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1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3"/>
    <p:sldMasterId id="2147483672" r:id="rId4"/>
  </p:sldMasterIdLst>
  <p:notesMasterIdLst>
    <p:notesMasterId r:id="rId7"/>
  </p:notesMasterIdLst>
  <p:sldIdLst>
    <p:sldId id="269" r:id="rId5"/>
    <p:sldId id="257" r:id="rId6"/>
    <p:sldId id="259" r:id="rId8"/>
    <p:sldId id="258" r:id="rId9"/>
    <p:sldId id="260" r:id="rId10"/>
    <p:sldId id="263" r:id="rId11"/>
    <p:sldId id="261" r:id="rId12"/>
    <p:sldId id="262" r:id="rId13"/>
    <p:sldId id="270" r:id="rId14"/>
    <p:sldId id="271" r:id="rId15"/>
    <p:sldId id="264" r:id="rId16"/>
    <p:sldId id="272" r:id="rId17"/>
    <p:sldId id="265" r:id="rId18"/>
    <p:sldId id="266" r:id="rId19"/>
    <p:sldId id="268" r:id="rId20"/>
  </p:sldIdLst>
  <p:sldSz cx="9144000" cy="5143500" type="screen16x9"/>
  <p:notesSz cx="6858000" cy="9144000"/>
  <p:embeddedFontLst>
    <p:embeddedFont>
      <p:font typeface="Raleway SemiBold"/>
      <p:regular r:id="rId24"/>
    </p:embeddedFont>
    <p:embeddedFont>
      <p:font typeface="Raleway"/>
      <p:regular r:id="rId25"/>
    </p:embeddedFont>
    <p:embeddedFont>
      <p:font typeface="Century Gothic" panose="020B0502020202020204"/>
      <p:regular r:id="rId26"/>
    </p:embeddedFont>
    <p:embeddedFont>
      <p:font typeface="Calibri" panose="020F0502020204030204"/>
      <p:regular r:id="rId27"/>
      <p:bold r:id="rId28"/>
      <p:italic r:id="rId29"/>
      <p:boldItalic r:id="rId30"/>
    </p:embeddedFont>
    <p:embeddedFont>
      <p:font typeface="Helvetica Neue" panose="020B0403020202020204"/>
      <p:regular r:id="rId31"/>
    </p:embeddedFont>
    <p:embeddedFont>
      <p:font typeface="Raleway" charset="0"/>
      <p:regular r:id="rId32"/>
      <p:bold r:id="rId33"/>
      <p:italic r:id="rId34"/>
      <p:boldItalic r:id="rId35"/>
    </p:embeddedFont>
    <p:embeddedFont>
      <p:font typeface="Calibri Light" panose="020F0302020204030204" charset="0"/>
      <p:regular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8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4" y="67"/>
      </p:cViewPr>
      <p:guideLst>
        <p:guide orient="horz" pos="16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7" Type="http://schemas.openxmlformats.org/officeDocument/2006/relationships/font" Target="fonts/font14.fntdata"/><Relationship Id="rId36" Type="http://schemas.openxmlformats.org/officeDocument/2006/relationships/font" Target="fonts/font13.fntdata"/><Relationship Id="rId35" Type="http://schemas.openxmlformats.org/officeDocument/2006/relationships/font" Target="fonts/font12.fntdata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662C6-32E3-CA43-91C1-01744316CC81}" type="doc">
      <dgm:prSet loTypeId="urn:microsoft.com/office/officeart/2005/8/layout/venn2" loCatId="" qsTypeId="urn:microsoft.com/office/officeart/2005/8/quickstyle/simple1#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E909A965-9879-C344-BBA2-9CE00150632E}">
      <dgm:prSet phldrT="[Текст]"/>
      <dgm:spPr>
        <a:solidFill>
          <a:srgbClr val="15125C"/>
        </a:solidFill>
        <a:ln>
          <a:noFill/>
        </a:ln>
      </dgm:spPr>
      <dgm:t>
        <a:bodyPr/>
        <a:lstStyle/>
        <a:p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gm:t>
    </dgm:pt>
    <dgm:pt modelId="{279A241D-8CEA-C746-9458-6DF219D91FC0}" cxnId="{0AAFB50F-A147-964E-9385-CB51CDB4F982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9027A234-F05B-264F-BC0E-386ED5CA64E5}" cxnId="{0AAFB50F-A147-964E-9385-CB51CDB4F982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7C35DBCB-D1C0-3740-A018-300A761F0E06}">
      <dgm:prSet phldrT="[Текст]"/>
      <dgm:spPr>
        <a:solidFill>
          <a:srgbClr val="1F1A8F"/>
        </a:solidFill>
        <a:ln>
          <a:noFill/>
          <a:bevel/>
        </a:ln>
      </dgm:spPr>
      <dgm:t>
        <a:bodyPr/>
        <a:lstStyle/>
        <a:p>
          <a:r>
            <a:rPr lang="en-US">
              <a:latin typeface="Aptos"/>
            </a:rPr>
            <a:t>SAM</a:t>
          </a:r>
          <a:endParaRPr lang="ru-RU">
            <a:latin typeface="Aptos"/>
          </a:endParaRPr>
        </a:p>
      </dgm:t>
    </dgm:pt>
    <dgm:pt modelId="{DB986FFB-FEF6-EA40-A09C-6F99A1C2C37B}" cxnId="{840E2FAD-C70D-B142-8D11-138E44F2EF47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66417AD0-8FA2-4547-8668-E917A34E34A5}" cxnId="{840E2FAD-C70D-B142-8D11-138E44F2EF47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8F1D5E23-D38E-B842-AFD6-6E17A6E98469}">
      <dgm:prSet phldrT="[Текст]"/>
      <dgm:spPr>
        <a:solidFill>
          <a:srgbClr val="003BA3"/>
        </a:solidFill>
        <a:ln>
          <a:solidFill>
            <a:srgbClr val="003BA3"/>
          </a:solidFill>
        </a:ln>
      </dgm:spPr>
      <dgm:t>
        <a:bodyPr/>
        <a:lstStyle/>
        <a:p>
          <a:r>
            <a:rPr lang="en-US">
              <a:latin typeface="Aptos"/>
            </a:rPr>
            <a:t>SOM</a:t>
          </a:r>
          <a:endParaRPr lang="ru-RU">
            <a:latin typeface="Aptos"/>
          </a:endParaRPr>
        </a:p>
      </dgm:t>
    </dgm:pt>
    <dgm:pt modelId="{0DCB4CAA-9744-C34D-8E25-760A0C09AD50}" cxnId="{98294FDD-4434-D04E-A38F-8D5313E18DC7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62F4BF5E-8B86-1F45-BB5A-A1DCD470D081}" cxnId="{98294FDD-4434-D04E-A38F-8D5313E18DC7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D948C526-7EE7-E44D-BB5D-201E82D8E532}" type="pres">
      <dgm:prSet presAssocID="{4D9662C6-32E3-CA43-91C1-01744316CC81}" presName="Name0" presStyleCnt="0">
        <dgm:presLayoutVars>
          <dgm:chMax val="7"/>
          <dgm:resizeHandles val="exact"/>
        </dgm:presLayoutVars>
      </dgm:prSet>
      <dgm:spPr/>
    </dgm:pt>
    <dgm:pt modelId="{B957DEA5-0B25-B346-B1AB-9B550FEC6D18}" type="pres">
      <dgm:prSet presAssocID="{4D9662C6-32E3-CA43-91C1-01744316CC81}" presName="comp1" presStyleCnt="0"/>
      <dgm:spPr/>
    </dgm:pt>
    <dgm:pt modelId="{A308A42D-76B6-2C47-A023-80AE9221FE20}" type="pres">
      <dgm:prSet presAssocID="{4D9662C6-32E3-CA43-91C1-01744316CC81}" presName="circle1" presStyleLbl="node1" presStyleIdx="0" presStyleCnt="3" custLinFactY="1908" custLinFactNeighborX="-43067"/>
      <dgm:spPr>
        <a:solidFill>
          <a:srgbClr val="1E6ACC"/>
        </a:solidFill>
      </dgm:spPr>
    </dgm:pt>
    <dgm:pt modelId="{E59CFDB7-B6FA-D249-BE42-4F25238CC713}" type="pres">
      <dgm:prSet presAssocID="{4D9662C6-32E3-CA43-91C1-01744316CC81}" presName="c1text" presStyleLbl="node1" presStyleIdx="0" presStyleCnt="3">
        <dgm:presLayoutVars>
          <dgm:bulletEnabled val="1"/>
        </dgm:presLayoutVars>
      </dgm:prSet>
      <dgm:spPr/>
    </dgm:pt>
    <dgm:pt modelId="{61DF17B0-1454-2440-A23C-CAD64395CC30}" type="pres">
      <dgm:prSet presAssocID="{4D9662C6-32E3-CA43-91C1-01744316CC81}" presName="comp2" presStyleCnt="0"/>
      <dgm:spPr/>
    </dgm:pt>
    <dgm:pt modelId="{E93B0AC0-7FEB-AF4F-B9F6-3FEB392EDA9B}" type="pres">
      <dgm:prSet presAssocID="{4D9662C6-32E3-CA43-91C1-01744316CC81}" presName="circle2" presStyleLbl="node1" presStyleIdx="1" presStyleCnt="3" custLinFactY="2544"/>
      <dgm:spPr>
        <a:solidFill>
          <a:srgbClr val="317CFF"/>
        </a:solidFill>
      </dgm:spPr>
    </dgm:pt>
    <dgm:pt modelId="{67009AE5-3A23-8C45-B2C0-28D590813989}" type="pres">
      <dgm:prSet presAssocID="{4D9662C6-32E3-CA43-91C1-01744316CC81}" presName="c2text" presStyleLbl="node1" presStyleIdx="1" presStyleCnt="3">
        <dgm:presLayoutVars>
          <dgm:bulletEnabled val="1"/>
        </dgm:presLayoutVars>
      </dgm:prSet>
      <dgm:spPr/>
    </dgm:pt>
    <dgm:pt modelId="{B2B6A2A2-4D6D-B244-8572-66592D266338}" type="pres">
      <dgm:prSet presAssocID="{4D9662C6-32E3-CA43-91C1-01744316CC81}" presName="comp3" presStyleCnt="0"/>
      <dgm:spPr/>
    </dgm:pt>
    <dgm:pt modelId="{05965B9A-130C-AD48-977A-B80A202D6C58}" type="pres">
      <dgm:prSet presAssocID="{4D9662C6-32E3-CA43-91C1-01744316CC81}" presName="circle3" presStyleLbl="node1" presStyleIdx="2" presStyleCnt="3" custLinFactY="3816"/>
      <dgm:spPr>
        <a:solidFill>
          <a:srgbClr val="5BA9FF"/>
        </a:solidFill>
        <a:ln w="12700" cap="flat" cmpd="sng" algn="ctr">
          <a:noFill/>
          <a:prstDash val="solid"/>
          <a:miter lim="800000"/>
        </a:ln>
      </dgm:spPr>
    </dgm:pt>
    <dgm:pt modelId="{C1FA8EA9-FD4D-7549-9903-49BE327330C2}" type="pres">
      <dgm:prSet presAssocID="{4D9662C6-32E3-CA43-91C1-01744316CC81}" presName="c3text" presStyleLbl="node1" presStyleIdx="2" presStyleCnt="3">
        <dgm:presLayoutVars>
          <dgm:bulletEnabled val="1"/>
        </dgm:presLayoutVars>
      </dgm:prSet>
      <dgm:spPr/>
    </dgm:pt>
  </dgm:ptLst>
  <dgm:cxnLst>
    <dgm:cxn modelId="{0AAFB50F-A147-964E-9385-CB51CDB4F982}" srcId="{4D9662C6-32E3-CA43-91C1-01744316CC81}" destId="{E909A965-9879-C344-BBA2-9CE00150632E}" srcOrd="0" destOrd="0" parTransId="{279A241D-8CEA-C746-9458-6DF219D91FC0}" sibTransId="{9027A234-F05B-264F-BC0E-386ED5CA64E5}"/>
    <dgm:cxn modelId="{5C5EE767-6A9E-B64C-9801-6E004FA310DB}" type="presOf" srcId="{7C35DBCB-D1C0-3740-A018-300A761F0E06}" destId="{67009AE5-3A23-8C45-B2C0-28D590813989}" srcOrd="1" destOrd="0" presId="urn:microsoft.com/office/officeart/2005/8/layout/venn2"/>
    <dgm:cxn modelId="{A754C179-A46C-6545-B1A7-81F319149229}" type="presOf" srcId="{8F1D5E23-D38E-B842-AFD6-6E17A6E98469}" destId="{C1FA8EA9-FD4D-7549-9903-49BE327330C2}" srcOrd="1" destOrd="0" presId="urn:microsoft.com/office/officeart/2005/8/layout/venn2"/>
    <dgm:cxn modelId="{98FC509C-6CD2-4249-993A-A91987A2FFD4}" type="presOf" srcId="{8F1D5E23-D38E-B842-AFD6-6E17A6E98469}" destId="{05965B9A-130C-AD48-977A-B80A202D6C58}" srcOrd="0" destOrd="0" presId="urn:microsoft.com/office/officeart/2005/8/layout/venn2"/>
    <dgm:cxn modelId="{424EB5AA-66D8-A847-BE9C-CA45494508B3}" type="presOf" srcId="{E909A965-9879-C344-BBA2-9CE00150632E}" destId="{E59CFDB7-B6FA-D249-BE42-4F25238CC713}" srcOrd="1" destOrd="0" presId="urn:microsoft.com/office/officeart/2005/8/layout/venn2"/>
    <dgm:cxn modelId="{840E2FAD-C70D-B142-8D11-138E44F2EF47}" srcId="{4D9662C6-32E3-CA43-91C1-01744316CC81}" destId="{7C35DBCB-D1C0-3740-A018-300A761F0E06}" srcOrd="1" destOrd="0" parTransId="{DB986FFB-FEF6-EA40-A09C-6F99A1C2C37B}" sibTransId="{66417AD0-8FA2-4547-8668-E917A34E34A5}"/>
    <dgm:cxn modelId="{2101B5B8-6279-6744-8C06-90F4051DF0BD}" type="presOf" srcId="{E909A965-9879-C344-BBA2-9CE00150632E}" destId="{A308A42D-76B6-2C47-A023-80AE9221FE20}" srcOrd="0" destOrd="0" presId="urn:microsoft.com/office/officeart/2005/8/layout/venn2"/>
    <dgm:cxn modelId="{76EF48BA-F13A-8F4C-9B27-21DD3AE5CB96}" type="presOf" srcId="{7C35DBCB-D1C0-3740-A018-300A761F0E06}" destId="{E93B0AC0-7FEB-AF4F-B9F6-3FEB392EDA9B}" srcOrd="0" destOrd="0" presId="urn:microsoft.com/office/officeart/2005/8/layout/venn2"/>
    <dgm:cxn modelId="{8BC220D5-0BC8-2243-AC70-940DE1C2B5A6}" type="presOf" srcId="{4D9662C6-32E3-CA43-91C1-01744316CC81}" destId="{D948C526-7EE7-E44D-BB5D-201E82D8E532}" srcOrd="0" destOrd="0" presId="urn:microsoft.com/office/officeart/2005/8/layout/venn2"/>
    <dgm:cxn modelId="{98294FDD-4434-D04E-A38F-8D5313E18DC7}" srcId="{4D9662C6-32E3-CA43-91C1-01744316CC81}" destId="{8F1D5E23-D38E-B842-AFD6-6E17A6E98469}" srcOrd="2" destOrd="0" parTransId="{0DCB4CAA-9744-C34D-8E25-760A0C09AD50}" sibTransId="{62F4BF5E-8B86-1F45-BB5A-A1DCD470D081}"/>
    <dgm:cxn modelId="{EF5B3262-1D0B-564D-9E93-45B804D06E35}" type="presParOf" srcId="{D948C526-7EE7-E44D-BB5D-201E82D8E532}" destId="{B957DEA5-0B25-B346-B1AB-9B550FEC6D18}" srcOrd="0" destOrd="0" presId="urn:microsoft.com/office/officeart/2005/8/layout/venn2"/>
    <dgm:cxn modelId="{74F5BD7C-7938-B94D-97BE-83A5C989545B}" type="presParOf" srcId="{B957DEA5-0B25-B346-B1AB-9B550FEC6D18}" destId="{A308A42D-76B6-2C47-A023-80AE9221FE20}" srcOrd="0" destOrd="0" presId="urn:microsoft.com/office/officeart/2005/8/layout/venn2"/>
    <dgm:cxn modelId="{4FB38EAF-35CC-3143-BF3E-89508CCF2D74}" type="presParOf" srcId="{B957DEA5-0B25-B346-B1AB-9B550FEC6D18}" destId="{E59CFDB7-B6FA-D249-BE42-4F25238CC713}" srcOrd="1" destOrd="0" presId="urn:microsoft.com/office/officeart/2005/8/layout/venn2"/>
    <dgm:cxn modelId="{6048C8D0-BEEF-5844-A9FD-BBE3E3CB6B58}" type="presParOf" srcId="{D948C526-7EE7-E44D-BB5D-201E82D8E532}" destId="{61DF17B0-1454-2440-A23C-CAD64395CC30}" srcOrd="1" destOrd="0" presId="urn:microsoft.com/office/officeart/2005/8/layout/venn2"/>
    <dgm:cxn modelId="{65794252-4523-8E4A-94B1-A70F835ABEBE}" type="presParOf" srcId="{61DF17B0-1454-2440-A23C-CAD64395CC30}" destId="{E93B0AC0-7FEB-AF4F-B9F6-3FEB392EDA9B}" srcOrd="0" destOrd="0" presId="urn:microsoft.com/office/officeart/2005/8/layout/venn2"/>
    <dgm:cxn modelId="{7AE1F7F4-9705-9142-97FC-2E43F1A17740}" type="presParOf" srcId="{61DF17B0-1454-2440-A23C-CAD64395CC30}" destId="{67009AE5-3A23-8C45-B2C0-28D590813989}" srcOrd="1" destOrd="0" presId="urn:microsoft.com/office/officeart/2005/8/layout/venn2"/>
    <dgm:cxn modelId="{F867518C-B3B2-6740-B8BD-7B727F346317}" type="presParOf" srcId="{D948C526-7EE7-E44D-BB5D-201E82D8E532}" destId="{B2B6A2A2-4D6D-B244-8572-66592D266338}" srcOrd="2" destOrd="0" presId="urn:microsoft.com/office/officeart/2005/8/layout/venn2"/>
    <dgm:cxn modelId="{22C9738E-4D36-3E44-9F1E-D1B21820FB59}" type="presParOf" srcId="{B2B6A2A2-4D6D-B244-8572-66592D266338}" destId="{05965B9A-130C-AD48-977A-B80A202D6C58}" srcOrd="0" destOrd="0" presId="urn:microsoft.com/office/officeart/2005/8/layout/venn2"/>
    <dgm:cxn modelId="{C5FEF918-264F-8644-B8FC-CDC7730F08EC}" type="presParOf" srcId="{B2B6A2A2-4D6D-B244-8572-66592D266338}" destId="{C1FA8EA9-FD4D-7549-9903-49BE327330C2}" srcOrd="1" destOrd="0" presId="urn:microsoft.com/office/officeart/2005/8/layout/venn2"/>
  </dgm:cxnLst>
  <dgm:bg>
    <a:noFill/>
  </dgm:bg>
  <dgm:whole>
    <a:ln>
      <a:noFill/>
      <a:miter/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9662C6-32E3-CA43-91C1-01744316CC81}" type="doc">
      <dgm:prSet loTypeId="urn:microsoft.com/office/officeart/2005/8/layout/venn2" loCatId="" qsTypeId="urn:microsoft.com/office/officeart/2005/8/quickstyle/simple1#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E909A965-9879-C344-BBA2-9CE00150632E}">
      <dgm:prSet phldrT="[Текст]"/>
      <dgm:spPr>
        <a:solidFill>
          <a:srgbClr val="15125C"/>
        </a:solidFill>
        <a:ln>
          <a:noFill/>
        </a:ln>
      </dgm:spPr>
      <dgm:t>
        <a:bodyPr/>
        <a:lstStyle/>
        <a:p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gm:t>
    </dgm:pt>
    <dgm:pt modelId="{279A241D-8CEA-C746-9458-6DF219D91FC0}" cxnId="{0AAFB50F-A147-964E-9385-CB51CDB4F982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9027A234-F05B-264F-BC0E-386ED5CA64E5}" cxnId="{0AAFB50F-A147-964E-9385-CB51CDB4F982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7C35DBCB-D1C0-3740-A018-300A761F0E06}">
      <dgm:prSet phldrT="[Текст]"/>
      <dgm:spPr>
        <a:solidFill>
          <a:srgbClr val="1F1A8F"/>
        </a:solidFill>
        <a:ln>
          <a:noFill/>
          <a:bevel/>
        </a:ln>
      </dgm:spPr>
      <dgm:t>
        <a:bodyPr/>
        <a:lstStyle/>
        <a:p>
          <a:r>
            <a:rPr lang="en-US">
              <a:latin typeface="Aptos"/>
            </a:rPr>
            <a:t>SAM</a:t>
          </a:r>
          <a:endParaRPr lang="ru-RU">
            <a:latin typeface="Aptos"/>
          </a:endParaRPr>
        </a:p>
      </dgm:t>
    </dgm:pt>
    <dgm:pt modelId="{DB986FFB-FEF6-EA40-A09C-6F99A1C2C37B}" cxnId="{840E2FAD-C70D-B142-8D11-138E44F2EF47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66417AD0-8FA2-4547-8668-E917A34E34A5}" cxnId="{840E2FAD-C70D-B142-8D11-138E44F2EF47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8F1D5E23-D38E-B842-AFD6-6E17A6E98469}">
      <dgm:prSet phldrT="[Текст]"/>
      <dgm:spPr>
        <a:solidFill>
          <a:srgbClr val="003BA3"/>
        </a:solidFill>
        <a:ln>
          <a:solidFill>
            <a:srgbClr val="003BA3"/>
          </a:solidFill>
        </a:ln>
      </dgm:spPr>
      <dgm:t>
        <a:bodyPr/>
        <a:lstStyle/>
        <a:p>
          <a:r>
            <a:rPr lang="en-US">
              <a:latin typeface="Aptos"/>
            </a:rPr>
            <a:t>SOM</a:t>
          </a:r>
          <a:endParaRPr lang="ru-RU">
            <a:latin typeface="Aptos"/>
          </a:endParaRPr>
        </a:p>
      </dgm:t>
    </dgm:pt>
    <dgm:pt modelId="{0DCB4CAA-9744-C34D-8E25-760A0C09AD50}" cxnId="{98294FDD-4434-D04E-A38F-8D5313E18DC7}" type="par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62F4BF5E-8B86-1F45-BB5A-A1DCD470D081}" cxnId="{98294FDD-4434-D04E-A38F-8D5313E18DC7}" type="sibTrans">
      <dgm:prSet/>
      <dgm:spPr/>
      <dgm:t>
        <a:bodyPr/>
        <a:lstStyle/>
        <a:p>
          <a:endParaRPr lang="ru-RU">
            <a:latin typeface="Aptos"/>
          </a:endParaRPr>
        </a:p>
      </dgm:t>
    </dgm:pt>
    <dgm:pt modelId="{D948C526-7EE7-E44D-BB5D-201E82D8E532}" type="pres">
      <dgm:prSet presAssocID="{4D9662C6-32E3-CA43-91C1-01744316CC81}" presName="Name0" presStyleCnt="0">
        <dgm:presLayoutVars>
          <dgm:chMax val="7"/>
          <dgm:resizeHandles val="exact"/>
        </dgm:presLayoutVars>
      </dgm:prSet>
      <dgm:spPr/>
    </dgm:pt>
    <dgm:pt modelId="{B957DEA5-0B25-B346-B1AB-9B550FEC6D18}" type="pres">
      <dgm:prSet presAssocID="{4D9662C6-32E3-CA43-91C1-01744316CC81}" presName="comp1" presStyleCnt="0"/>
      <dgm:spPr/>
    </dgm:pt>
    <dgm:pt modelId="{A308A42D-76B6-2C47-A023-80AE9221FE20}" type="pres">
      <dgm:prSet presAssocID="{4D9662C6-32E3-CA43-91C1-01744316CC81}" presName="circle1" presStyleLbl="node1" presStyleIdx="0" presStyleCnt="3" custLinFactY="1908" custLinFactNeighborX="-43067"/>
      <dgm:spPr>
        <a:solidFill>
          <a:srgbClr val="1E6ACC"/>
        </a:solidFill>
      </dgm:spPr>
    </dgm:pt>
    <dgm:pt modelId="{E59CFDB7-B6FA-D249-BE42-4F25238CC713}" type="pres">
      <dgm:prSet presAssocID="{4D9662C6-32E3-CA43-91C1-01744316CC81}" presName="c1text" presStyleLbl="node1" presStyleIdx="0" presStyleCnt="3">
        <dgm:presLayoutVars>
          <dgm:bulletEnabled val="1"/>
        </dgm:presLayoutVars>
      </dgm:prSet>
      <dgm:spPr/>
    </dgm:pt>
    <dgm:pt modelId="{61DF17B0-1454-2440-A23C-CAD64395CC30}" type="pres">
      <dgm:prSet presAssocID="{4D9662C6-32E3-CA43-91C1-01744316CC81}" presName="comp2" presStyleCnt="0"/>
      <dgm:spPr/>
    </dgm:pt>
    <dgm:pt modelId="{E93B0AC0-7FEB-AF4F-B9F6-3FEB392EDA9B}" type="pres">
      <dgm:prSet presAssocID="{4D9662C6-32E3-CA43-91C1-01744316CC81}" presName="circle2" presStyleLbl="node1" presStyleIdx="1" presStyleCnt="3" custLinFactY="2544"/>
      <dgm:spPr>
        <a:solidFill>
          <a:srgbClr val="317CFF"/>
        </a:solidFill>
      </dgm:spPr>
    </dgm:pt>
    <dgm:pt modelId="{67009AE5-3A23-8C45-B2C0-28D590813989}" type="pres">
      <dgm:prSet presAssocID="{4D9662C6-32E3-CA43-91C1-01744316CC81}" presName="c2text" presStyleLbl="node1" presStyleIdx="1" presStyleCnt="3">
        <dgm:presLayoutVars>
          <dgm:bulletEnabled val="1"/>
        </dgm:presLayoutVars>
      </dgm:prSet>
      <dgm:spPr/>
    </dgm:pt>
    <dgm:pt modelId="{B2B6A2A2-4D6D-B244-8572-66592D266338}" type="pres">
      <dgm:prSet presAssocID="{4D9662C6-32E3-CA43-91C1-01744316CC81}" presName="comp3" presStyleCnt="0"/>
      <dgm:spPr/>
    </dgm:pt>
    <dgm:pt modelId="{05965B9A-130C-AD48-977A-B80A202D6C58}" type="pres">
      <dgm:prSet presAssocID="{4D9662C6-32E3-CA43-91C1-01744316CC81}" presName="circle3" presStyleLbl="node1" presStyleIdx="2" presStyleCnt="3" custLinFactY="3816"/>
      <dgm:spPr>
        <a:solidFill>
          <a:srgbClr val="5BA9FF"/>
        </a:solidFill>
        <a:ln w="12700" cap="flat" cmpd="sng" algn="ctr">
          <a:noFill/>
          <a:prstDash val="solid"/>
          <a:miter lim="800000"/>
        </a:ln>
      </dgm:spPr>
    </dgm:pt>
    <dgm:pt modelId="{C1FA8EA9-FD4D-7549-9903-49BE327330C2}" type="pres">
      <dgm:prSet presAssocID="{4D9662C6-32E3-CA43-91C1-01744316CC81}" presName="c3text" presStyleLbl="node1" presStyleIdx="2" presStyleCnt="3">
        <dgm:presLayoutVars>
          <dgm:bulletEnabled val="1"/>
        </dgm:presLayoutVars>
      </dgm:prSet>
      <dgm:spPr/>
    </dgm:pt>
  </dgm:ptLst>
  <dgm:cxnLst>
    <dgm:cxn modelId="{0AAFB50F-A147-964E-9385-CB51CDB4F982}" srcId="{4D9662C6-32E3-CA43-91C1-01744316CC81}" destId="{E909A965-9879-C344-BBA2-9CE00150632E}" srcOrd="0" destOrd="0" parTransId="{279A241D-8CEA-C746-9458-6DF219D91FC0}" sibTransId="{9027A234-F05B-264F-BC0E-386ED5CA64E5}"/>
    <dgm:cxn modelId="{5C5EE767-6A9E-B64C-9801-6E004FA310DB}" type="presOf" srcId="{7C35DBCB-D1C0-3740-A018-300A761F0E06}" destId="{67009AE5-3A23-8C45-B2C0-28D590813989}" srcOrd="1" destOrd="0" presId="urn:microsoft.com/office/officeart/2005/8/layout/venn2"/>
    <dgm:cxn modelId="{A754C179-A46C-6545-B1A7-81F319149229}" type="presOf" srcId="{8F1D5E23-D38E-B842-AFD6-6E17A6E98469}" destId="{C1FA8EA9-FD4D-7549-9903-49BE327330C2}" srcOrd="1" destOrd="0" presId="urn:microsoft.com/office/officeart/2005/8/layout/venn2"/>
    <dgm:cxn modelId="{98FC509C-6CD2-4249-993A-A91987A2FFD4}" type="presOf" srcId="{8F1D5E23-D38E-B842-AFD6-6E17A6E98469}" destId="{05965B9A-130C-AD48-977A-B80A202D6C58}" srcOrd="0" destOrd="0" presId="urn:microsoft.com/office/officeart/2005/8/layout/venn2"/>
    <dgm:cxn modelId="{424EB5AA-66D8-A847-BE9C-CA45494508B3}" type="presOf" srcId="{E909A965-9879-C344-BBA2-9CE00150632E}" destId="{E59CFDB7-B6FA-D249-BE42-4F25238CC713}" srcOrd="1" destOrd="0" presId="urn:microsoft.com/office/officeart/2005/8/layout/venn2"/>
    <dgm:cxn modelId="{840E2FAD-C70D-B142-8D11-138E44F2EF47}" srcId="{4D9662C6-32E3-CA43-91C1-01744316CC81}" destId="{7C35DBCB-D1C0-3740-A018-300A761F0E06}" srcOrd="1" destOrd="0" parTransId="{DB986FFB-FEF6-EA40-A09C-6F99A1C2C37B}" sibTransId="{66417AD0-8FA2-4547-8668-E917A34E34A5}"/>
    <dgm:cxn modelId="{2101B5B8-6279-6744-8C06-90F4051DF0BD}" type="presOf" srcId="{E909A965-9879-C344-BBA2-9CE00150632E}" destId="{A308A42D-76B6-2C47-A023-80AE9221FE20}" srcOrd="0" destOrd="0" presId="urn:microsoft.com/office/officeart/2005/8/layout/venn2"/>
    <dgm:cxn modelId="{76EF48BA-F13A-8F4C-9B27-21DD3AE5CB96}" type="presOf" srcId="{7C35DBCB-D1C0-3740-A018-300A761F0E06}" destId="{E93B0AC0-7FEB-AF4F-B9F6-3FEB392EDA9B}" srcOrd="0" destOrd="0" presId="urn:microsoft.com/office/officeart/2005/8/layout/venn2"/>
    <dgm:cxn modelId="{8BC220D5-0BC8-2243-AC70-940DE1C2B5A6}" type="presOf" srcId="{4D9662C6-32E3-CA43-91C1-01744316CC81}" destId="{D948C526-7EE7-E44D-BB5D-201E82D8E532}" srcOrd="0" destOrd="0" presId="urn:microsoft.com/office/officeart/2005/8/layout/venn2"/>
    <dgm:cxn modelId="{98294FDD-4434-D04E-A38F-8D5313E18DC7}" srcId="{4D9662C6-32E3-CA43-91C1-01744316CC81}" destId="{8F1D5E23-D38E-B842-AFD6-6E17A6E98469}" srcOrd="2" destOrd="0" parTransId="{0DCB4CAA-9744-C34D-8E25-760A0C09AD50}" sibTransId="{62F4BF5E-8B86-1F45-BB5A-A1DCD470D081}"/>
    <dgm:cxn modelId="{EF5B3262-1D0B-564D-9E93-45B804D06E35}" type="presParOf" srcId="{D948C526-7EE7-E44D-BB5D-201E82D8E532}" destId="{B957DEA5-0B25-B346-B1AB-9B550FEC6D18}" srcOrd="0" destOrd="0" presId="urn:microsoft.com/office/officeart/2005/8/layout/venn2"/>
    <dgm:cxn modelId="{74F5BD7C-7938-B94D-97BE-83A5C989545B}" type="presParOf" srcId="{B957DEA5-0B25-B346-B1AB-9B550FEC6D18}" destId="{A308A42D-76B6-2C47-A023-80AE9221FE20}" srcOrd="0" destOrd="0" presId="urn:microsoft.com/office/officeart/2005/8/layout/venn2"/>
    <dgm:cxn modelId="{4FB38EAF-35CC-3143-BF3E-89508CCF2D74}" type="presParOf" srcId="{B957DEA5-0B25-B346-B1AB-9B550FEC6D18}" destId="{E59CFDB7-B6FA-D249-BE42-4F25238CC713}" srcOrd="1" destOrd="0" presId="urn:microsoft.com/office/officeart/2005/8/layout/venn2"/>
    <dgm:cxn modelId="{6048C8D0-BEEF-5844-A9FD-BBE3E3CB6B58}" type="presParOf" srcId="{D948C526-7EE7-E44D-BB5D-201E82D8E532}" destId="{61DF17B0-1454-2440-A23C-CAD64395CC30}" srcOrd="1" destOrd="0" presId="urn:microsoft.com/office/officeart/2005/8/layout/venn2"/>
    <dgm:cxn modelId="{65794252-4523-8E4A-94B1-A70F835ABEBE}" type="presParOf" srcId="{61DF17B0-1454-2440-A23C-CAD64395CC30}" destId="{E93B0AC0-7FEB-AF4F-B9F6-3FEB392EDA9B}" srcOrd="0" destOrd="0" presId="urn:microsoft.com/office/officeart/2005/8/layout/venn2"/>
    <dgm:cxn modelId="{7AE1F7F4-9705-9142-97FC-2E43F1A17740}" type="presParOf" srcId="{61DF17B0-1454-2440-A23C-CAD64395CC30}" destId="{67009AE5-3A23-8C45-B2C0-28D590813989}" srcOrd="1" destOrd="0" presId="urn:microsoft.com/office/officeart/2005/8/layout/venn2"/>
    <dgm:cxn modelId="{F867518C-B3B2-6740-B8BD-7B727F346317}" type="presParOf" srcId="{D948C526-7EE7-E44D-BB5D-201E82D8E532}" destId="{B2B6A2A2-4D6D-B244-8572-66592D266338}" srcOrd="2" destOrd="0" presId="urn:microsoft.com/office/officeart/2005/8/layout/venn2"/>
    <dgm:cxn modelId="{22C9738E-4D36-3E44-9F1E-D1B21820FB59}" type="presParOf" srcId="{B2B6A2A2-4D6D-B244-8572-66592D266338}" destId="{05965B9A-130C-AD48-977A-B80A202D6C58}" srcOrd="0" destOrd="0" presId="urn:microsoft.com/office/officeart/2005/8/layout/venn2"/>
    <dgm:cxn modelId="{C5FEF918-264F-8644-B8FC-CDC7730F08EC}" type="presParOf" srcId="{B2B6A2A2-4D6D-B244-8572-66592D266338}" destId="{C1FA8EA9-FD4D-7549-9903-49BE327330C2}" srcOrd="1" destOrd="0" presId="urn:microsoft.com/office/officeart/2005/8/layout/venn2"/>
  </dgm:cxnLst>
  <dgm:bg>
    <a:noFill/>
  </dgm:bg>
  <dgm:whole>
    <a:ln>
      <a:noFill/>
      <a:miter/>
    </a:ln>
  </dgm:whole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3627119" cy="3627119"/>
        <a:chOff x="0" y="0"/>
        <a:chExt cx="3627119" cy="3627119"/>
      </a:xfrm>
    </dsp:grpSpPr>
    <dsp:sp modelId="{A308A42D-76B6-2C47-A023-80AE9221FE20}">
      <dsp:nvSpPr>
        <dsp:cNvPr id="3" name="Овал 2"/>
        <dsp:cNvSpPr/>
      </dsp:nvSpPr>
      <dsp:spPr bwMode="white">
        <a:xfrm>
          <a:off x="0" y="138420"/>
          <a:ext cx="3627119" cy="3627119"/>
        </a:xfrm>
        <a:prstGeom prst="ellipse">
          <a:avLst/>
        </a:prstGeom>
        <a:solidFill>
          <a:srgbClr val="1E6ACC"/>
        </a:solidFill>
        <a:ln>
          <a:noFill/>
        </a:ln>
      </dsp:spPr>
      <dsp:style>
        <a:lnRef idx="2">
          <a:schemeClr val="lt1"/>
        </a:lnRef>
        <a:fillRef idx="1">
          <a:schemeClr val="accent1">
            <a:shade val="80000"/>
            <a:hueOff val="0"/>
            <a:satOff val="0"/>
            <a:lumOff val="0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sp:txBody>
      <dsp:txXfrm>
        <a:off x="0" y="138420"/>
        <a:ext cx="3627119" cy="3627119"/>
      </dsp:txXfrm>
    </dsp:sp>
    <dsp:sp modelId="{E93B0AC0-7FEB-AF4F-B9F6-3FEB392EDA9B}">
      <dsp:nvSpPr>
        <dsp:cNvPr id="4" name="Овал 3"/>
        <dsp:cNvSpPr/>
      </dsp:nvSpPr>
      <dsp:spPr bwMode="white">
        <a:xfrm>
          <a:off x="453390" y="1045200"/>
          <a:ext cx="2720339" cy="2720339"/>
        </a:xfrm>
        <a:prstGeom prst="ellipse">
          <a:avLst/>
        </a:prstGeom>
        <a:solidFill>
          <a:srgbClr val="317CFF"/>
        </a:solidFill>
        <a:ln>
          <a:noFill/>
          <a:bevel/>
        </a:ln>
      </dsp:spPr>
      <dsp:style>
        <a:lnRef idx="2">
          <a:schemeClr val="lt1"/>
        </a:lnRef>
        <a:fillRef idx="1">
          <a:schemeClr val="accent1">
            <a:shade val="80000"/>
            <a:hueOff val="30000"/>
            <a:satOff val="17451"/>
            <a:lumOff val="6667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SAM</a:t>
          </a:r>
          <a:endParaRPr lang="ru-RU">
            <a:latin typeface="Aptos"/>
          </a:endParaRPr>
        </a:p>
      </dsp:txBody>
      <dsp:txXfrm>
        <a:off x="453390" y="1045200"/>
        <a:ext cx="2720339" cy="2720339"/>
      </dsp:txXfrm>
    </dsp:sp>
    <dsp:sp modelId="{05965B9A-130C-AD48-977A-B80A202D6C58}">
      <dsp:nvSpPr>
        <dsp:cNvPr id="5" name="Овал 4"/>
        <dsp:cNvSpPr/>
      </dsp:nvSpPr>
      <dsp:spPr bwMode="white">
        <a:xfrm>
          <a:off x="906780" y="1951980"/>
          <a:ext cx="1813560" cy="1813560"/>
        </a:xfrm>
        <a:prstGeom prst="ellipse">
          <a:avLst/>
        </a:prstGeom>
        <a:solidFill>
          <a:srgbClr val="5BA9FF"/>
        </a:solidFill>
        <a:ln w="12700" cap="flat" cmpd="sng" algn="ctr">
          <a:noFill/>
          <a:prstDash val="solid"/>
          <a:miter lim="800000"/>
        </a:ln>
      </dsp:spPr>
      <dsp:style>
        <a:lnRef idx="2">
          <a:schemeClr val="lt1"/>
        </a:lnRef>
        <a:fillRef idx="1">
          <a:schemeClr val="accent1">
            <a:shade val="80000"/>
            <a:hueOff val="60000"/>
            <a:satOff val="34902"/>
            <a:lumOff val="13333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SOM</a:t>
          </a:r>
          <a:endParaRPr lang="ru-RU">
            <a:latin typeface="Aptos"/>
          </a:endParaRPr>
        </a:p>
      </dsp:txBody>
      <dsp:txXfrm>
        <a:off x="906780" y="1951980"/>
        <a:ext cx="1813560" cy="1813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3627119" cy="3627119"/>
        <a:chOff x="0" y="0"/>
        <a:chExt cx="3627119" cy="3627119"/>
      </a:xfrm>
    </dsp:grpSpPr>
    <dsp:sp modelId="{A308A42D-76B6-2C47-A023-80AE9221FE20}">
      <dsp:nvSpPr>
        <dsp:cNvPr id="3" name="Овал 2"/>
        <dsp:cNvSpPr/>
      </dsp:nvSpPr>
      <dsp:spPr bwMode="white">
        <a:xfrm>
          <a:off x="0" y="138420"/>
          <a:ext cx="3627119" cy="3627119"/>
        </a:xfrm>
        <a:prstGeom prst="ellipse">
          <a:avLst/>
        </a:prstGeom>
        <a:solidFill>
          <a:srgbClr val="1E6ACC"/>
        </a:solidFill>
        <a:ln>
          <a:noFill/>
        </a:ln>
      </dsp:spPr>
      <dsp:style>
        <a:lnRef idx="2">
          <a:schemeClr val="lt1"/>
        </a:lnRef>
        <a:fillRef idx="1">
          <a:schemeClr val="accent1">
            <a:shade val="80000"/>
            <a:hueOff val="0"/>
            <a:satOff val="0"/>
            <a:lumOff val="0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sp:txBody>
      <dsp:txXfrm>
        <a:off x="0" y="138420"/>
        <a:ext cx="3627119" cy="3627119"/>
      </dsp:txXfrm>
    </dsp:sp>
    <dsp:sp modelId="{E93B0AC0-7FEB-AF4F-B9F6-3FEB392EDA9B}">
      <dsp:nvSpPr>
        <dsp:cNvPr id="4" name="Овал 3"/>
        <dsp:cNvSpPr/>
      </dsp:nvSpPr>
      <dsp:spPr bwMode="white">
        <a:xfrm>
          <a:off x="453390" y="1045200"/>
          <a:ext cx="2720339" cy="2720339"/>
        </a:xfrm>
        <a:prstGeom prst="ellipse">
          <a:avLst/>
        </a:prstGeom>
        <a:solidFill>
          <a:srgbClr val="317CFF"/>
        </a:solidFill>
        <a:ln>
          <a:noFill/>
          <a:bevel/>
        </a:ln>
      </dsp:spPr>
      <dsp:style>
        <a:lnRef idx="2">
          <a:schemeClr val="lt1"/>
        </a:lnRef>
        <a:fillRef idx="1">
          <a:schemeClr val="accent1">
            <a:shade val="80000"/>
            <a:hueOff val="30000"/>
            <a:satOff val="17451"/>
            <a:lumOff val="6667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SAM</a:t>
          </a:r>
          <a:endParaRPr lang="ru-RU">
            <a:latin typeface="Aptos"/>
          </a:endParaRPr>
        </a:p>
      </dsp:txBody>
      <dsp:txXfrm>
        <a:off x="453390" y="1045200"/>
        <a:ext cx="2720339" cy="2720339"/>
      </dsp:txXfrm>
    </dsp:sp>
    <dsp:sp modelId="{05965B9A-130C-AD48-977A-B80A202D6C58}">
      <dsp:nvSpPr>
        <dsp:cNvPr id="5" name="Овал 4"/>
        <dsp:cNvSpPr/>
      </dsp:nvSpPr>
      <dsp:spPr bwMode="white">
        <a:xfrm>
          <a:off x="906780" y="1951980"/>
          <a:ext cx="1813560" cy="1813560"/>
        </a:xfrm>
        <a:prstGeom prst="ellipse">
          <a:avLst/>
        </a:prstGeom>
        <a:solidFill>
          <a:srgbClr val="5BA9FF"/>
        </a:solidFill>
        <a:ln w="12700" cap="flat" cmpd="sng" algn="ctr">
          <a:noFill/>
          <a:prstDash val="solid"/>
          <a:miter lim="800000"/>
        </a:ln>
      </dsp:spPr>
      <dsp:style>
        <a:lnRef idx="2">
          <a:schemeClr val="lt1"/>
        </a:lnRef>
        <a:fillRef idx="1">
          <a:schemeClr val="accent1">
            <a:shade val="80000"/>
            <a:hueOff val="60000"/>
            <a:satOff val="34902"/>
            <a:lumOff val="13333"/>
            <a:alpha val="100000"/>
          </a:schemeClr>
        </a:fillRef>
        <a:effectRef idx="0">
          <a:srgbClr val="000000"/>
        </a:effectRef>
        <a:fontRef idx="minor">
          <a:schemeClr val="lt1"/>
        </a:fontRef>
      </dsp:style>
      <dsp:txBody>
        <a:bodyPr lIns="113792" tIns="113792" rIns="113792" bIns="113792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latin typeface="Aptos"/>
            </a:rPr>
            <a:t>SOM</a:t>
          </a:r>
          <a:endParaRPr lang="ru-RU">
            <a:latin typeface="Aptos"/>
          </a:endParaRPr>
        </a:p>
      </dsp:txBody>
      <dsp:txXfrm>
        <a:off x="906780" y="1951980"/>
        <a:ext cx="1813560" cy="1813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c67d0a74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1 ВАРИАНТ ИСПОЛЬЗОВАНИЯ</a:t>
            </a:r>
            <a:endParaRPr dirty="0"/>
          </a:p>
        </p:txBody>
      </p:sp>
      <p:sp>
        <p:nvSpPr>
          <p:cNvPr id="120" name="Google Shape;120;g22c67d0a74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2c67d0a74f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2c67d0a74f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2c67d0a74f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3" name="Google Shape;273;g22c67d0a74f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2c67d0a74f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" name="Google Shape;155;g22c67d0a74f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c67d0a74f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41;g22c67d0a74f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2c67d0a74f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9" name="Google Shape;169;g22c67d0a74f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a9897d9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6" name="Google Shape;206;g25a9897d9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cbdce98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3" name="Google Shape;183;g22cbdce98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c67d0a74f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2" name="Google Shape;192;g22c67d0a74f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2c67d0a74f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9" name="Google Shape;219;g22c67d0a74f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2cbdce98a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2cbdce98a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8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1" name="Google Shape;61;p15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67" name="Google Shape;67;p17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8" name="Google Shape;68;p17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lvl="2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lvl="3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lvl="4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lvl="5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lvl="6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lvl="7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lvl="8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21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80" name="Google Shape;80;p21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2"/>
          <p:cNvPicPr preferRelativeResize="0"/>
          <p:nvPr/>
        </p:nvPicPr>
        <p:blipFill rotWithShape="1">
          <a:blip r:embed="rId2"/>
          <a:srcRect t="1756" r="2181" b="4320"/>
          <a:stretch>
            <a:fillRect/>
          </a:stretch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2"/>
          <p:cNvPicPr preferRelativeResize="0"/>
          <p:nvPr/>
        </p:nvPicPr>
        <p:blipFill rotWithShape="1">
          <a:blip r:embed="rId3">
            <a:alphaModFix amt="32000"/>
          </a:blip>
          <a:srcRect/>
          <a:stretch>
            <a:fillRect/>
          </a:stretch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87" name="Google Shape;87;p22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93" name="Google Shape;93;p23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97" name="Google Shape;97;p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99" name="Google Shape;99;p24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08184" y="4767792"/>
            <a:ext cx="2057400" cy="273844"/>
          </a:xfrm>
        </p:spPr>
        <p:txBody>
          <a:bodyPr/>
          <a:lstStyle/>
          <a:p>
            <a:fld id="{95F68749-C7A7-44F6-A6EC-1BE999B3F55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98450" y="4654814"/>
            <a:ext cx="2057400" cy="273844"/>
          </a:xfrm>
        </p:spPr>
        <p:txBody>
          <a:bodyPr/>
          <a:lstStyle>
            <a:lvl1pPr algn="l">
              <a:defRPr sz="1500" b="1">
                <a:latin typeface="Druk Text Wide Cyr" pitchFamily="50" charset="-52"/>
              </a:defRPr>
            </a:lvl1pPr>
          </a:lstStyle>
          <a:p>
            <a:fld id="{87B6A2B9-84BE-49BE-91CA-6A2790342B7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B3C96-F66D-4F3C-902B-73C5EF23B187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835DE-12F9-4FD3-81F3-487DC28CF94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42F9B-10DE-45C5-A9CD-C8ADBC765CC0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5099-2113-458E-8BF4-A154883C34A8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5AD32-B479-466F-A44B-8F1798AA14BF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92D6-CFDC-489A-B98F-744F7AD01758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8AF7-94F6-47CF-A429-A76A40A96BA7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26A8-6BAE-4B4E-B7B8-C68AD7CA8184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23B9-AE1C-4DF5-A103-6E353B76BF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E6FD-59AD-44DA-8DC8-97B6847840D4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51F87-68C9-4B52-AC99-17364D54E552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1" Type="http://schemas.openxmlformats.org/officeDocument/2006/relationships/slideLayout" Target="../slideLayouts/slideLayout23.xml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303017" cy="5185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3005" y="277235"/>
            <a:ext cx="1025173" cy="3960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4906" y="249944"/>
            <a:ext cx="765356" cy="59597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9240" y="1999359"/>
            <a:ext cx="41433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altLang="en-US" sz="1800" b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«</a:t>
            </a:r>
            <a:r>
              <a:rPr lang="en-US" altLang="ru-RU" sz="1800" b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VenaSmart</a:t>
            </a:r>
            <a:r>
              <a:rPr lang="en-US" altLang="en-US" sz="1800" b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»</a:t>
            </a:r>
            <a:r>
              <a:rPr lang="en-US" altLang="ru-RU" sz="1800" b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: </a:t>
            </a:r>
            <a:r>
              <a:rPr lang="ru-RU" altLang="ru-RU" sz="1800" b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игла для </a:t>
            </a:r>
            <a:r>
              <a:rPr lang="ru-RU" altLang="ru-RU" sz="1800" b="1" kern="1200" dirty="0" err="1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венопункции</a:t>
            </a:r>
            <a:endParaRPr lang="ru-RU" altLang="ru-RU" sz="1800" b="1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  <a:p>
            <a:pPr defTabSz="685800">
              <a:buClrTx/>
            </a:pPr>
            <a:endParaRPr lang="ru-RU" altLang="en-US" sz="1800" b="1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  <a:p>
            <a:pPr defTabSz="685800">
              <a:buClrTx/>
            </a:pPr>
            <a:r>
              <a:rPr lang="en-US" altLang="en-US" sz="1800" b="1" i="1" kern="1200" dirty="0" err="1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Новый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уровень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точности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и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комфорта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в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медицинских</a:t>
            </a:r>
            <a:r>
              <a:rPr lang="en-US" altLang="ru-RU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 </a:t>
            </a:r>
            <a:r>
              <a:rPr lang="en-US" altLang="en-US" sz="1800" b="1" i="1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процедурах</a:t>
            </a:r>
            <a:endParaRPr lang="en-US" altLang="en-US" sz="1800" b="1" i="1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240" y="3980410"/>
            <a:ext cx="428276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ru-RU" sz="1200" b="1" kern="1200" dirty="0">
                <a:solidFill>
                  <a:srgbClr val="0070C0"/>
                </a:solidFill>
                <a:latin typeface="Druk Text Wide Cyr" pitchFamily="50" charset="-52"/>
                <a:ea typeface="+mn-ea"/>
                <a:cs typeface="+mn-cs"/>
              </a:rPr>
              <a:t>Сарбаев Андрей Евгеньевич,</a:t>
            </a:r>
            <a:endParaRPr lang="ru-RU" sz="1200" b="1" kern="1200" dirty="0">
              <a:solidFill>
                <a:srgbClr val="0070C0"/>
              </a:solidFill>
              <a:latin typeface="Druk Text Wide Cyr" pitchFamily="50" charset="-52"/>
              <a:ea typeface="+mn-ea"/>
              <a:cs typeface="+mn-cs"/>
            </a:endParaRPr>
          </a:p>
          <a:p>
            <a:pPr defTabSz="685800">
              <a:buClrTx/>
            </a:pPr>
            <a:r>
              <a:rPr lang="ru-RU" sz="1200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студент 5 курса Института клинической медицины СамГМУ</a:t>
            </a:r>
            <a:endParaRPr lang="ru-RU" sz="1200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380921" y="317090"/>
            <a:ext cx="1115247" cy="3163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40843" y="3657244"/>
            <a:ext cx="13192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ru-RU" sz="1200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Фото спикера</a:t>
            </a:r>
            <a:endParaRPr lang="ru-RU" sz="1200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  <a:p>
            <a:pPr defTabSz="685800">
              <a:buClrTx/>
            </a:pPr>
            <a:endParaRPr lang="ru-RU" sz="1200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</p:txBody>
      </p:sp>
      <p:pic>
        <p:nvPicPr>
          <p:cNvPr id="11" name="Google Shape;116;p25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25126" y="277235"/>
            <a:ext cx="1067037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19" y="3314708"/>
            <a:ext cx="1603320" cy="13314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72665" y="242887"/>
            <a:ext cx="4018053" cy="34291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2700" b="1" dirty="0">
                <a:solidFill>
                  <a:srgbClr val="073B85"/>
                </a:solidFill>
                <a:latin typeface="Aptos SemiBold"/>
                <a:ea typeface="Gilroy Bold"/>
                <a:cs typeface="Times New Roman" panose="02020603050405020304"/>
              </a:rPr>
              <a:t>Рынок</a:t>
            </a:r>
            <a:endParaRPr lang="ru-RU" sz="2700" b="1" dirty="0">
              <a:solidFill>
                <a:srgbClr val="073B85"/>
              </a:solidFill>
              <a:latin typeface="Aptos SemiBold"/>
              <a:ea typeface="Gilroy Bold"/>
              <a:cs typeface="Times New Roman" panose="02020603050405020304"/>
            </a:endParaRPr>
          </a:p>
          <a:p>
            <a:pPr>
              <a:lnSpc>
                <a:spcPts val="3840"/>
              </a:lnSpc>
              <a:defRPr/>
            </a:pPr>
            <a:r>
              <a:rPr lang="ru-RU" sz="2700" b="1" dirty="0">
                <a:solidFill>
                  <a:srgbClr val="073B85"/>
                </a:solidFill>
                <a:latin typeface="Aptos SemiBold"/>
                <a:ea typeface="Gilroy Bold"/>
                <a:cs typeface="Times New Roman" panose="02020603050405020304"/>
              </a:rPr>
              <a:t>Снизу-вверх</a:t>
            </a:r>
            <a:endParaRPr sz="2700" b="1" dirty="0">
              <a:solidFill>
                <a:srgbClr val="073B85"/>
              </a:solidFill>
              <a:latin typeface="Aptos SemiBold"/>
              <a:ea typeface="Gilroy Bold"/>
              <a:cs typeface="Times New Roman" panose="02020603050405020304"/>
            </a:endParaRPr>
          </a:p>
        </p:txBody>
      </p:sp>
      <p:graphicFrame>
        <p:nvGraphicFramePr>
          <p:cNvPr id="69" name="Схема 68"/>
          <p:cNvGraphicFramePr/>
          <p:nvPr/>
        </p:nvGraphicFramePr>
        <p:xfrm>
          <a:off x="2760536" y="810092"/>
          <a:ext cx="3627119" cy="376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4" name="TextBox 15"/>
          <p:cNvSpPr txBox="1"/>
          <p:nvPr/>
        </p:nvSpPr>
        <p:spPr bwMode="auto">
          <a:xfrm>
            <a:off x="4885442" y="86024"/>
            <a:ext cx="3747092" cy="96027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TAM</a:t>
            </a:r>
            <a:r>
              <a:rPr lang="ru-RU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– общий объем целевого рынка</a:t>
            </a: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rtl="0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altLang="ru-RU" sz="1200" b="1" dirty="0"/>
              <a:t>50 </a:t>
            </a:r>
            <a:r>
              <a:rPr lang="en-US" altLang="en-US" sz="1200" b="1" dirty="0" err="1"/>
              <a:t>млн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процедур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год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целевом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сегменте</a:t>
            </a:r>
            <a:r>
              <a:rPr lang="en-US" altLang="ru-RU" sz="1200" b="1" dirty="0"/>
              <a:t> "</a:t>
            </a:r>
            <a:r>
              <a:rPr lang="en-US" altLang="en-US" sz="1200" b="1" dirty="0" err="1"/>
              <a:t>сложных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пациентов</a:t>
            </a:r>
            <a:endParaRPr lang="ru-RU" altLang="en-US" sz="1200" b="1" dirty="0"/>
          </a:p>
          <a:p>
            <a:pPr rtl="0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altLang="ru-RU" sz="1200" b="1" dirty="0"/>
              <a:t>50 </a:t>
            </a:r>
            <a:r>
              <a:rPr lang="en-US" altLang="en-US" sz="1200" b="1" dirty="0" err="1"/>
              <a:t>млн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×</a:t>
            </a:r>
            <a:r>
              <a:rPr lang="en-US" altLang="ru-RU" sz="1200" b="1" dirty="0"/>
              <a:t> 150 </a:t>
            </a:r>
            <a:r>
              <a:rPr lang="en-US" altLang="en-US" sz="1200" b="1" dirty="0" err="1"/>
              <a:t>руб</a:t>
            </a:r>
            <a:r>
              <a:rPr lang="en-US" altLang="ru-RU" sz="1200" b="1" dirty="0"/>
              <a:t>. = 7,5 </a:t>
            </a:r>
            <a:r>
              <a:rPr lang="en-US" altLang="en-US" sz="1200" b="1" dirty="0" err="1"/>
              <a:t>млрд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руб</a:t>
            </a:r>
            <a:r>
              <a:rPr lang="en-US" altLang="ru-RU" sz="1200" b="1" dirty="0"/>
              <a:t>./</a:t>
            </a:r>
            <a:r>
              <a:rPr lang="en-US" altLang="en-US" sz="1200" b="1" dirty="0" err="1"/>
              <a:t>год</a:t>
            </a:r>
            <a:endParaRPr lang="en-US" altLang="ru-RU" sz="1200" b="1" dirty="0"/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en-US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5" name="TextBox 15"/>
          <p:cNvSpPr txBox="1"/>
          <p:nvPr/>
        </p:nvSpPr>
        <p:spPr bwMode="auto">
          <a:xfrm>
            <a:off x="245935" y="859676"/>
            <a:ext cx="2938970" cy="994271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SAM</a:t>
            </a:r>
            <a:r>
              <a:rPr lang="ru-RU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– доступный объем целевого рынка</a:t>
            </a: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en-US" altLang="en-US" sz="1200" b="1" dirty="0" err="1"/>
              <a:t>Сегменты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А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и</a:t>
            </a:r>
            <a:r>
              <a:rPr lang="en-US" altLang="ru-RU" sz="1200" b="1" dirty="0"/>
              <a:t> B - 1,2 </a:t>
            </a:r>
            <a:r>
              <a:rPr lang="en-US" altLang="en-US" sz="1200" b="1" dirty="0" err="1"/>
              <a:t>млрд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рублей</a:t>
            </a:r>
            <a:r>
              <a:rPr lang="en-US" altLang="ru-RU" sz="1200" b="1" dirty="0"/>
              <a:t> (16% </a:t>
            </a:r>
            <a:r>
              <a:rPr lang="en-US" altLang="en-US" sz="1200" b="1" dirty="0" err="1"/>
              <a:t>от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общего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объема</a:t>
            </a:r>
            <a:r>
              <a:rPr lang="en-US" altLang="ru-RU" sz="1200" b="1" dirty="0"/>
              <a:t>)</a:t>
            </a:r>
            <a:endParaRPr lang="en-US" altLang="ru-RU" sz="1200" b="1" dirty="0"/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ru-RU" altLang="en-US" sz="1200" dirty="0"/>
              <a:t>1.</a:t>
            </a:r>
            <a:r>
              <a:rPr lang="en-US" altLang="en-US" sz="1200" dirty="0" err="1"/>
              <a:t>Сегмент</a:t>
            </a:r>
            <a:r>
              <a:rPr lang="en-US" altLang="ru-RU" sz="1200" dirty="0"/>
              <a:t> </a:t>
            </a:r>
            <a:r>
              <a:rPr lang="en-US" altLang="en-US" sz="1200" dirty="0"/>
              <a:t>А</a:t>
            </a:r>
            <a:r>
              <a:rPr lang="en-US" altLang="ru-RU" sz="1200" dirty="0"/>
              <a:t>: </a:t>
            </a:r>
            <a:r>
              <a:rPr lang="en-US" altLang="en-US" sz="1200" dirty="0" err="1"/>
              <a:t>крупные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государственные</a:t>
            </a:r>
            <a:r>
              <a:rPr lang="en-US" altLang="ru-RU" sz="1200" dirty="0"/>
              <a:t> </a:t>
            </a:r>
            <a:r>
              <a:rPr lang="en-US" altLang="en-US" sz="1200" dirty="0" err="1"/>
              <a:t>стационары</a:t>
            </a:r>
            <a:r>
              <a:rPr lang="en-US" altLang="ru-RU" sz="1200" dirty="0"/>
              <a:t> (12%)</a:t>
            </a:r>
            <a:endParaRPr lang="en-US" altLang="ru-RU" sz="1200" dirty="0"/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ru-RU" altLang="en-US" sz="1200" dirty="0"/>
              <a:t>2.</a:t>
            </a:r>
            <a:r>
              <a:rPr lang="en-US" altLang="en-US" sz="1200" dirty="0" err="1"/>
              <a:t>Сегмент</a:t>
            </a:r>
            <a:r>
              <a:rPr lang="en-US" altLang="ru-RU" sz="1200" dirty="0"/>
              <a:t> </a:t>
            </a:r>
            <a:r>
              <a:rPr lang="en-US" altLang="en-US" sz="1200" dirty="0"/>
              <a:t>Б</a:t>
            </a:r>
            <a:r>
              <a:rPr lang="en-US" altLang="ru-RU" sz="1200" dirty="0"/>
              <a:t>: </a:t>
            </a:r>
            <a:r>
              <a:rPr lang="en-US" altLang="en-US" sz="1200" dirty="0" err="1"/>
              <a:t>частные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клиники</a:t>
            </a:r>
            <a:r>
              <a:rPr lang="en-US" altLang="ru-RU" sz="1200" dirty="0"/>
              <a:t> </a:t>
            </a:r>
            <a:r>
              <a:rPr lang="en-US" altLang="en-US" sz="1200" dirty="0"/>
              <a:t>и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диагностические</a:t>
            </a:r>
            <a:r>
              <a:rPr lang="en-US" altLang="ru-RU" sz="1200" dirty="0"/>
              <a:t> </a:t>
            </a:r>
            <a:r>
              <a:rPr lang="en-US" altLang="en-US" sz="1200" dirty="0" err="1"/>
              <a:t>центры</a:t>
            </a:r>
            <a:r>
              <a:rPr lang="en-US" altLang="ru-RU" sz="1200" dirty="0"/>
              <a:t> (4%)</a:t>
            </a:r>
            <a:endParaRPr lang="en-US" altLang="ru-RU" sz="1200" dirty="0"/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</a:t>
            </a:r>
            <a:endParaRPr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6" name="TextBox 15"/>
          <p:cNvSpPr txBox="1"/>
          <p:nvPr/>
        </p:nvSpPr>
        <p:spPr bwMode="auto">
          <a:xfrm>
            <a:off x="6474032" y="2336771"/>
            <a:ext cx="2527614" cy="1062839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SOM – </a:t>
            </a:r>
            <a:r>
              <a:rPr lang="ru-RU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достижимый объем целевого рынка</a:t>
            </a:r>
            <a:endParaRPr lang="ru-RU"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en-US" altLang="en-US" sz="1200" b="1" dirty="0" err="1"/>
              <a:t>Сможем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заработать</a:t>
            </a:r>
            <a:r>
              <a:rPr lang="en-US" altLang="ru-RU" sz="1200" b="1" dirty="0"/>
              <a:t> </a:t>
            </a:r>
            <a:r>
              <a:rPr lang="en-US" altLang="en-US" sz="1200" b="1" dirty="0"/>
              <a:t>в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первый</a:t>
            </a:r>
            <a:r>
              <a:rPr lang="en-US" altLang="ru-RU" sz="1200" b="1" dirty="0"/>
              <a:t> </a:t>
            </a:r>
            <a:r>
              <a:rPr lang="en-US" altLang="en-US" sz="1200" b="1" dirty="0" err="1"/>
              <a:t>год</a:t>
            </a:r>
            <a:r>
              <a:rPr lang="en-US" altLang="ru-RU" sz="1200" b="1" dirty="0"/>
              <a:t> - </a:t>
            </a:r>
            <a:r>
              <a:rPr lang="en-US" altLang="ru-RU" sz="1200" b="1" dirty="0">
                <a:highlight>
                  <a:srgbClr val="FFFF00"/>
                </a:highlight>
              </a:rPr>
              <a:t>18 </a:t>
            </a:r>
            <a:r>
              <a:rPr lang="en-US" altLang="en-US" sz="1200" b="1" dirty="0" err="1">
                <a:highlight>
                  <a:srgbClr val="FFFF00"/>
                </a:highlight>
              </a:rPr>
              <a:t>млн</a:t>
            </a:r>
            <a:r>
              <a:rPr lang="en-US" altLang="ru-RU" sz="1200" b="1" dirty="0">
                <a:highlight>
                  <a:srgbClr val="FFFF00"/>
                </a:highlight>
              </a:rPr>
              <a:t> </a:t>
            </a:r>
            <a:r>
              <a:rPr lang="en-US" altLang="en-US" sz="1200" b="1" dirty="0" err="1">
                <a:highlight>
                  <a:srgbClr val="FFFF00"/>
                </a:highlight>
              </a:rPr>
              <a:t>рублей</a:t>
            </a:r>
            <a:r>
              <a:rPr lang="en-US" altLang="ru-RU" sz="1200" b="1" dirty="0">
                <a:highlight>
                  <a:srgbClr val="FFFF00"/>
                </a:highlight>
              </a:rPr>
              <a:t> (1,5% </a:t>
            </a:r>
            <a:r>
              <a:rPr lang="en-US" altLang="en-US" sz="1200" b="1" dirty="0" err="1">
                <a:highlight>
                  <a:srgbClr val="FFFF00"/>
                </a:highlight>
              </a:rPr>
              <a:t>от</a:t>
            </a:r>
            <a:r>
              <a:rPr lang="en-US" altLang="ru-RU" sz="1200" b="1" dirty="0">
                <a:highlight>
                  <a:srgbClr val="FFFF00"/>
                </a:highlight>
              </a:rPr>
              <a:t> </a:t>
            </a:r>
            <a:r>
              <a:rPr lang="en-US" altLang="en-US" sz="1200" b="1" dirty="0" err="1">
                <a:highlight>
                  <a:srgbClr val="FFFF00"/>
                </a:highlight>
              </a:rPr>
              <a:t>сегментов</a:t>
            </a:r>
            <a:r>
              <a:rPr lang="en-US" altLang="ru-RU" sz="1200" b="1" dirty="0">
                <a:highlight>
                  <a:srgbClr val="FFFF00"/>
                </a:highlight>
              </a:rPr>
              <a:t> </a:t>
            </a:r>
            <a:r>
              <a:rPr lang="en-US" altLang="en-US" sz="1200" b="1" dirty="0">
                <a:highlight>
                  <a:srgbClr val="FFFF00"/>
                </a:highlight>
              </a:rPr>
              <a:t>А</a:t>
            </a:r>
            <a:r>
              <a:rPr lang="en-US" altLang="ru-RU" sz="1200" b="1" dirty="0">
                <a:highlight>
                  <a:srgbClr val="FFFF00"/>
                </a:highlight>
              </a:rPr>
              <a:t>+</a:t>
            </a:r>
            <a:r>
              <a:rPr lang="en-US" altLang="en-US" sz="1200" b="1" dirty="0">
                <a:highlight>
                  <a:srgbClr val="FFFF00"/>
                </a:highlight>
              </a:rPr>
              <a:t>Б</a:t>
            </a:r>
            <a:r>
              <a:rPr lang="en-US" altLang="ru-RU" sz="1200" b="1" dirty="0">
                <a:highlight>
                  <a:srgbClr val="FFFF00"/>
                </a:highlight>
              </a:rPr>
              <a:t>)</a:t>
            </a:r>
            <a:endParaRPr lang="en-US" altLang="ru-RU" sz="1200" b="1" dirty="0">
              <a:highlight>
                <a:srgbClr val="FFFF00"/>
              </a:highlight>
            </a:endParaRPr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en-US" altLang="en-US" sz="1200" dirty="0" err="1"/>
              <a:t>План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по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охвату</a:t>
            </a:r>
            <a:r>
              <a:rPr lang="en-US" altLang="ru-RU" sz="1200" dirty="0"/>
              <a:t>: 120,000 </a:t>
            </a:r>
            <a:r>
              <a:rPr lang="en-US" altLang="en-US" sz="1200" dirty="0" err="1"/>
              <a:t>единиц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продукции</a:t>
            </a:r>
            <a:endParaRPr lang="en-US" altLang="ru-RU" sz="1200" dirty="0"/>
          </a:p>
          <a:p>
            <a:pPr marL="118745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200"/>
            </a:pPr>
            <a:r>
              <a:rPr lang="en-US" altLang="en-US" sz="1200" dirty="0" err="1"/>
              <a:t>Консерва</a:t>
            </a:r>
            <a:r>
              <a:rPr lang="ru-RU" altLang="en-US" sz="1200" dirty="0"/>
              <a:t>т</a:t>
            </a:r>
            <a:r>
              <a:rPr lang="en-US" altLang="en-US" sz="1200" dirty="0" err="1"/>
              <a:t>ивный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прогноз</a:t>
            </a:r>
            <a:r>
              <a:rPr lang="en-US" altLang="ru-RU" sz="1200" dirty="0"/>
              <a:t> </a:t>
            </a:r>
            <a:r>
              <a:rPr lang="en-US" altLang="en-US" sz="1200" dirty="0"/>
              <a:t>с</a:t>
            </a:r>
            <a:r>
              <a:rPr lang="en-US" altLang="ru-RU" sz="1200" dirty="0"/>
              <a:t> </a:t>
            </a:r>
            <a:r>
              <a:rPr lang="en-US" altLang="en-US" sz="1200" dirty="0" err="1"/>
              <a:t>учетом</a:t>
            </a:r>
            <a:r>
              <a:rPr lang="en-US" altLang="ru-RU" sz="1200" dirty="0"/>
              <a:t> </a:t>
            </a:r>
            <a:r>
              <a:rPr lang="en-US" altLang="en-US" sz="1200" dirty="0" err="1"/>
              <a:t>этапа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выхода</a:t>
            </a:r>
            <a:r>
              <a:rPr lang="en-US" altLang="ru-RU" sz="1200" dirty="0"/>
              <a:t> </a:t>
            </a:r>
            <a:r>
              <a:rPr lang="en-US" altLang="en-US" sz="1200" dirty="0" err="1"/>
              <a:t>на</a:t>
            </a:r>
            <a:r>
              <a:rPr lang="en-US" altLang="ru-RU" sz="1200" dirty="0"/>
              <a:t> </a:t>
            </a:r>
            <a:r>
              <a:rPr lang="en-US" altLang="en-US" sz="1200" dirty="0" err="1"/>
              <a:t>рынок</a:t>
            </a:r>
            <a:endParaRPr lang="en-US" altLang="en-US" sz="1200" dirty="0"/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ru-RU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8" name="TextBox 15"/>
          <p:cNvSpPr txBox="1"/>
          <p:nvPr/>
        </p:nvSpPr>
        <p:spPr bwMode="auto">
          <a:xfrm>
            <a:off x="329803" y="4763282"/>
            <a:ext cx="7166003" cy="25464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buClr>
                <a:srgbClr val="0000FF"/>
              </a:buClr>
              <a:buSzPct val="200000"/>
              <a:defRPr/>
            </a:pPr>
            <a:endParaRPr sz="1050">
              <a:solidFill>
                <a:srgbClr val="232323"/>
              </a:solidFill>
            </a:endParaRPr>
          </a:p>
        </p:txBody>
      </p:sp>
      <p:sp>
        <p:nvSpPr>
          <p:cNvPr id="1578946194" name="Соединитель 1578946193"/>
          <p:cNvSpPr/>
          <p:nvPr/>
        </p:nvSpPr>
        <p:spPr bwMode="auto">
          <a:xfrm>
            <a:off x="5484175" y="1550193"/>
            <a:ext cx="171450" cy="185737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2" name="Соединительная линия уступом 1"/>
          <p:cNvCxnSpPr/>
          <p:nvPr/>
        </p:nvCxnSpPr>
        <p:spPr bwMode="auto">
          <a:xfrm rot="16199969">
            <a:off x="6610151" y="72143"/>
            <a:ext cx="428465" cy="2527610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9205817" name="Соединитель 549205816"/>
          <p:cNvSpPr/>
          <p:nvPr/>
        </p:nvSpPr>
        <p:spPr bwMode="auto">
          <a:xfrm>
            <a:off x="5084124" y="3964780"/>
            <a:ext cx="171450" cy="185736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819650897" name="Соединительная линия уступом 819650896"/>
          <p:cNvCxnSpPr/>
          <p:nvPr/>
        </p:nvCxnSpPr>
        <p:spPr bwMode="auto">
          <a:xfrm rot="16199932">
            <a:off x="6778357" y="2033696"/>
            <a:ext cx="415427" cy="3632444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919121" name="Соединитель 312919120"/>
          <p:cNvSpPr/>
          <p:nvPr/>
        </p:nvSpPr>
        <p:spPr bwMode="auto">
          <a:xfrm>
            <a:off x="3584889" y="2485253"/>
            <a:ext cx="171450" cy="185736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1909214876" name="Соединительная линия уступом 1909214875"/>
          <p:cNvCxnSpPr/>
          <p:nvPr/>
        </p:nvCxnSpPr>
        <p:spPr bwMode="auto">
          <a:xfrm rot="16199932" flipV="1">
            <a:off x="1799775" y="751375"/>
            <a:ext cx="415426" cy="3326249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191388" y="195089"/>
            <a:ext cx="3524700" cy="59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5" name="Google Shape;225;p33"/>
          <p:cNvSpPr txBox="1">
            <a:spLocks noGrp="1"/>
          </p:cNvSpPr>
          <p:nvPr>
            <p:ph type="title"/>
          </p:nvPr>
        </p:nvSpPr>
        <p:spPr>
          <a:xfrm>
            <a:off x="191387" y="170126"/>
            <a:ext cx="46557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БИЗНЕС-МОДЕЛЬ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body" idx="1"/>
          </p:nvPr>
        </p:nvSpPr>
        <p:spPr>
          <a:xfrm>
            <a:off x="191135" y="939165"/>
            <a:ext cx="7993380" cy="41001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Продукт</a:t>
            </a:r>
            <a:r>
              <a:rPr lang="en-US" altLang="ru-RU" b="1" dirty="0"/>
              <a:t>: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/>
              <a:t>Умные</a:t>
            </a:r>
            <a:r>
              <a:rPr lang="en-US" altLang="ru-RU" dirty="0"/>
              <a:t> </a:t>
            </a:r>
            <a:r>
              <a:rPr lang="en-US" altLang="en-US" dirty="0" err="1"/>
              <a:t>иглы</a:t>
            </a:r>
            <a:r>
              <a:rPr lang="en-US" altLang="ru-RU" dirty="0"/>
              <a:t> </a:t>
            </a:r>
            <a:r>
              <a:rPr lang="en-US" altLang="en-US" dirty="0" err="1"/>
              <a:t>для</a:t>
            </a:r>
            <a:r>
              <a:rPr lang="en-US" altLang="ru-RU" dirty="0"/>
              <a:t> </a:t>
            </a:r>
            <a:r>
              <a:rPr lang="en-US" altLang="en-US" dirty="0" err="1"/>
              <a:t>венепункции</a:t>
            </a:r>
            <a:r>
              <a:rPr lang="en-US" altLang="ru-RU" dirty="0"/>
              <a:t> "</a:t>
            </a:r>
            <a:r>
              <a:rPr lang="en-US" altLang="ru-RU" dirty="0" err="1"/>
              <a:t>VenaSmart</a:t>
            </a:r>
            <a:r>
              <a:rPr lang="en-US" altLang="ru-RU" dirty="0"/>
              <a:t>"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Одноразовые</a:t>
            </a:r>
            <a:r>
              <a:rPr lang="en-US" altLang="ru-RU" dirty="0"/>
              <a:t> </a:t>
            </a:r>
            <a:r>
              <a:rPr lang="en-US" altLang="en-US" dirty="0" err="1"/>
              <a:t>расходные</a:t>
            </a:r>
            <a:r>
              <a:rPr lang="en-US" altLang="ru-RU" dirty="0"/>
              <a:t> </a:t>
            </a:r>
            <a:r>
              <a:rPr lang="en-US" altLang="en-US" dirty="0" err="1"/>
              <a:t>материалы</a:t>
            </a: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Цена</a:t>
            </a:r>
            <a:r>
              <a:rPr lang="en-US" altLang="ru-RU" b="1" dirty="0"/>
              <a:t>: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ru-RU" dirty="0"/>
              <a:t>150 </a:t>
            </a:r>
            <a:r>
              <a:rPr lang="en-US" altLang="en-US" dirty="0" err="1"/>
              <a:t>рублей</a:t>
            </a:r>
            <a:r>
              <a:rPr lang="en-US" altLang="ru-RU" dirty="0"/>
              <a:t> </a:t>
            </a:r>
            <a:r>
              <a:rPr lang="en-US" altLang="en-US" dirty="0" err="1"/>
              <a:t>за</a:t>
            </a:r>
            <a:r>
              <a:rPr lang="en-US" altLang="ru-RU" dirty="0"/>
              <a:t> </a:t>
            </a:r>
            <a:r>
              <a:rPr lang="en-US" altLang="en-US" dirty="0" err="1"/>
              <a:t>единицу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На</a:t>
            </a:r>
            <a:r>
              <a:rPr lang="en-US" altLang="ru-RU" dirty="0"/>
              <a:t> 20-30% </a:t>
            </a:r>
            <a:r>
              <a:rPr lang="en-US" altLang="en-US" dirty="0" err="1"/>
              <a:t>дороже</a:t>
            </a:r>
            <a:r>
              <a:rPr lang="en-US" altLang="ru-RU" dirty="0"/>
              <a:t> </a:t>
            </a:r>
            <a:r>
              <a:rPr lang="en-US" altLang="en-US" dirty="0" err="1"/>
              <a:t>стандартных</a:t>
            </a:r>
            <a:r>
              <a:rPr lang="en-US" altLang="ru-RU" dirty="0"/>
              <a:t> </a:t>
            </a:r>
            <a:r>
              <a:rPr lang="en-US" altLang="en-US" dirty="0" err="1"/>
              <a:t>игл</a:t>
            </a:r>
            <a:r>
              <a:rPr lang="en-US" altLang="ru-RU" dirty="0"/>
              <a:t> </a:t>
            </a:r>
            <a:r>
              <a:rPr lang="en-US" altLang="en-US" dirty="0" err="1"/>
              <a:t>премиум</a:t>
            </a:r>
            <a:r>
              <a:rPr lang="en-US" altLang="ru-RU" dirty="0" err="1"/>
              <a:t>-</a:t>
            </a:r>
            <a:r>
              <a:rPr lang="en-US" altLang="en-US" dirty="0" err="1"/>
              <a:t>класса</a:t>
            </a: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Каналы</a:t>
            </a:r>
            <a:r>
              <a:rPr lang="en-US" altLang="ru-RU" b="1" dirty="0"/>
              <a:t> </a:t>
            </a:r>
            <a:r>
              <a:rPr lang="en-US" altLang="en-US" b="1" dirty="0" err="1"/>
              <a:t>продаж</a:t>
            </a:r>
            <a:r>
              <a:rPr lang="en-US" altLang="ru-RU" b="1" dirty="0"/>
              <a:t>: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Прямые</a:t>
            </a:r>
            <a:r>
              <a:rPr lang="en-US" altLang="ru-RU" dirty="0"/>
              <a:t> </a:t>
            </a:r>
            <a:r>
              <a:rPr lang="en-US" altLang="en-US" dirty="0" err="1"/>
              <a:t>продажи</a:t>
            </a:r>
            <a:r>
              <a:rPr lang="en-US" altLang="ru-RU" dirty="0"/>
              <a:t> </a:t>
            </a:r>
            <a:r>
              <a:rPr lang="en-US" altLang="en-US" dirty="0" err="1"/>
              <a:t>крупным</a:t>
            </a:r>
            <a:r>
              <a:rPr lang="en-US" altLang="ru-RU" dirty="0"/>
              <a:t> </a:t>
            </a:r>
            <a:r>
              <a:rPr lang="en-US" altLang="en-US" dirty="0"/>
              <a:t>ЛПУ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Дистрибьюторы</a:t>
            </a:r>
            <a:r>
              <a:rPr lang="en-US" altLang="ru-RU" dirty="0"/>
              <a:t> </a:t>
            </a:r>
            <a:r>
              <a:rPr lang="en-US" altLang="en-US" dirty="0" err="1"/>
              <a:t>медицинских</a:t>
            </a:r>
            <a:r>
              <a:rPr lang="en-US" altLang="ru-RU" dirty="0"/>
              <a:t> </a:t>
            </a:r>
            <a:r>
              <a:rPr lang="en-US" altLang="en-US" dirty="0" err="1"/>
              <a:t>изделий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Участие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 err="1"/>
              <a:t>госзакупках</a:t>
            </a: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dirty="0"/>
          </a:p>
        </p:txBody>
      </p:sp>
      <p:sp>
        <p:nvSpPr>
          <p:cNvPr id="227" name="Google Shape;227;p3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28" name="Google Shape;228;p3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29" name="Google Shape;229;p3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30" name="Google Shape;230;p3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670425" y="997585"/>
            <a:ext cx="374269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1200" b="1" dirty="0">
                <a:latin typeface="Raleway" charset="0"/>
                <a:cs typeface="Raleway" charset="0"/>
              </a:rPr>
              <a:t>Ключевые</a:t>
            </a:r>
            <a:r>
              <a:rPr lang="en-US" altLang="ru-RU" sz="1200" b="1" dirty="0">
                <a:latin typeface="Raleway" charset="0"/>
                <a:cs typeface="Raleway" charset="0"/>
              </a:rPr>
              <a:t> </a:t>
            </a:r>
            <a:r>
              <a:rPr lang="en-US" altLang="en-US" sz="1200" b="1" dirty="0" err="1">
                <a:latin typeface="Raleway" charset="0"/>
                <a:cs typeface="Raleway" charset="0"/>
              </a:rPr>
              <a:t>клиенты</a:t>
            </a:r>
            <a:r>
              <a:rPr lang="en-US" altLang="ru-RU" sz="1200" b="1" dirty="0">
                <a:latin typeface="Raleway" charset="0"/>
                <a:cs typeface="Raleway" charset="0"/>
              </a:rPr>
              <a:t>:</a:t>
            </a:r>
            <a:endParaRPr lang="en-US" altLang="ru-RU" sz="1200" b="1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endParaRPr lang="en-US" altLang="en-US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Государственные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больницы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>
                <a:latin typeface="Raleway" charset="0"/>
                <a:cs typeface="Raleway" charset="0"/>
              </a:rPr>
              <a:t>и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поликлиники</a:t>
            </a: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Частные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медицинские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центры</a:t>
            </a: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Службы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скорой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помощи</a:t>
            </a:r>
            <a:endParaRPr lang="en-US" altLang="en-US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endParaRPr lang="en-US" altLang="en-US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b="1" dirty="0" err="1">
                <a:latin typeface="Raleway" charset="0"/>
                <a:cs typeface="Raleway" charset="0"/>
              </a:rPr>
              <a:t>Дополнительные</a:t>
            </a:r>
            <a:r>
              <a:rPr lang="en-US" altLang="ru-RU" sz="1200" b="1" dirty="0">
                <a:latin typeface="Raleway" charset="0"/>
                <a:cs typeface="Raleway" charset="0"/>
              </a:rPr>
              <a:t> </a:t>
            </a:r>
            <a:r>
              <a:rPr lang="en-US" altLang="en-US" sz="1200" b="1" dirty="0" err="1">
                <a:latin typeface="Raleway" charset="0"/>
                <a:cs typeface="Raleway" charset="0"/>
              </a:rPr>
              <a:t>источники</a:t>
            </a:r>
            <a:r>
              <a:rPr lang="en-US" altLang="ru-RU" sz="1200" b="1" dirty="0">
                <a:latin typeface="Raleway" charset="0"/>
                <a:cs typeface="Raleway" charset="0"/>
              </a:rPr>
              <a:t> </a:t>
            </a:r>
            <a:r>
              <a:rPr lang="en-US" altLang="en-US" sz="1200" b="1" dirty="0" err="1">
                <a:latin typeface="Raleway" charset="0"/>
                <a:cs typeface="Raleway" charset="0"/>
              </a:rPr>
              <a:t>дохода</a:t>
            </a:r>
            <a:r>
              <a:rPr lang="en-US" altLang="ru-RU" sz="1200" b="1" dirty="0">
                <a:latin typeface="Raleway" charset="0"/>
                <a:cs typeface="Raleway" charset="0"/>
              </a:rPr>
              <a:t>:</a:t>
            </a:r>
            <a:endParaRPr lang="en-US" altLang="ru-RU" sz="1200" b="1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Сервисное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обслуживание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устройств</a:t>
            </a: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Обучение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медицинского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персонала</a:t>
            </a: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Поставка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расходных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материалов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>
                <a:latin typeface="Raleway" charset="0"/>
                <a:cs typeface="Raleway" charset="0"/>
              </a:rPr>
              <a:t>к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системе</a:t>
            </a:r>
            <a:endParaRPr lang="en-US" altLang="ru-RU" sz="1200" dirty="0">
              <a:latin typeface="Raleway" charset="0"/>
              <a:cs typeface="Raleway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200" dirty="0" err="1">
                <a:latin typeface="Raleway" charset="0"/>
                <a:cs typeface="Raleway" charset="0"/>
              </a:rPr>
              <a:t>Лицензирование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технологии</a:t>
            </a:r>
            <a:r>
              <a:rPr lang="en-US" altLang="ru-RU" sz="1200" dirty="0">
                <a:latin typeface="Raleway" charset="0"/>
                <a:cs typeface="Raleway" charset="0"/>
              </a:rPr>
              <a:t> </a:t>
            </a:r>
            <a:r>
              <a:rPr lang="en-US" altLang="en-US" sz="1200" dirty="0" err="1">
                <a:latin typeface="Raleway" charset="0"/>
                <a:cs typeface="Raleway" charset="0"/>
              </a:rPr>
              <a:t>производителям</a:t>
            </a:r>
            <a:endParaRPr lang="en-US" altLang="en-US" sz="1200" dirty="0">
              <a:latin typeface="Raleway" charset="0"/>
              <a:cs typeface="Raleway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8998388" name="TextBox 7"/>
          <p:cNvSpPr txBox="1"/>
          <p:nvPr/>
        </p:nvSpPr>
        <p:spPr bwMode="auto">
          <a:xfrm>
            <a:off x="322659" y="213542"/>
            <a:ext cx="4018052" cy="342909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2700" b="1">
                <a:solidFill>
                  <a:schemeClr val="bg2"/>
                </a:solidFill>
                <a:latin typeface="Aptos SemiBold"/>
                <a:ea typeface="Gilroy Bold"/>
                <a:cs typeface="Times New Roman" panose="02020603050405020304"/>
              </a:rPr>
              <a:t>Бизнес-модель</a:t>
            </a:r>
            <a:endParaRPr lang="ru-RU" sz="2700" b="1">
              <a:solidFill>
                <a:schemeClr val="bg2"/>
              </a:solidFill>
              <a:latin typeface="Aptos SemiBold"/>
              <a:ea typeface="Gilroy Bold"/>
              <a:cs typeface="Times New Roman" panose="02020603050405020304"/>
            </a:endParaRPr>
          </a:p>
        </p:txBody>
      </p:sp>
      <p:grpSp>
        <p:nvGrpSpPr>
          <p:cNvPr id="2143660049" name="Группа 10"/>
          <p:cNvGrpSpPr/>
          <p:nvPr/>
        </p:nvGrpSpPr>
        <p:grpSpPr bwMode="auto">
          <a:xfrm>
            <a:off x="0" y="714374"/>
            <a:ext cx="9143999" cy="4429124"/>
            <a:chOff x="0" y="0"/>
            <a:chExt cx="12191998" cy="5905499"/>
          </a:xfrm>
        </p:grpSpPr>
        <p:sp>
          <p:nvSpPr>
            <p:cNvPr id="1037310019" name="AutoShape 15"/>
            <p:cNvSpPr/>
            <p:nvPr/>
          </p:nvSpPr>
          <p:spPr bwMode="auto">
            <a:xfrm>
              <a:off x="0" y="6431"/>
              <a:ext cx="12191998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 sz="1050">
                <a:latin typeface="Aptos"/>
              </a:endParaRPr>
            </a:p>
          </p:txBody>
        </p:sp>
        <p:sp>
          <p:nvSpPr>
            <p:cNvPr id="355812672" name="AutoShape 16"/>
            <p:cNvSpPr/>
            <p:nvPr/>
          </p:nvSpPr>
          <p:spPr bwMode="auto">
            <a:xfrm flipV="1">
              <a:off x="0" y="4456792"/>
              <a:ext cx="12191998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726804202" name="AutoShape 17"/>
            <p:cNvSpPr/>
            <p:nvPr/>
          </p:nvSpPr>
          <p:spPr bwMode="auto">
            <a:xfrm>
              <a:off x="0" y="5905499"/>
              <a:ext cx="12072254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975868152" name="AutoShape 19"/>
            <p:cNvSpPr/>
            <p:nvPr/>
          </p:nvSpPr>
          <p:spPr bwMode="auto">
            <a:xfrm flipV="1">
              <a:off x="2404566" y="6431"/>
              <a:ext cx="0" cy="4456791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2128959624" name="AutoShape 20"/>
            <p:cNvSpPr/>
            <p:nvPr/>
          </p:nvSpPr>
          <p:spPr bwMode="auto">
            <a:xfrm flipV="1">
              <a:off x="4830485" y="0"/>
              <a:ext cx="0" cy="4456791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674856406" name="AutoShape 21"/>
            <p:cNvSpPr/>
            <p:nvPr/>
          </p:nvSpPr>
          <p:spPr bwMode="auto">
            <a:xfrm flipV="1">
              <a:off x="7019131" y="0"/>
              <a:ext cx="0" cy="4463224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2035126078" name="AutoShape 22"/>
            <p:cNvSpPr/>
            <p:nvPr/>
          </p:nvSpPr>
          <p:spPr bwMode="auto">
            <a:xfrm flipH="1" flipV="1">
              <a:off x="9792423" y="0"/>
              <a:ext cx="3093" cy="4463224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1444518720" name="AutoShape 23"/>
            <p:cNvSpPr/>
            <p:nvPr/>
          </p:nvSpPr>
          <p:spPr bwMode="auto">
            <a:xfrm flipV="1">
              <a:off x="5299698" y="4463225"/>
              <a:ext cx="0" cy="1442273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908577089" name="AutoShape 24"/>
            <p:cNvSpPr/>
            <p:nvPr/>
          </p:nvSpPr>
          <p:spPr bwMode="auto">
            <a:xfrm>
              <a:off x="7019131" y="2348557"/>
              <a:ext cx="2773286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  <p:sp>
          <p:nvSpPr>
            <p:cNvPr id="1495711011" name="AutoShape 25"/>
            <p:cNvSpPr/>
            <p:nvPr/>
          </p:nvSpPr>
          <p:spPr bwMode="auto">
            <a:xfrm>
              <a:off x="2404566" y="2342001"/>
              <a:ext cx="2425916" cy="6556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 sz="1050"/>
            </a:p>
          </p:txBody>
        </p:sp>
      </p:grpSp>
      <p:sp>
        <p:nvSpPr>
          <p:cNvPr id="915758173" name="TextBox 5"/>
          <p:cNvSpPr txBox="1"/>
          <p:nvPr/>
        </p:nvSpPr>
        <p:spPr bwMode="auto">
          <a:xfrm>
            <a:off x="1873133" y="2543597"/>
            <a:ext cx="1647516" cy="24353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Ключевые ресурсы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426973484" name="TextBox 6"/>
          <p:cNvSpPr txBox="1"/>
          <p:nvPr/>
        </p:nvSpPr>
        <p:spPr bwMode="auto">
          <a:xfrm>
            <a:off x="66251" y="765102"/>
            <a:ext cx="1649162" cy="325628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Ключевые партнёры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63187904" name="TextBox 8"/>
          <p:cNvSpPr txBox="1"/>
          <p:nvPr/>
        </p:nvSpPr>
        <p:spPr bwMode="auto">
          <a:xfrm>
            <a:off x="73966" y="3760719"/>
            <a:ext cx="3812795" cy="282238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 dirty="0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Структура </a:t>
            </a:r>
            <a:r>
              <a:rPr lang="en-US" sz="1200" b="1" dirty="0" err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затрат</a:t>
            </a:r>
            <a:endParaRPr lang="en-US" sz="1200" b="1" dirty="0" err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328255586" name="TextBox 13"/>
          <p:cNvSpPr txBox="1"/>
          <p:nvPr/>
        </p:nvSpPr>
        <p:spPr bwMode="auto">
          <a:xfrm>
            <a:off x="4082112" y="4207446"/>
            <a:ext cx="5028785" cy="267976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Потоки поступления дохода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832868230" name="TextBox 28"/>
          <p:cNvSpPr txBox="1"/>
          <p:nvPr/>
        </p:nvSpPr>
        <p:spPr bwMode="auto">
          <a:xfrm>
            <a:off x="66251" y="1090730"/>
            <a:ext cx="1649162" cy="2861927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Контрактный производитель: полный цикл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Поставщики  расходных материалов: поставщики электронных компонентов, медицинского пластика, специализированные металлургические компании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ВУЗ – площадка для разработки и тестирования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1430113937" name="TextBox 30"/>
          <p:cNvSpPr txBox="1"/>
          <p:nvPr/>
        </p:nvSpPr>
        <p:spPr bwMode="auto">
          <a:xfrm>
            <a:off x="1891384" y="1228193"/>
            <a:ext cx="1699070" cy="1105352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Разработка, тестирование 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Сертификация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Производство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Маркетинг, продажа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Участие в тендерах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Оформление контрактов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Бухгалтерский учет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  <a:p>
            <a:pPr marL="228600" indent="-228600" algn="l">
              <a:lnSpc>
                <a:spcPct val="100000"/>
              </a:lnSpc>
              <a:buAutoNum type="arabicPeriod"/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Логистика (склад, транспорт)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45814864" name="TextBox 31"/>
          <p:cNvSpPr txBox="1"/>
          <p:nvPr/>
        </p:nvSpPr>
        <p:spPr bwMode="auto">
          <a:xfrm>
            <a:off x="1832610" y="2743200"/>
            <a:ext cx="1745615" cy="104584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Материальные: Оборудование для сборки и тестирования, сырье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Нематериальные: Лицензия на производство, сертификаты качества, ТД, ПО - лицензии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Человеческие: менеджер по качеству, специалист по тендерам, бухгалтер, </a:t>
            </a:r>
            <a:r>
              <a:rPr lang="ru-RU" sz="900" dirty="0">
                <a:solidFill>
                  <a:schemeClr val="bg2"/>
                </a:solidFill>
                <a:highlight>
                  <a:srgbClr val="FFFF00"/>
                </a:highlight>
              </a:rPr>
              <a:t>рабочие на производство</a:t>
            </a:r>
            <a:endParaRPr lang="ru-RU" sz="900" dirty="0">
              <a:solidFill>
                <a:schemeClr val="bg2"/>
              </a:solidFill>
              <a:highlight>
                <a:srgbClr val="FFFF00"/>
              </a:highlight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  <p:sp>
        <p:nvSpPr>
          <p:cNvPr id="798243823" name="TextBox 32"/>
          <p:cNvSpPr txBox="1"/>
          <p:nvPr/>
        </p:nvSpPr>
        <p:spPr bwMode="auto">
          <a:xfrm>
            <a:off x="3409315" y="1258570"/>
            <a:ext cx="1823720" cy="140208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457200" lvl="0" rtl="0"/>
            <a:r>
              <a:rPr lang="en-US" altLang="en-US" sz="900" dirty="0" err="1">
                <a:solidFill>
                  <a:schemeClr val="bg2"/>
                </a:solidFill>
              </a:rPr>
              <a:t>Мы</a:t>
            </a:r>
            <a:r>
              <a:rPr lang="en-US" altLang="ru-RU" sz="900" dirty="0">
                <a:solidFill>
                  <a:schemeClr val="bg2"/>
                </a:solidFill>
              </a:rPr>
              <a:t>, </a:t>
            </a:r>
            <a:r>
              <a:rPr lang="en-US" altLang="en-US" sz="900" dirty="0" err="1">
                <a:solidFill>
                  <a:schemeClr val="bg2"/>
                </a:solidFill>
              </a:rPr>
              <a:t>компания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ru-RU" sz="900" dirty="0" err="1">
                <a:solidFill>
                  <a:schemeClr val="bg2"/>
                </a:solidFill>
              </a:rPr>
              <a:t>VenaSmart</a:t>
            </a:r>
            <a:r>
              <a:rPr lang="en-US" altLang="ru-RU" sz="900" dirty="0">
                <a:solidFill>
                  <a:schemeClr val="bg2"/>
                </a:solidFill>
              </a:rPr>
              <a:t>,</a:t>
            </a:r>
            <a:endParaRPr lang="en-US" altLang="ru-RU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 err="1">
                <a:solidFill>
                  <a:schemeClr val="bg2"/>
                </a:solidFill>
              </a:rPr>
              <a:t>помогаем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медицинским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учреждениям</a:t>
            </a:r>
            <a:endParaRPr lang="en-US" altLang="en-US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>
                <a:solidFill>
                  <a:schemeClr val="bg2"/>
                </a:solidFill>
              </a:rPr>
              <a:t>в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ситуации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сложной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венепункции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>
                <a:solidFill>
                  <a:schemeClr val="bg2"/>
                </a:solidFill>
              </a:rPr>
              <a:t>у</a:t>
            </a:r>
            <a:r>
              <a:rPr lang="ru-RU" altLang="en-US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пациентов</a:t>
            </a:r>
            <a:endParaRPr lang="en-US" altLang="en-US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 err="1">
                <a:solidFill>
                  <a:schemeClr val="bg2"/>
                </a:solidFill>
              </a:rPr>
              <a:t>решать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проблему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многократных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болезненных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попыток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>
                <a:solidFill>
                  <a:schemeClr val="bg2"/>
                </a:solidFill>
              </a:rPr>
              <a:t>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профессионального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стресса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медперсонала</a:t>
            </a:r>
            <a:endParaRPr lang="en-US" altLang="en-US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>
                <a:solidFill>
                  <a:schemeClr val="bg2"/>
                </a:solidFill>
              </a:rPr>
              <a:t>с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помощью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технологии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тактильной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навигации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>
                <a:solidFill>
                  <a:schemeClr val="bg2"/>
                </a:solidFill>
              </a:rPr>
              <a:t>в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реальном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времени</a:t>
            </a:r>
            <a:endParaRPr lang="en-US" altLang="en-US" sz="900" dirty="0">
              <a:solidFill>
                <a:schemeClr val="bg2"/>
              </a:solidFill>
            </a:endParaRPr>
          </a:p>
          <a:p>
            <a:pPr marL="457200" lvl="0" rtl="0"/>
            <a:endParaRPr lang="en-US" altLang="ru-RU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 err="1">
                <a:solidFill>
                  <a:schemeClr val="bg2"/>
                </a:solidFill>
              </a:rPr>
              <a:t>Ключевая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ценность</a:t>
            </a:r>
            <a:r>
              <a:rPr lang="en-US" altLang="ru-RU" sz="900" dirty="0">
                <a:solidFill>
                  <a:schemeClr val="bg2"/>
                </a:solidFill>
              </a:rPr>
              <a:t>: </a:t>
            </a:r>
            <a:endParaRPr lang="ru-RU" altLang="ru-RU" sz="900" dirty="0">
              <a:solidFill>
                <a:schemeClr val="bg2"/>
              </a:solidFill>
            </a:endParaRPr>
          </a:p>
          <a:p>
            <a:pPr marL="457200" lvl="0" rtl="0"/>
            <a:r>
              <a:rPr lang="en-US" altLang="en-US" sz="900" dirty="0" err="1">
                <a:solidFill>
                  <a:schemeClr val="bg2"/>
                </a:solidFill>
              </a:rPr>
              <a:t>Гарантированная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успешность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венепункции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>
                <a:solidFill>
                  <a:schemeClr val="bg2"/>
                </a:solidFill>
              </a:rPr>
              <a:t>с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первой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попытки</a:t>
            </a:r>
            <a:endParaRPr lang="en-US" altLang="ru-RU" sz="900" dirty="0">
              <a:solidFill>
                <a:schemeClr val="bg2"/>
              </a:solidFill>
            </a:endParaRPr>
          </a:p>
          <a:p>
            <a:pPr marL="457200" lvl="0" rtl="0"/>
            <a:endParaRPr lang="en-US" altLang="ru-RU" sz="900" dirty="0">
              <a:solidFill>
                <a:schemeClr val="bg2"/>
              </a:solidFill>
            </a:endParaRPr>
          </a:p>
        </p:txBody>
      </p:sp>
      <p:sp>
        <p:nvSpPr>
          <p:cNvPr id="1305313978" name="TextBox 33"/>
          <p:cNvSpPr txBox="1"/>
          <p:nvPr/>
        </p:nvSpPr>
        <p:spPr bwMode="auto">
          <a:xfrm>
            <a:off x="5346578" y="1258673"/>
            <a:ext cx="1935914" cy="101564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Выстраивание постоянного долгосрочного сотрудничества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Поставка точно в срок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</a:endParaRPr>
          </a:p>
        </p:txBody>
      </p:sp>
      <p:sp>
        <p:nvSpPr>
          <p:cNvPr id="2053230212" name="TextBox 34"/>
          <p:cNvSpPr txBox="1"/>
          <p:nvPr/>
        </p:nvSpPr>
        <p:spPr bwMode="auto">
          <a:xfrm>
            <a:off x="5346578" y="2825559"/>
            <a:ext cx="1942864" cy="112474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Проведение презентаций для администрации учреждений, маркетплейсы медицинских изделий, госконтракты </a:t>
            </a:r>
            <a:endParaRPr lang="ru-RU" sz="900" dirty="0">
              <a:solidFill>
                <a:schemeClr val="bg2"/>
              </a:solidFill>
            </a:endParaRPr>
          </a:p>
        </p:txBody>
      </p:sp>
      <p:sp>
        <p:nvSpPr>
          <p:cNvPr id="1296832968" name="TextBox 35"/>
          <p:cNvSpPr txBox="1"/>
          <p:nvPr/>
        </p:nvSpPr>
        <p:spPr bwMode="auto">
          <a:xfrm>
            <a:off x="7448272" y="1258673"/>
            <a:ext cx="1662623" cy="206990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  <a:latin typeface="Aptos"/>
                <a:ea typeface="Roboto"/>
                <a:cs typeface="Roboto"/>
              </a:rPr>
              <a:t>Больницы (частные и государственные медицинские организации)</a:t>
            </a:r>
            <a:endParaRPr lang="ru-RU" sz="900" dirty="0">
              <a:solidFill>
                <a:schemeClr val="bg2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97299614" name="TextBox 36"/>
          <p:cNvSpPr txBox="1"/>
          <p:nvPr/>
        </p:nvSpPr>
        <p:spPr bwMode="auto">
          <a:xfrm>
            <a:off x="73660" y="4070985"/>
            <a:ext cx="3042920" cy="42291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Затраты на контрактное производство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Затраты на сырье – закупка материалов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Аренда помещения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Аренда оборудования 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ФОТ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Сертификация, лицензия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Реклама, комиссия маркетплейса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ПО для работы сотрудников (1С, </a:t>
            </a:r>
            <a:r>
              <a:rPr lang="en-US" sz="900" dirty="0">
                <a:solidFill>
                  <a:schemeClr val="bg2"/>
                </a:solidFill>
              </a:rPr>
              <a:t>CRM</a:t>
            </a:r>
            <a:r>
              <a:rPr lang="ru-RU" sz="900" dirty="0">
                <a:solidFill>
                  <a:schemeClr val="bg2"/>
                </a:solidFill>
              </a:rPr>
              <a:t> и </a:t>
            </a:r>
            <a:r>
              <a:rPr lang="ru-RU" sz="900">
                <a:solidFill>
                  <a:schemeClr val="bg2"/>
                </a:solidFill>
              </a:rPr>
              <a:t>т.д.)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ru-RU" sz="900" dirty="0">
                <a:solidFill>
                  <a:schemeClr val="bg2"/>
                </a:solidFill>
              </a:rPr>
              <a:t> </a:t>
            </a:r>
            <a:endParaRPr lang="ru-RU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endParaRPr lang="ru-RU" sz="900" b="1" dirty="0">
              <a:solidFill>
                <a:schemeClr val="bg2"/>
              </a:solidFill>
            </a:endParaRPr>
          </a:p>
        </p:txBody>
      </p:sp>
      <p:sp>
        <p:nvSpPr>
          <p:cNvPr id="2131906946" name="TextBox 37"/>
          <p:cNvSpPr txBox="1"/>
          <p:nvPr/>
        </p:nvSpPr>
        <p:spPr bwMode="auto">
          <a:xfrm>
            <a:off x="4082112" y="4438055"/>
            <a:ext cx="5006235" cy="596893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88900" lvl="0" rtl="0"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en-US" altLang="en-US" sz="900" dirty="0">
                <a:solidFill>
                  <a:schemeClr val="bg2"/>
                </a:solidFill>
              </a:rPr>
              <a:t>Умные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иглы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для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венепункции</a:t>
            </a:r>
            <a:r>
              <a:rPr lang="en-US" altLang="ru-RU" sz="900" dirty="0">
                <a:solidFill>
                  <a:schemeClr val="bg2"/>
                </a:solidFill>
              </a:rPr>
              <a:t> "</a:t>
            </a:r>
            <a:r>
              <a:rPr lang="en-US" altLang="ru-RU" sz="900" dirty="0" err="1">
                <a:solidFill>
                  <a:schemeClr val="bg2"/>
                </a:solidFill>
              </a:rPr>
              <a:t>VenaSmart</a:t>
            </a:r>
            <a:r>
              <a:rPr lang="ru-RU" altLang="ru-RU" sz="900" dirty="0">
                <a:solidFill>
                  <a:schemeClr val="bg2"/>
                </a:solidFill>
              </a:rPr>
              <a:t>» – 150 руб. </a:t>
            </a:r>
            <a:endParaRPr lang="ru-RU" altLang="ru-RU" sz="900" dirty="0">
              <a:solidFill>
                <a:schemeClr val="bg2"/>
              </a:solidFill>
            </a:endParaRPr>
          </a:p>
          <a:p>
            <a:pPr marL="88900" lvl="0" rtl="0">
              <a:lnSpc>
                <a:spcPct val="150000"/>
              </a:lnSpc>
              <a:buClr>
                <a:schemeClr val="dk1"/>
              </a:buClr>
              <a:buSzPts val="1200"/>
            </a:pPr>
            <a:r>
              <a:rPr lang="ru-RU" altLang="ru-RU" sz="900" dirty="0">
                <a:solidFill>
                  <a:schemeClr val="bg2"/>
                </a:solidFill>
              </a:rPr>
              <a:t>Дополнительная монетизация: </a:t>
            </a:r>
            <a:r>
              <a:rPr lang="en-US" altLang="en-US" sz="900" dirty="0" err="1">
                <a:solidFill>
                  <a:schemeClr val="bg2"/>
                </a:solidFill>
              </a:rPr>
              <a:t>Одноразовые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расходные</a:t>
            </a:r>
            <a:r>
              <a:rPr lang="en-US" altLang="ru-RU" sz="900" dirty="0">
                <a:solidFill>
                  <a:schemeClr val="bg2"/>
                </a:solidFill>
              </a:rPr>
              <a:t> </a:t>
            </a:r>
            <a:r>
              <a:rPr lang="en-US" altLang="en-US" sz="900" dirty="0" err="1">
                <a:solidFill>
                  <a:schemeClr val="bg2"/>
                </a:solidFill>
              </a:rPr>
              <a:t>материалы</a:t>
            </a:r>
            <a:endParaRPr lang="en-US" altLang="en-US" sz="900" dirty="0">
              <a:solidFill>
                <a:schemeClr val="bg2"/>
              </a:solidFill>
            </a:endParaRPr>
          </a:p>
          <a:p>
            <a:pPr marL="88900" lvl="0" rtl="0">
              <a:lnSpc>
                <a:spcPct val="150000"/>
              </a:lnSpc>
              <a:buClr>
                <a:schemeClr val="dk1"/>
              </a:buClr>
              <a:buSzPts val="1200"/>
            </a:pPr>
            <a:endParaRPr lang="en-US" altLang="en-US" sz="900" dirty="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endParaRPr lang="en-US" altLang="en-US" sz="900" dirty="0">
              <a:solidFill>
                <a:schemeClr val="bg2"/>
              </a:solidFill>
            </a:endParaRPr>
          </a:p>
        </p:txBody>
      </p:sp>
      <p:sp>
        <p:nvSpPr>
          <p:cNvPr id="588594186" name="TextBox 6"/>
          <p:cNvSpPr txBox="1"/>
          <p:nvPr/>
        </p:nvSpPr>
        <p:spPr bwMode="auto">
          <a:xfrm>
            <a:off x="5346578" y="786440"/>
            <a:ext cx="1997735" cy="441761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Взаимоотношения</a:t>
            </a:r>
            <a:r>
              <a:rPr lang="ru-RU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 </a:t>
            </a:r>
            <a:endParaRPr sz="1200">
              <a:solidFill>
                <a:schemeClr val="bg2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с клиентом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2000707405" name="TextBox 6"/>
          <p:cNvSpPr txBox="1"/>
          <p:nvPr/>
        </p:nvSpPr>
        <p:spPr bwMode="auto">
          <a:xfrm>
            <a:off x="3724857" y="765102"/>
            <a:ext cx="1539491" cy="484438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Ценностное предложение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247764229" name="TextBox 6"/>
          <p:cNvSpPr txBox="1"/>
          <p:nvPr/>
        </p:nvSpPr>
        <p:spPr bwMode="auto">
          <a:xfrm>
            <a:off x="1884399" y="765102"/>
            <a:ext cx="1657487" cy="484438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Ключевые виды</a:t>
            </a:r>
            <a:r>
              <a:rPr lang="ru-RU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 </a:t>
            </a: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деятельности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060892075" name="TextBox 6"/>
          <p:cNvSpPr txBox="1"/>
          <p:nvPr/>
        </p:nvSpPr>
        <p:spPr bwMode="auto">
          <a:xfrm>
            <a:off x="7448272" y="791695"/>
            <a:ext cx="1657238" cy="441761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Потребительские сегменты</a:t>
            </a:r>
            <a:endParaRPr lang="en-US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500073173" name="TextBox 6"/>
          <p:cNvSpPr txBox="1"/>
          <p:nvPr/>
        </p:nvSpPr>
        <p:spPr bwMode="auto">
          <a:xfrm>
            <a:off x="5346578" y="2546362"/>
            <a:ext cx="1927070" cy="240767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Каналы сбыт</a:t>
            </a:r>
            <a:r>
              <a:rPr lang="ru-RU" sz="1200" b="1">
                <a:solidFill>
                  <a:schemeClr val="bg2"/>
                </a:solidFill>
                <a:latin typeface="Aptos"/>
                <a:ea typeface="Gilroy Bold"/>
                <a:cs typeface="Gilroy Bold"/>
              </a:rPr>
              <a:t>а</a:t>
            </a:r>
            <a:endParaRPr lang="ru-RU" sz="1200" b="1">
              <a:solidFill>
                <a:schemeClr val="bg2"/>
              </a:solidFill>
              <a:latin typeface="Aptos"/>
              <a:ea typeface="Gilroy Bold"/>
              <a:cs typeface="Gilroy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>
            <a:spLocks noGrp="1"/>
          </p:cNvSpPr>
          <p:nvPr>
            <p:ph type="title"/>
          </p:nvPr>
        </p:nvSpPr>
        <p:spPr>
          <a:xfrm>
            <a:off x="212977" y="175924"/>
            <a:ext cx="7638004" cy="6001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Raleway"/>
                <a:ea typeface="Raleway"/>
                <a:cs typeface="Raleway"/>
                <a:sym typeface="Raleway"/>
              </a:rPr>
              <a:t>ТЕКУЩИЕ РЕЗУЛЬТАТЫ</a:t>
            </a:r>
            <a:r>
              <a:rPr lang="ru-RU" b="1" dirty="0">
                <a:latin typeface="Raleway"/>
                <a:ea typeface="Raleway"/>
                <a:cs typeface="Raleway"/>
                <a:sym typeface="Raleway"/>
              </a:rPr>
              <a:t> И ПЛАНЫ</a:t>
            </a:r>
            <a:endParaRPr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39" name="Google Shape;239;p3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3" name="Google Shape;236;p34"/>
          <p:cNvSpPr txBox="1"/>
          <p:nvPr/>
        </p:nvSpPr>
        <p:spPr>
          <a:xfrm>
            <a:off x="423751" y="1186017"/>
            <a:ext cx="3800474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None/>
            </a:pPr>
            <a:r>
              <a:rPr lang="ru-RU" altLang="en-US" b="1" dirty="0"/>
              <a:t>Результаты (Октябрь 2025)</a:t>
            </a:r>
            <a:endParaRPr lang="ru-RU" altLang="en-US" b="1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Проработана идея проекта</a:t>
            </a:r>
            <a:endParaRPr lang="ru-RU" altLang="en-US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Проведен анализ конкурентов</a:t>
            </a:r>
            <a:endParaRPr lang="ru-RU" altLang="en-US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Проведен анализ рынка </a:t>
            </a:r>
            <a:endParaRPr lang="en-US" altLang="en-US" dirty="0"/>
          </a:p>
        </p:txBody>
      </p:sp>
      <p:sp>
        <p:nvSpPr>
          <p:cNvPr id="6" name="Google Shape;236;p34"/>
          <p:cNvSpPr txBox="1"/>
          <p:nvPr/>
        </p:nvSpPr>
        <p:spPr>
          <a:xfrm>
            <a:off x="4605937" y="1186017"/>
            <a:ext cx="3800474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None/>
            </a:pPr>
            <a:r>
              <a:rPr lang="ru-RU" altLang="en-US" b="1" dirty="0"/>
              <a:t>Планы (Ноябрь - Декабрь 2025)</a:t>
            </a:r>
            <a:endParaRPr lang="ru-RU" altLang="en-US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Изучение аналогов</a:t>
            </a:r>
            <a:endParaRPr lang="ru-RU" altLang="en-US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Разработка раннего прототипа</a:t>
            </a:r>
            <a:endParaRPr lang="ru-RU" altLang="en-US" dirty="0"/>
          </a:p>
          <a:p>
            <a:pPr marL="228600" indent="-2286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Raleway"/>
              <a:buAutoNum type="arabicParenR"/>
            </a:pPr>
            <a:r>
              <a:rPr lang="ru-RU" altLang="en-US" dirty="0"/>
              <a:t>Проведение проблемных интервью</a:t>
            </a:r>
            <a:endParaRPr lang="en-US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>
            <a:spLocks noGrp="1"/>
          </p:cNvSpPr>
          <p:nvPr>
            <p:ph type="title"/>
          </p:nvPr>
        </p:nvSpPr>
        <p:spPr>
          <a:xfrm>
            <a:off x="456817" y="278156"/>
            <a:ext cx="46557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КОМАНДА СТАРТАПА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49" name="Google Shape;249;p3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51" name="Google Shape;251;p3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2" name="Google Shape;252;p3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3" name="Google Shape;253;p3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4" name="Google Shape;254;p3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4" name="Изображение 3" descr="photo_2025-10-28_20-52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0630" y="494030"/>
            <a:ext cx="2449195" cy="3519805"/>
          </a:xfrm>
          <a:prstGeom prst="rect">
            <a:avLst/>
          </a:prstGeom>
        </p:spPr>
      </p:pic>
      <p:pic>
        <p:nvPicPr>
          <p:cNvPr id="5" name="Изображение 4" descr="photo_2025-10-28_21-57-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180" y="787400"/>
            <a:ext cx="3341370" cy="334137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028700" y="4208780"/>
            <a:ext cx="3498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/>
              <a:t>Сарбаев Андрей Евгеньевич</a:t>
            </a:r>
            <a:endParaRPr lang="ru-RU" altLang="en-US"/>
          </a:p>
          <a:p>
            <a:pPr algn="ctr"/>
            <a:r>
              <a:rPr lang="ru-RU" altLang="en-US"/>
              <a:t>Лидер проекта</a:t>
            </a:r>
            <a:endParaRPr lang="ru-RU" altLang="en-US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921885" y="4230370"/>
            <a:ext cx="2600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/>
              <a:t>Волкова Полина Алексеевна</a:t>
            </a:r>
            <a:endParaRPr lang="ru-RU" altLang="en-US"/>
          </a:p>
          <a:p>
            <a:pPr algn="ctr"/>
            <a:r>
              <a:rPr lang="ru-RU" altLang="en-US"/>
              <a:t>Администратор проекта</a:t>
            </a:r>
            <a:endParaRPr lang="ru-RU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КОНТАКТЫ ЛИДЕРА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76" name="Google Shape;276;p37"/>
          <p:cNvSpPr txBox="1">
            <a:spLocks noGrp="1"/>
          </p:cNvSpPr>
          <p:nvPr>
            <p:ph type="body" idx="1"/>
          </p:nvPr>
        </p:nvSpPr>
        <p:spPr>
          <a:xfrm>
            <a:off x="456818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тел.: 8-993-474-53-10</a:t>
            </a:r>
            <a:endParaRPr 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почта: </a:t>
            </a:r>
            <a:r>
              <a:rPr lang="en-US">
                <a:solidFill>
                  <a:srgbClr val="132C40"/>
                </a:solidFill>
              </a:rPr>
              <a:t>ansarbaev@yandex.ru</a:t>
            </a:r>
            <a:endParaRPr lang="en-US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132C40"/>
                </a:solidFill>
              </a:rPr>
              <a:t>tg</a:t>
            </a:r>
            <a:r>
              <a:rPr lang="ru-RU">
                <a:solidFill>
                  <a:srgbClr val="132C40"/>
                </a:solidFill>
              </a:rPr>
              <a:t>:</a:t>
            </a:r>
            <a:r>
              <a:rPr lang="en-US">
                <a:solidFill>
                  <a:srgbClr val="132C40"/>
                </a:solidFill>
              </a:rPr>
              <a:t> @AndrewSarb</a:t>
            </a:r>
            <a:endParaRPr lang="en-US">
              <a:solidFill>
                <a:srgbClr val="132C40"/>
              </a:solidFill>
            </a:endParaRPr>
          </a:p>
        </p:txBody>
      </p:sp>
      <p:sp>
        <p:nvSpPr>
          <p:cNvPr id="278" name="Google Shape;278;p3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80" name="Google Shape;280;p37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81" name="Google Shape;281;p3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26" y="65623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3" name="Google Shape;283;p3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339090" y="1541145"/>
            <a:ext cx="6121400" cy="8959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100" dirty="0"/>
              <a:t>Актуальность</a:t>
            </a:r>
            <a:r>
              <a:rPr lang="en-US" altLang="ru-RU" sz="1100" dirty="0"/>
              <a:t> </a:t>
            </a:r>
            <a:r>
              <a:rPr lang="en-US" altLang="en-US" sz="1100" dirty="0"/>
              <a:t>проекта</a:t>
            </a:r>
            <a:r>
              <a:rPr lang="en-US" altLang="ru-RU" sz="1100" dirty="0"/>
              <a:t> </a:t>
            </a:r>
            <a:r>
              <a:rPr lang="en-US" altLang="en-US" sz="1100" dirty="0"/>
              <a:t>обусловлена</a:t>
            </a:r>
            <a:r>
              <a:rPr lang="en-US" altLang="ru-RU" sz="1100" dirty="0"/>
              <a:t> </a:t>
            </a:r>
            <a:r>
              <a:rPr lang="en-US" altLang="en-US" sz="1100" dirty="0"/>
              <a:t>высокой</a:t>
            </a:r>
            <a:r>
              <a:rPr lang="en-US" altLang="ru-RU" sz="1100" dirty="0"/>
              <a:t> </a:t>
            </a:r>
            <a:r>
              <a:rPr lang="en-US" altLang="en-US" sz="1100" dirty="0"/>
              <a:t>распространенностью</a:t>
            </a:r>
            <a:r>
              <a:rPr lang="en-US" altLang="ru-RU" sz="1100" dirty="0"/>
              <a:t> </a:t>
            </a:r>
            <a:r>
              <a:rPr lang="en-US" altLang="en-US" sz="1100" dirty="0"/>
              <a:t>проблемы</a:t>
            </a:r>
            <a:r>
              <a:rPr lang="en-US" altLang="ru-RU" sz="1100" dirty="0"/>
              <a:t> </a:t>
            </a:r>
            <a:r>
              <a:rPr lang="en-US" altLang="en-US" sz="1100" dirty="0"/>
              <a:t>сложной</a:t>
            </a:r>
            <a:r>
              <a:rPr lang="en-US" altLang="ru-RU" sz="1100" dirty="0"/>
              <a:t> </a:t>
            </a:r>
            <a:r>
              <a:rPr lang="en-US" altLang="en-US" sz="1100" dirty="0"/>
              <a:t>венепункции</a:t>
            </a:r>
            <a:r>
              <a:rPr lang="en-US" altLang="ru-RU" sz="1100" dirty="0"/>
              <a:t> </a:t>
            </a:r>
            <a:r>
              <a:rPr lang="en-US" altLang="en-US" sz="1100" dirty="0"/>
              <a:t>в</a:t>
            </a:r>
            <a:r>
              <a:rPr lang="en-US" altLang="ru-RU" sz="1100" dirty="0"/>
              <a:t> </a:t>
            </a:r>
            <a:r>
              <a:rPr lang="en-US" altLang="en-US" sz="1100" dirty="0"/>
              <a:t>клинической</a:t>
            </a:r>
            <a:r>
              <a:rPr lang="en-US" altLang="ru-RU" sz="1100" dirty="0"/>
              <a:t> </a:t>
            </a:r>
            <a:r>
              <a:rPr lang="en-US" altLang="en-US" sz="1100" dirty="0"/>
              <a:t>практике</a:t>
            </a:r>
            <a:r>
              <a:rPr lang="en-US" altLang="ru-RU" sz="1100" dirty="0"/>
              <a:t>. </a:t>
            </a:r>
            <a:r>
              <a:rPr lang="en-US" altLang="en-US" sz="1100" dirty="0"/>
              <a:t>Ежедневно</a:t>
            </a:r>
            <a:r>
              <a:rPr lang="en-US" altLang="ru-RU" sz="1100" dirty="0"/>
              <a:t> </a:t>
            </a:r>
            <a:r>
              <a:rPr lang="en-US" altLang="en-US" sz="1100" dirty="0"/>
              <a:t>в</a:t>
            </a:r>
            <a:r>
              <a:rPr lang="en-US" altLang="ru-RU" sz="1100" dirty="0"/>
              <a:t> </a:t>
            </a:r>
            <a:r>
              <a:rPr lang="en-US" altLang="en-US" sz="1100" dirty="0"/>
              <a:t>медицинских</a:t>
            </a:r>
            <a:r>
              <a:rPr lang="en-US" altLang="ru-RU" sz="1100" dirty="0"/>
              <a:t> </a:t>
            </a:r>
            <a:r>
              <a:rPr lang="en-US" altLang="en-US" sz="1100" dirty="0"/>
              <a:t>учреждениях</a:t>
            </a:r>
            <a:r>
              <a:rPr lang="en-US" altLang="ru-RU" sz="1100" dirty="0"/>
              <a:t> </a:t>
            </a:r>
            <a:r>
              <a:rPr lang="en-US" altLang="en-US" sz="1100" dirty="0"/>
              <a:t>России</a:t>
            </a:r>
            <a:r>
              <a:rPr lang="en-US" altLang="ru-RU" sz="1100" dirty="0"/>
              <a:t> </a:t>
            </a:r>
            <a:r>
              <a:rPr lang="en-US" altLang="en-US" sz="1100" dirty="0"/>
              <a:t>выполняется</a:t>
            </a:r>
            <a:r>
              <a:rPr lang="en-US" altLang="ru-RU" sz="1100" dirty="0"/>
              <a:t> </a:t>
            </a:r>
            <a:r>
              <a:rPr lang="en-US" altLang="en-US" sz="1100" b="1" dirty="0"/>
              <a:t>более</a:t>
            </a:r>
            <a:r>
              <a:rPr lang="en-US" altLang="ru-RU" sz="1100" b="1" dirty="0"/>
              <a:t> 1,5 </a:t>
            </a:r>
            <a:r>
              <a:rPr lang="en-US" altLang="en-US" sz="1100" b="1" dirty="0"/>
              <a:t>миллионов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процедур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забора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крови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установки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внутривенных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катетеров</a:t>
            </a:r>
            <a:r>
              <a:rPr lang="en-US" altLang="ru-RU" sz="1100" dirty="0"/>
              <a:t>, </a:t>
            </a:r>
            <a:r>
              <a:rPr lang="en-US" altLang="en-US" sz="1100" dirty="0"/>
              <a:t>при</a:t>
            </a:r>
            <a:r>
              <a:rPr lang="en-US" altLang="ru-RU" sz="1100" dirty="0"/>
              <a:t> </a:t>
            </a:r>
            <a:r>
              <a:rPr lang="en-US" altLang="en-US" sz="1100" dirty="0"/>
              <a:t>этом</a:t>
            </a:r>
            <a:r>
              <a:rPr lang="en-US" altLang="ru-RU" sz="1100" dirty="0"/>
              <a:t> </a:t>
            </a:r>
            <a:r>
              <a:rPr lang="en-US" altLang="en-US" sz="1100" b="1" dirty="0"/>
              <a:t>у</a:t>
            </a:r>
            <a:r>
              <a:rPr lang="en-US" altLang="ru-RU" sz="1100" b="1" dirty="0"/>
              <a:t> 20-30% </a:t>
            </a:r>
            <a:r>
              <a:rPr lang="en-US" altLang="en-US" sz="1100" b="1" dirty="0"/>
              <a:t>пациентов</a:t>
            </a:r>
            <a:r>
              <a:rPr lang="en-US" altLang="ru-RU" sz="1100" b="1" dirty="0"/>
              <a:t> </a:t>
            </a:r>
            <a:r>
              <a:rPr lang="en-US" altLang="en-US" sz="1100" dirty="0"/>
              <a:t>отмечаются</a:t>
            </a:r>
            <a:r>
              <a:rPr lang="en-US" altLang="ru-RU" sz="1100" dirty="0"/>
              <a:t> </a:t>
            </a:r>
            <a:r>
              <a:rPr lang="en-US" altLang="en-US" sz="1100" dirty="0"/>
              <a:t>значительные</a:t>
            </a:r>
            <a:r>
              <a:rPr lang="en-US" altLang="ru-RU" sz="1100" dirty="0"/>
              <a:t> </a:t>
            </a:r>
            <a:r>
              <a:rPr lang="en-US" altLang="en-US" sz="1100" dirty="0"/>
              <a:t>трудности</a:t>
            </a:r>
            <a:r>
              <a:rPr lang="en-US" altLang="ru-RU" sz="1100" dirty="0"/>
              <a:t> </a:t>
            </a:r>
            <a:r>
              <a:rPr lang="en-US" altLang="en-US" sz="1100" dirty="0"/>
              <a:t>с</a:t>
            </a:r>
            <a:r>
              <a:rPr lang="en-US" altLang="ru-RU" sz="1100" dirty="0"/>
              <a:t> </a:t>
            </a:r>
            <a:r>
              <a:rPr lang="en-US" altLang="en-US" sz="1100" dirty="0"/>
              <a:t>катетеризацией</a:t>
            </a:r>
            <a:r>
              <a:rPr lang="en-US" altLang="ru-RU" sz="1100" dirty="0"/>
              <a:t> </a:t>
            </a:r>
            <a:r>
              <a:rPr lang="en-US" altLang="en-US" sz="1100" dirty="0"/>
              <a:t>периферических</a:t>
            </a:r>
            <a:r>
              <a:rPr lang="en-US" altLang="ru-RU" sz="1100" dirty="0"/>
              <a:t> </a:t>
            </a:r>
            <a:r>
              <a:rPr lang="en-US" altLang="en-US" sz="1100" dirty="0"/>
              <a:t>вен</a:t>
            </a:r>
            <a:r>
              <a:rPr lang="en-US" altLang="ru-RU" sz="1100" dirty="0"/>
              <a:t>. </a:t>
            </a:r>
            <a:endParaRPr lang="ru-RU" altLang="ru-RU" sz="11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100" dirty="0" err="1"/>
              <a:t>Особую</a:t>
            </a:r>
            <a:r>
              <a:rPr lang="en-US" altLang="ru-RU" sz="1100" dirty="0"/>
              <a:t> </a:t>
            </a:r>
            <a:r>
              <a:rPr lang="en-US" altLang="en-US" sz="1100" dirty="0"/>
              <a:t>актуальность</a:t>
            </a:r>
            <a:r>
              <a:rPr lang="en-US" altLang="ru-RU" sz="1100" dirty="0"/>
              <a:t> </a:t>
            </a:r>
            <a:r>
              <a:rPr lang="en-US" altLang="en-US" sz="1100" dirty="0"/>
              <a:t>проблема</a:t>
            </a:r>
            <a:r>
              <a:rPr lang="en-US" altLang="ru-RU" sz="1100" dirty="0"/>
              <a:t> </a:t>
            </a:r>
            <a:r>
              <a:rPr lang="en-US" altLang="en-US" sz="1100" dirty="0"/>
              <a:t>приобретает</a:t>
            </a:r>
            <a:r>
              <a:rPr lang="en-US" altLang="ru-RU" sz="1100" dirty="0"/>
              <a:t> </a:t>
            </a:r>
            <a:r>
              <a:rPr lang="en-US" altLang="en-US" sz="1100" b="1" dirty="0"/>
              <a:t>в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педиатрической</a:t>
            </a:r>
            <a:r>
              <a:rPr lang="en-US" altLang="ru-RU" sz="1100" b="1" dirty="0"/>
              <a:t>, </a:t>
            </a:r>
            <a:r>
              <a:rPr lang="en-US" altLang="en-US" sz="1100" b="1" dirty="0"/>
              <a:t>гериатрической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практике</a:t>
            </a:r>
            <a:r>
              <a:rPr lang="en-US" altLang="ru-RU" sz="1100" b="1" dirty="0"/>
              <a:t>, </a:t>
            </a:r>
            <a:r>
              <a:rPr lang="en-US" altLang="en-US" sz="1100" b="1" dirty="0"/>
              <a:t>а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также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при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работе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с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пациентами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в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критическом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состоянии</a:t>
            </a:r>
            <a:r>
              <a:rPr lang="en-US" altLang="ru-RU" sz="1100" b="1" dirty="0"/>
              <a:t>, </a:t>
            </a:r>
            <a:r>
              <a:rPr lang="en-US" altLang="en-US" sz="1100" b="1" dirty="0"/>
              <a:t>онкологическими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больными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лицами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с</a:t>
            </a:r>
            <a:r>
              <a:rPr lang="en-US" altLang="ru-RU" sz="1100" b="1" dirty="0"/>
              <a:t> </a:t>
            </a:r>
            <a:r>
              <a:rPr lang="en-US" altLang="en-US" sz="1100" b="1" dirty="0"/>
              <a:t>ожирением</a:t>
            </a:r>
            <a:r>
              <a:rPr lang="en-US" altLang="ru-RU" sz="1100" dirty="0"/>
              <a:t>.</a:t>
            </a:r>
            <a:endParaRPr lang="en-US" altLang="ru-RU" sz="11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100" dirty="0"/>
              <a:t>Современные</a:t>
            </a:r>
            <a:r>
              <a:rPr lang="en-US" altLang="ru-RU" sz="1100" dirty="0"/>
              <a:t> </a:t>
            </a:r>
            <a:r>
              <a:rPr lang="en-US" altLang="en-US" sz="1100" dirty="0"/>
              <a:t>медицинские</a:t>
            </a:r>
            <a:r>
              <a:rPr lang="en-US" altLang="ru-RU" sz="1100" dirty="0"/>
              <a:t> </a:t>
            </a:r>
            <a:r>
              <a:rPr lang="en-US" altLang="en-US" sz="1100" dirty="0"/>
              <a:t>учреждения</a:t>
            </a:r>
            <a:r>
              <a:rPr lang="en-US" altLang="ru-RU" sz="1100" dirty="0"/>
              <a:t> </a:t>
            </a:r>
            <a:r>
              <a:rPr lang="en-US" altLang="en-US" sz="1100" dirty="0"/>
              <a:t>остро</a:t>
            </a:r>
            <a:r>
              <a:rPr lang="en-US" altLang="ru-RU" sz="1100" dirty="0"/>
              <a:t> </a:t>
            </a:r>
            <a:r>
              <a:rPr lang="en-US" altLang="en-US" sz="1100" dirty="0"/>
              <a:t>нуждаются</a:t>
            </a:r>
            <a:r>
              <a:rPr lang="en-US" altLang="ru-RU" sz="1100" dirty="0"/>
              <a:t> </a:t>
            </a:r>
            <a:r>
              <a:rPr lang="en-US" altLang="en-US" sz="1100" dirty="0"/>
              <a:t>в</a:t>
            </a:r>
            <a:r>
              <a:rPr lang="en-US" altLang="ru-RU" sz="1100" dirty="0"/>
              <a:t> </a:t>
            </a:r>
            <a:r>
              <a:rPr lang="en-US" altLang="en-US" sz="1100" dirty="0"/>
              <a:t>технологичных</a:t>
            </a:r>
            <a:r>
              <a:rPr lang="en-US" altLang="ru-RU" sz="1100" dirty="0"/>
              <a:t> </a:t>
            </a:r>
            <a:r>
              <a:rPr lang="en-US" altLang="en-US" sz="1100" dirty="0"/>
              <a:t>решениях</a:t>
            </a:r>
            <a:r>
              <a:rPr lang="en-US" altLang="ru-RU" sz="1100" dirty="0"/>
              <a:t>, </a:t>
            </a:r>
            <a:r>
              <a:rPr lang="en-US" altLang="en-US" sz="1100" dirty="0"/>
              <a:t>позволяющих</a:t>
            </a:r>
            <a:r>
              <a:rPr lang="en-US" altLang="ru-RU" sz="1100" dirty="0"/>
              <a:t> </a:t>
            </a:r>
            <a:r>
              <a:rPr lang="en-US" altLang="en-US" sz="1100" dirty="0"/>
              <a:t>повысить</a:t>
            </a:r>
            <a:r>
              <a:rPr lang="en-US" altLang="ru-RU" sz="1100" dirty="0"/>
              <a:t> </a:t>
            </a:r>
            <a:r>
              <a:rPr lang="en-US" altLang="en-US" sz="1100" dirty="0"/>
              <a:t>эффективность</a:t>
            </a:r>
            <a:r>
              <a:rPr lang="en-US" altLang="ru-RU" sz="1100" dirty="0"/>
              <a:t> </a:t>
            </a:r>
            <a:r>
              <a:rPr lang="en-US" altLang="en-US" sz="1100" dirty="0"/>
              <a:t>процедуры</a:t>
            </a:r>
            <a:r>
              <a:rPr lang="en-US" altLang="ru-RU" sz="1100" dirty="0"/>
              <a:t> </a:t>
            </a:r>
            <a:r>
              <a:rPr lang="en-US" altLang="en-US" sz="1100" dirty="0"/>
              <a:t>венепункции</a:t>
            </a:r>
            <a:r>
              <a:rPr lang="en-US" altLang="ru-RU" sz="1100" dirty="0"/>
              <a:t>, </a:t>
            </a:r>
            <a:r>
              <a:rPr lang="en-US" altLang="en-US" sz="1100" dirty="0"/>
              <a:t>снизить</a:t>
            </a:r>
            <a:r>
              <a:rPr lang="en-US" altLang="ru-RU" sz="1100" dirty="0"/>
              <a:t> </a:t>
            </a:r>
            <a:r>
              <a:rPr lang="en-US" altLang="en-US" sz="1100" dirty="0"/>
              <a:t>нагрузку</a:t>
            </a:r>
            <a:r>
              <a:rPr lang="en-US" altLang="ru-RU" sz="1100" dirty="0"/>
              <a:t> </a:t>
            </a:r>
            <a:r>
              <a:rPr lang="en-US" altLang="en-US" sz="1100" dirty="0"/>
              <a:t>на</a:t>
            </a:r>
            <a:r>
              <a:rPr lang="en-US" altLang="ru-RU" sz="1100" dirty="0"/>
              <a:t> </a:t>
            </a:r>
            <a:r>
              <a:rPr lang="en-US" altLang="en-US" sz="1100" dirty="0"/>
              <a:t>медицинский</a:t>
            </a:r>
            <a:r>
              <a:rPr lang="en-US" altLang="ru-RU" sz="1100" dirty="0"/>
              <a:t> </a:t>
            </a:r>
            <a:r>
              <a:rPr lang="en-US" altLang="en-US" sz="1100" dirty="0"/>
              <a:t>персонал</a:t>
            </a:r>
            <a:r>
              <a:rPr lang="en-US" altLang="ru-RU" sz="1100" dirty="0"/>
              <a:t> </a:t>
            </a:r>
            <a:r>
              <a:rPr lang="en-US" altLang="en-US" sz="1100" dirty="0"/>
              <a:t>и</a:t>
            </a:r>
            <a:r>
              <a:rPr lang="en-US" altLang="ru-RU" sz="1100" dirty="0"/>
              <a:t> </a:t>
            </a:r>
            <a:r>
              <a:rPr lang="en-US" altLang="en-US" sz="1100" dirty="0"/>
              <a:t>минимизировать</a:t>
            </a:r>
            <a:r>
              <a:rPr lang="en-US" altLang="ru-RU" sz="1100" dirty="0"/>
              <a:t> </a:t>
            </a:r>
            <a:r>
              <a:rPr lang="en-US" altLang="en-US" sz="1100" dirty="0"/>
              <a:t>дискомфорт</a:t>
            </a:r>
            <a:r>
              <a:rPr lang="en-US" altLang="ru-RU" sz="1100" dirty="0"/>
              <a:t> </a:t>
            </a:r>
            <a:r>
              <a:rPr lang="en-US" altLang="en-US" sz="1100" dirty="0"/>
              <a:t>для</a:t>
            </a:r>
            <a:r>
              <a:rPr lang="en-US" altLang="ru-RU" sz="1100" dirty="0"/>
              <a:t> </a:t>
            </a:r>
            <a:r>
              <a:rPr lang="en-US" altLang="en-US" sz="1100" dirty="0"/>
              <a:t>пациентов</a:t>
            </a:r>
            <a:r>
              <a:rPr lang="en-US" altLang="ru-RU" sz="1100" dirty="0"/>
              <a:t>. </a:t>
            </a:r>
            <a:r>
              <a:rPr lang="en-US" altLang="en-US" sz="1100" dirty="0"/>
              <a:t>Существующие</a:t>
            </a:r>
            <a:r>
              <a:rPr lang="en-US" altLang="ru-RU" sz="1100" dirty="0"/>
              <a:t> </a:t>
            </a:r>
            <a:r>
              <a:rPr lang="en-US" altLang="en-US" sz="1100" dirty="0"/>
              <a:t>альтернативные</a:t>
            </a:r>
            <a:r>
              <a:rPr lang="en-US" altLang="ru-RU" sz="1100" dirty="0"/>
              <a:t> </a:t>
            </a:r>
            <a:r>
              <a:rPr lang="en-US" altLang="en-US" sz="1100" dirty="0"/>
              <a:t>методы</a:t>
            </a:r>
            <a:r>
              <a:rPr lang="en-US" altLang="ru-RU" sz="1100" dirty="0"/>
              <a:t>, </a:t>
            </a:r>
            <a:r>
              <a:rPr lang="en-US" altLang="en-US" sz="1100" dirty="0"/>
              <a:t>такие</a:t>
            </a:r>
            <a:r>
              <a:rPr lang="en-US" altLang="ru-RU" sz="1100" dirty="0"/>
              <a:t> </a:t>
            </a:r>
            <a:r>
              <a:rPr lang="en-US" altLang="en-US" sz="1100" dirty="0"/>
              <a:t>как</a:t>
            </a:r>
            <a:r>
              <a:rPr lang="en-US" altLang="ru-RU" sz="1100" dirty="0"/>
              <a:t> </a:t>
            </a:r>
            <a:r>
              <a:rPr lang="en-US" altLang="en-US" sz="1100" dirty="0"/>
              <a:t>УЗИ</a:t>
            </a:r>
            <a:r>
              <a:rPr lang="en-US" altLang="ru-RU" sz="1100" dirty="0"/>
              <a:t>-</a:t>
            </a:r>
            <a:r>
              <a:rPr lang="en-US" altLang="en-US" sz="1100" dirty="0"/>
              <a:t>навигация</a:t>
            </a:r>
            <a:r>
              <a:rPr lang="en-US" altLang="ru-RU" sz="1100" dirty="0"/>
              <a:t>, </a:t>
            </a:r>
            <a:r>
              <a:rPr lang="en-US" altLang="en-US" sz="1100" dirty="0"/>
              <a:t>остаются</a:t>
            </a:r>
            <a:r>
              <a:rPr lang="en-US" altLang="ru-RU" sz="1100" dirty="0"/>
              <a:t> </a:t>
            </a:r>
            <a:r>
              <a:rPr lang="en-US" altLang="en-US" sz="1100" dirty="0"/>
              <a:t>малодоступными</a:t>
            </a:r>
            <a:r>
              <a:rPr lang="en-US" altLang="ru-RU" sz="1100" dirty="0"/>
              <a:t> </a:t>
            </a:r>
            <a:r>
              <a:rPr lang="en-US" altLang="en-US" sz="1100" dirty="0"/>
              <a:t>для</a:t>
            </a:r>
            <a:r>
              <a:rPr lang="en-US" altLang="ru-RU" sz="1100" dirty="0"/>
              <a:t> </a:t>
            </a:r>
            <a:r>
              <a:rPr lang="en-US" altLang="en-US" sz="1100" dirty="0"/>
              <a:t>широкого</a:t>
            </a:r>
            <a:r>
              <a:rPr lang="en-US" altLang="ru-RU" sz="1100" dirty="0"/>
              <a:t> </a:t>
            </a:r>
            <a:r>
              <a:rPr lang="en-US" altLang="en-US" sz="1100" dirty="0"/>
              <a:t>клинического</a:t>
            </a:r>
            <a:r>
              <a:rPr lang="en-US" altLang="ru-RU" sz="1100" dirty="0"/>
              <a:t> </a:t>
            </a:r>
            <a:r>
              <a:rPr lang="en-US" altLang="en-US" sz="1100" dirty="0"/>
              <a:t>применения</a:t>
            </a:r>
            <a:r>
              <a:rPr lang="en-US" altLang="ru-RU" sz="1100" dirty="0"/>
              <a:t> </a:t>
            </a:r>
            <a:r>
              <a:rPr lang="en-US" altLang="en-US" sz="1100" dirty="0"/>
              <a:t>из</a:t>
            </a:r>
            <a:r>
              <a:rPr lang="en-US" altLang="ru-RU" sz="1100" dirty="0"/>
              <a:t>-</a:t>
            </a:r>
            <a:r>
              <a:rPr lang="en-US" altLang="en-US" sz="1100" dirty="0"/>
              <a:t>за</a:t>
            </a:r>
            <a:r>
              <a:rPr lang="en-US" altLang="ru-RU" sz="1100" dirty="0"/>
              <a:t> </a:t>
            </a:r>
            <a:r>
              <a:rPr lang="en-US" altLang="en-US" sz="1100" dirty="0"/>
              <a:t>высокой</a:t>
            </a:r>
            <a:r>
              <a:rPr lang="en-US" altLang="ru-RU" sz="1100" dirty="0"/>
              <a:t> </a:t>
            </a:r>
            <a:r>
              <a:rPr lang="en-US" altLang="en-US" sz="1100" dirty="0"/>
              <a:t>стоимости</a:t>
            </a:r>
            <a:r>
              <a:rPr lang="en-US" altLang="ru-RU" sz="1100" dirty="0"/>
              <a:t> </a:t>
            </a:r>
            <a:r>
              <a:rPr lang="en-US" altLang="en-US" sz="1100" dirty="0"/>
              <a:t>оборудования</a:t>
            </a:r>
            <a:r>
              <a:rPr lang="en-US" altLang="ru-RU" sz="1100" dirty="0"/>
              <a:t> </a:t>
            </a:r>
            <a:r>
              <a:rPr lang="en-US" altLang="en-US" sz="1100" dirty="0"/>
              <a:t>и</a:t>
            </a:r>
            <a:r>
              <a:rPr lang="en-US" altLang="ru-RU" sz="1100" dirty="0"/>
              <a:t> </a:t>
            </a:r>
            <a:r>
              <a:rPr lang="en-US" altLang="en-US" sz="1100" dirty="0"/>
              <a:t>необходимости</a:t>
            </a:r>
            <a:r>
              <a:rPr lang="en-US" altLang="ru-RU" sz="1100" dirty="0"/>
              <a:t> </a:t>
            </a:r>
            <a:r>
              <a:rPr lang="en-US" altLang="en-US" sz="1100" dirty="0"/>
              <a:t>специального</a:t>
            </a:r>
            <a:r>
              <a:rPr lang="en-US" altLang="ru-RU" sz="1100" dirty="0"/>
              <a:t> </a:t>
            </a:r>
            <a:r>
              <a:rPr lang="en-US" altLang="en-US" sz="1100" dirty="0"/>
              <a:t>обучения</a:t>
            </a:r>
            <a:r>
              <a:rPr lang="en-US" altLang="ru-RU" sz="1100" dirty="0"/>
              <a:t> </a:t>
            </a:r>
            <a:r>
              <a:rPr lang="en-US" altLang="en-US" sz="1100" dirty="0"/>
              <a:t>персонала</a:t>
            </a:r>
            <a:r>
              <a:rPr lang="en-US" altLang="ru-RU" sz="1100" dirty="0"/>
              <a:t>.</a:t>
            </a:r>
            <a:endParaRPr lang="en-US" altLang="ru-RU" sz="1100" dirty="0"/>
          </a:p>
        </p:txBody>
      </p:sp>
      <p:sp>
        <p:nvSpPr>
          <p:cNvPr id="124" name="Google Shape;124;p26"/>
          <p:cNvSpPr/>
          <p:nvPr/>
        </p:nvSpPr>
        <p:spPr>
          <a:xfrm>
            <a:off x="7229232" y="0"/>
            <a:ext cx="1914000" cy="369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5" name="Google Shape;125;p26"/>
          <p:cNvSpPr/>
          <p:nvPr/>
        </p:nvSpPr>
        <p:spPr>
          <a:xfrm>
            <a:off x="7494444" y="3461532"/>
            <a:ext cx="1648500" cy="16938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7494443" y="321818"/>
            <a:ext cx="1648500" cy="15699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7" name="Google Shape;127;p26"/>
          <p:cNvSpPr/>
          <p:nvPr/>
        </p:nvSpPr>
        <p:spPr>
          <a:xfrm>
            <a:off x="7494443" y="1891712"/>
            <a:ext cx="1648500" cy="15699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28" name="Google Shape;128;p26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84182" y="3916831"/>
            <a:ext cx="869415" cy="8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884189" y="671990"/>
            <a:ext cx="869415" cy="86941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6"/>
          <p:cNvSpPr/>
          <p:nvPr/>
        </p:nvSpPr>
        <p:spPr>
          <a:xfrm>
            <a:off x="7229232" y="309844"/>
            <a:ext cx="265500" cy="48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32" name="Google Shape;132;p26"/>
          <p:cNvSpPr txBox="1"/>
          <p:nvPr/>
        </p:nvSpPr>
        <p:spPr>
          <a:xfrm>
            <a:off x="532950" y="915175"/>
            <a:ext cx="6208200" cy="6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АКТУАЛЬНОСТЬ ПРОЕКТА</a:t>
            </a:r>
            <a:endParaRPr sz="3000" dirty="0">
              <a:solidFill>
                <a:srgbClr val="8F00FF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33" name="Google Shape;133;p26"/>
          <p:cNvGrpSpPr/>
          <p:nvPr/>
        </p:nvGrpSpPr>
        <p:grpSpPr>
          <a:xfrm>
            <a:off x="0" y="681925"/>
            <a:ext cx="4728304" cy="97200"/>
            <a:chOff x="0" y="692501"/>
            <a:chExt cx="2624940" cy="97200"/>
          </a:xfrm>
        </p:grpSpPr>
        <p:sp>
          <p:nvSpPr>
            <p:cNvPr id="134" name="Google Shape;134;p26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5" name="Google Shape;135;p26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6" name="Google Shape;136;p26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7" name="Google Shape;137;p26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8" name="Google Shape;138;p26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456817" y="14864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ПРОБЛЕМА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1"/>
          </p:nvPr>
        </p:nvSpPr>
        <p:spPr>
          <a:xfrm>
            <a:off x="402208" y="2088821"/>
            <a:ext cx="6568200" cy="2416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000">
                <a:solidFill>
                  <a:srgbClr val="132C40"/>
                </a:solidFill>
              </a:rPr>
              <a:t>Медицинские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работники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сталкиваются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невозможностью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гарантированно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быстро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выполнить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венепункцию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первой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попытки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у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пациентов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со</a:t>
            </a:r>
            <a:r>
              <a:rPr lang="en-US" altLang="ru-RU" sz="1000">
                <a:solidFill>
                  <a:srgbClr val="132C40"/>
                </a:solidFill>
              </a:rPr>
              <a:t> "</a:t>
            </a:r>
            <a:r>
              <a:rPr lang="en-US" altLang="en-US" sz="1000">
                <a:solidFill>
                  <a:srgbClr val="132C40"/>
                </a:solidFill>
              </a:rPr>
              <a:t>сложными</a:t>
            </a:r>
            <a:r>
              <a:rPr lang="en-US" altLang="ru-RU" sz="1000">
                <a:solidFill>
                  <a:srgbClr val="132C40"/>
                </a:solidFill>
              </a:rPr>
              <a:t>" </a:t>
            </a:r>
            <a:r>
              <a:rPr lang="en-US" altLang="en-US" sz="1000">
                <a:solidFill>
                  <a:srgbClr val="132C40"/>
                </a:solidFill>
              </a:rPr>
              <a:t>венами</a:t>
            </a:r>
            <a:r>
              <a:rPr lang="en-US" altLang="ru-RU" sz="1000">
                <a:solidFill>
                  <a:srgbClr val="132C40"/>
                </a:solidFill>
              </a:rPr>
              <a:t>. </a:t>
            </a:r>
            <a:r>
              <a:rPr lang="en-US" altLang="en-US" sz="1000">
                <a:solidFill>
                  <a:srgbClr val="132C40"/>
                </a:solidFill>
              </a:rPr>
              <a:t>Это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приводит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к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профессиональному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стрессу</a:t>
            </a:r>
            <a:r>
              <a:rPr lang="en-US" altLang="ru-RU" sz="1000">
                <a:solidFill>
                  <a:srgbClr val="132C40"/>
                </a:solidFill>
              </a:rPr>
              <a:t>, </a:t>
            </a:r>
            <a:r>
              <a:rPr lang="en-US" altLang="en-US" sz="1000">
                <a:solidFill>
                  <a:srgbClr val="132C40"/>
                </a:solidFill>
              </a:rPr>
              <a:t>потере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времени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конфликтным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ситуациям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с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пациентами</a:t>
            </a:r>
            <a:r>
              <a:rPr lang="en-US" altLang="ru-RU" sz="1000">
                <a:solidFill>
                  <a:srgbClr val="132C40"/>
                </a:solidFill>
              </a:rPr>
              <a:t>. </a:t>
            </a:r>
            <a:r>
              <a:rPr lang="en-US" altLang="en-US" sz="1000">
                <a:solidFill>
                  <a:srgbClr val="132C40"/>
                </a:solidFill>
              </a:rPr>
              <a:t>Для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пациентов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это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означает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болезненные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многократные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проколы</a:t>
            </a:r>
            <a:r>
              <a:rPr lang="en-US" altLang="ru-RU" sz="1000">
                <a:solidFill>
                  <a:srgbClr val="132C40"/>
                </a:solidFill>
              </a:rPr>
              <a:t>, </a:t>
            </a:r>
            <a:r>
              <a:rPr lang="en-US" altLang="en-US" sz="1000">
                <a:solidFill>
                  <a:srgbClr val="132C40"/>
                </a:solidFill>
              </a:rPr>
              <a:t>психологический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дискомфорт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риск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осложнений</a:t>
            </a:r>
            <a:r>
              <a:rPr lang="en-US" altLang="ru-RU" sz="1000">
                <a:solidFill>
                  <a:srgbClr val="132C40"/>
                </a:solidFill>
              </a:rPr>
              <a:t>.</a:t>
            </a:r>
            <a:endParaRPr lang="en-US" altLang="ru-RU" sz="100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00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000">
                <a:solidFill>
                  <a:srgbClr val="132C40"/>
                </a:solidFill>
              </a:rPr>
              <a:t>Стандартные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иглы</a:t>
            </a:r>
            <a:r>
              <a:rPr lang="en-US" altLang="ru-RU" sz="1000">
                <a:solidFill>
                  <a:srgbClr val="132C40"/>
                </a:solidFill>
              </a:rPr>
              <a:t> - </a:t>
            </a:r>
            <a:r>
              <a:rPr lang="en-US" altLang="en-US" sz="1000">
                <a:solidFill>
                  <a:srgbClr val="132C40"/>
                </a:solidFill>
              </a:rPr>
              <a:t>полностью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зависят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от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опыта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удачи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медработника</a:t>
            </a:r>
            <a:r>
              <a:rPr lang="en-US" altLang="ru-RU" sz="1000">
                <a:solidFill>
                  <a:srgbClr val="132C40"/>
                </a:solidFill>
              </a:rPr>
              <a:t>, </a:t>
            </a:r>
            <a:r>
              <a:rPr lang="en-US" altLang="en-US" sz="1000">
                <a:solidFill>
                  <a:srgbClr val="132C40"/>
                </a:solidFill>
              </a:rPr>
              <a:t>не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дают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никакой</a:t>
            </a:r>
            <a:r>
              <a:rPr lang="en-US" altLang="ru-RU" sz="1000">
                <a:solidFill>
                  <a:srgbClr val="132C40"/>
                </a:solidFill>
              </a:rPr>
              <a:t> </a:t>
            </a:r>
            <a:r>
              <a:rPr lang="en-US" altLang="en-US" sz="1000">
                <a:solidFill>
                  <a:srgbClr val="132C40"/>
                </a:solidFill>
              </a:rPr>
              <a:t>навигации</a:t>
            </a:r>
            <a:r>
              <a:rPr lang="en-US" altLang="ru-RU" sz="1000">
                <a:solidFill>
                  <a:srgbClr val="132C40"/>
                </a:solidFill>
              </a:rPr>
              <a:t>.</a:t>
            </a:r>
            <a:endParaRPr lang="en-US" altLang="ru-RU" sz="100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00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00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00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132C40"/>
              </a:solidFill>
            </a:endParaRPr>
          </a:p>
          <a:p>
            <a:pPr marL="10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>
              <a:solidFill>
                <a:srgbClr val="132C40"/>
              </a:solidFill>
            </a:endParaRPr>
          </a:p>
        </p:txBody>
      </p:sp>
      <p:sp>
        <p:nvSpPr>
          <p:cNvPr id="159" name="Google Shape;159;p28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0" name="Google Shape;160;p28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161" name="Google Shape;161;p28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2" name="Google Shape;162;p28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5" name="Google Shape;165;p28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66" name="Google Shape;166;p28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2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456817" y="143885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ЦЕЛЕВАЯ АУДИТОРИЯ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456818" y="1964996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Основные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потребители</a:t>
            </a:r>
            <a:r>
              <a:rPr lang="en-US" altLang="ru-RU" sz="1300" dirty="0">
                <a:solidFill>
                  <a:srgbClr val="132C40"/>
                </a:solidFill>
              </a:rPr>
              <a:t> (B2B</a:t>
            </a:r>
            <a:r>
              <a:rPr lang="ru-RU" altLang="ru-RU" sz="1300" dirty="0">
                <a:solidFill>
                  <a:srgbClr val="132C40"/>
                </a:solidFill>
              </a:rPr>
              <a:t> и </a:t>
            </a:r>
            <a:r>
              <a:rPr lang="en-US" altLang="ru-RU" sz="1300" dirty="0">
                <a:solidFill>
                  <a:srgbClr val="132C40"/>
                </a:solidFill>
              </a:rPr>
              <a:t>B2G):</a:t>
            </a:r>
            <a:endParaRPr lang="en-US" altLang="ru-RU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Государственные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частные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многопрофильные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стационары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Поликлиники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диагностические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центры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Службы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скорой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медицинской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помощи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Специализированные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отделения</a:t>
            </a:r>
            <a:r>
              <a:rPr lang="en-US" altLang="ru-RU" sz="1300" dirty="0">
                <a:solidFill>
                  <a:srgbClr val="132C40"/>
                </a:solidFill>
              </a:rPr>
              <a:t>: </a:t>
            </a:r>
            <a:r>
              <a:rPr lang="en-US" altLang="en-US" sz="1300" dirty="0" err="1">
                <a:solidFill>
                  <a:srgbClr val="132C40"/>
                </a:solidFill>
              </a:rPr>
              <a:t>реанимация</a:t>
            </a:r>
            <a:r>
              <a:rPr lang="en-US" altLang="ru-RU" sz="1300" dirty="0">
                <a:solidFill>
                  <a:srgbClr val="132C40"/>
                </a:solidFill>
              </a:rPr>
              <a:t>, </a:t>
            </a:r>
            <a:r>
              <a:rPr lang="en-US" altLang="en-US" sz="1300" dirty="0" err="1">
                <a:solidFill>
                  <a:srgbClr val="132C40"/>
                </a:solidFill>
              </a:rPr>
              <a:t>онкология</a:t>
            </a:r>
            <a:r>
              <a:rPr lang="en-US" altLang="ru-RU" sz="1300" dirty="0">
                <a:solidFill>
                  <a:srgbClr val="132C40"/>
                </a:solidFill>
              </a:rPr>
              <a:t>, </a:t>
            </a:r>
            <a:r>
              <a:rPr lang="en-US" altLang="en-US" sz="1300" dirty="0" err="1">
                <a:solidFill>
                  <a:srgbClr val="132C40"/>
                </a:solidFill>
              </a:rPr>
              <a:t>педиатрия</a:t>
            </a:r>
            <a:r>
              <a:rPr lang="en-US" altLang="ru-RU" sz="1300" dirty="0">
                <a:solidFill>
                  <a:srgbClr val="132C40"/>
                </a:solidFill>
              </a:rPr>
              <a:t>, </a:t>
            </a:r>
            <a:r>
              <a:rPr lang="en-US" altLang="en-US" sz="1300" dirty="0" err="1">
                <a:solidFill>
                  <a:srgbClr val="132C40"/>
                </a:solidFill>
              </a:rPr>
              <a:t>гериатрия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sz="13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sz="1300" dirty="0" err="1">
                <a:solidFill>
                  <a:srgbClr val="132C40"/>
                </a:solidFill>
              </a:rPr>
              <a:t>Приоритетный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сегмент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для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старта</a:t>
            </a:r>
            <a:r>
              <a:rPr lang="en-US" altLang="ru-RU" sz="1300" dirty="0">
                <a:solidFill>
                  <a:srgbClr val="132C40"/>
                </a:solidFill>
              </a:rPr>
              <a:t>:</a:t>
            </a:r>
            <a:endParaRPr lang="en-US" altLang="ru-RU" sz="1300" dirty="0">
              <a:solidFill>
                <a:srgbClr val="132C40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sz="1300" dirty="0" err="1">
                <a:solidFill>
                  <a:srgbClr val="132C40"/>
                </a:solidFill>
              </a:rPr>
              <a:t>Крупные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государственные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стационары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Самарской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области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с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последующим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масштабированием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на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частные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клиники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соседние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регионы</a:t>
            </a:r>
            <a:r>
              <a:rPr lang="en-US" altLang="ru-RU" sz="1300" dirty="0">
                <a:solidFill>
                  <a:srgbClr val="132C40"/>
                </a:solidFill>
              </a:rPr>
              <a:t>.</a:t>
            </a:r>
            <a:endParaRPr lang="en-US" altLang="ru-RU" sz="1300" dirty="0">
              <a:solidFill>
                <a:srgbClr val="132C40"/>
              </a:solidFill>
            </a:endParaRPr>
          </a:p>
        </p:txBody>
      </p:sp>
      <p:sp>
        <p:nvSpPr>
          <p:cNvPr id="145" name="Google Shape;145;p2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46" name="Google Shape;146;p2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2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49" name="Google Shape;149;p2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51" name="Google Shape;151;p2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52" name="Google Shape;152;p2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30" y="656240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РЕШЕНИЕ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1"/>
          </p:nvPr>
        </p:nvSpPr>
        <p:spPr>
          <a:xfrm>
            <a:off x="3265805" y="1021556"/>
            <a:ext cx="3689985" cy="386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300" b="1" dirty="0" err="1">
                <a:solidFill>
                  <a:srgbClr val="132C40"/>
                </a:solidFill>
              </a:rPr>
              <a:t>Технология</a:t>
            </a:r>
            <a:r>
              <a:rPr lang="en-US" altLang="ru-RU" sz="1300" b="1" dirty="0">
                <a:solidFill>
                  <a:srgbClr val="132C40"/>
                </a:solidFill>
              </a:rPr>
              <a:t>:</a:t>
            </a:r>
            <a:endParaRPr lang="en-US" altLang="ru-RU" sz="1300" b="1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Игла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с</a:t>
            </a:r>
            <a:r>
              <a:rPr lang="en-US" altLang="ru-RU" sz="1300" dirty="0">
                <a:solidFill>
                  <a:srgbClr val="132C40"/>
                </a:solidFill>
              </a:rPr>
              <a:t> MEMS-</a:t>
            </a:r>
            <a:r>
              <a:rPr lang="en-US" altLang="en-US" sz="1300" dirty="0" err="1">
                <a:solidFill>
                  <a:srgbClr val="132C40"/>
                </a:solidFill>
              </a:rPr>
              <a:t>датчиком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на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кончике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Тактильная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обратная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связь</a:t>
            </a:r>
            <a:r>
              <a:rPr lang="en-US" altLang="ru-RU" sz="1300" dirty="0">
                <a:solidFill>
                  <a:srgbClr val="132C40"/>
                </a:solidFill>
              </a:rPr>
              <a:t> (</a:t>
            </a:r>
            <a:r>
              <a:rPr lang="en-US" altLang="en-US" sz="1300" dirty="0" err="1">
                <a:solidFill>
                  <a:srgbClr val="132C40"/>
                </a:solidFill>
              </a:rPr>
              <a:t>вибрация</a:t>
            </a:r>
            <a:r>
              <a:rPr lang="en-US" altLang="ru-RU" sz="1300" dirty="0">
                <a:solidFill>
                  <a:srgbClr val="132C40"/>
                </a:solidFill>
              </a:rPr>
              <a:t>)</a:t>
            </a:r>
            <a:endParaRPr lang="en-US" altLang="ru-RU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Алгоритмы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обработки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сигналов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300" b="1" dirty="0" err="1">
                <a:solidFill>
                  <a:srgbClr val="132C40"/>
                </a:solidFill>
              </a:rPr>
              <a:t>Преимущества</a:t>
            </a:r>
            <a:r>
              <a:rPr lang="en-US" altLang="ru-RU" sz="1300" b="1" dirty="0">
                <a:solidFill>
                  <a:srgbClr val="132C40"/>
                </a:solidFill>
              </a:rPr>
              <a:t>:</a:t>
            </a:r>
            <a:endParaRPr lang="en-US" altLang="ru-RU" sz="1300" b="1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ru-RU" altLang="ru-RU" sz="1300" dirty="0">
                <a:solidFill>
                  <a:srgbClr val="132C40"/>
                </a:solidFill>
              </a:rPr>
              <a:t>Т</a:t>
            </a:r>
            <a:r>
              <a:rPr lang="en-US" altLang="en-US" sz="1300" dirty="0" err="1">
                <a:solidFill>
                  <a:srgbClr val="132C40"/>
                </a:solidFill>
              </a:rPr>
              <a:t>актильная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навигация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Не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меняет</a:t>
            </a:r>
            <a:r>
              <a:rPr lang="ru-RU" altLang="en-US" sz="1300" dirty="0">
                <a:solidFill>
                  <a:srgbClr val="132C40"/>
                </a:solidFill>
              </a:rPr>
              <a:t> рабочий процесс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медсестры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>
                <a:solidFill>
                  <a:srgbClr val="132C40"/>
                </a:solidFill>
              </a:rPr>
              <a:t>В</a:t>
            </a:r>
            <a:r>
              <a:rPr lang="en-US" altLang="ru-RU" sz="1300" dirty="0">
                <a:solidFill>
                  <a:srgbClr val="132C40"/>
                </a:solidFill>
              </a:rPr>
              <a:t> 100 </a:t>
            </a:r>
            <a:r>
              <a:rPr lang="en-US" altLang="en-US" sz="1300" dirty="0" err="1">
                <a:solidFill>
                  <a:srgbClr val="132C40"/>
                </a:solidFill>
              </a:rPr>
              <a:t>раз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дешевле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УЗИ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на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процедуру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300" b="1" dirty="0" err="1">
                <a:solidFill>
                  <a:srgbClr val="132C40"/>
                </a:solidFill>
              </a:rPr>
              <a:t>Выгоды</a:t>
            </a:r>
            <a:r>
              <a:rPr lang="en-US" altLang="ru-RU" sz="1300" b="1" dirty="0">
                <a:solidFill>
                  <a:srgbClr val="132C40"/>
                </a:solidFill>
              </a:rPr>
              <a:t>:</a:t>
            </a:r>
            <a:endParaRPr lang="en-US" altLang="ru-RU" sz="1300" b="1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95% </a:t>
            </a:r>
            <a:r>
              <a:rPr lang="en-US" altLang="en-US" sz="1300" dirty="0" err="1">
                <a:solidFill>
                  <a:srgbClr val="132C40"/>
                </a:solidFill>
              </a:rPr>
              <a:t>успех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>
                <a:solidFill>
                  <a:srgbClr val="132C40"/>
                </a:solidFill>
              </a:rPr>
              <a:t>с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первой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попытки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На</a:t>
            </a:r>
            <a:r>
              <a:rPr lang="en-US" altLang="ru-RU" sz="1300" dirty="0">
                <a:solidFill>
                  <a:srgbClr val="132C40"/>
                </a:solidFill>
              </a:rPr>
              <a:t> 40% </a:t>
            </a:r>
            <a:r>
              <a:rPr lang="en-US" altLang="en-US" sz="1300" dirty="0" err="1">
                <a:solidFill>
                  <a:srgbClr val="132C40"/>
                </a:solidFill>
              </a:rPr>
              <a:t>быстрее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процедура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Экономия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расходников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до</a:t>
            </a:r>
            <a:r>
              <a:rPr lang="en-US" altLang="ru-RU" sz="1300" dirty="0">
                <a:solidFill>
                  <a:srgbClr val="132C40"/>
                </a:solidFill>
              </a:rPr>
              <a:t> 30%</a:t>
            </a:r>
            <a:endParaRPr lang="en-US" altLang="ru-RU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300" dirty="0">
                <a:solidFill>
                  <a:srgbClr val="132C40"/>
                </a:solidFill>
              </a:rPr>
              <a:t>• </a:t>
            </a:r>
            <a:r>
              <a:rPr lang="en-US" altLang="en-US" sz="1300" dirty="0" err="1">
                <a:solidFill>
                  <a:srgbClr val="132C40"/>
                </a:solidFill>
              </a:rPr>
              <a:t>Меньше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стресса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для</a:t>
            </a:r>
            <a:r>
              <a:rPr lang="en-US" altLang="ru-RU" sz="1300" dirty="0">
                <a:solidFill>
                  <a:srgbClr val="132C40"/>
                </a:solidFill>
              </a:rPr>
              <a:t> </a:t>
            </a:r>
            <a:r>
              <a:rPr lang="en-US" altLang="en-US" sz="1300" dirty="0" err="1">
                <a:solidFill>
                  <a:srgbClr val="132C40"/>
                </a:solidFill>
              </a:rPr>
              <a:t>персонала</a:t>
            </a:r>
            <a:endParaRPr lang="en-US" altLang="en-US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300" dirty="0">
              <a:solidFill>
                <a:srgbClr val="132C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en-US" sz="1300" dirty="0">
              <a:solidFill>
                <a:srgbClr val="132C40"/>
              </a:solidFill>
            </a:endParaRPr>
          </a:p>
        </p:txBody>
      </p:sp>
      <p:sp>
        <p:nvSpPr>
          <p:cNvPr id="173" name="Google Shape;173;p29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74" name="Google Shape;174;p29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175" name="Google Shape;175;p29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6" name="Google Shape;176;p29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77" name="Google Shape;177;p29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78" name="Google Shape;178;p29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79" name="Google Shape;179;p29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80" name="Google Shape;180;p29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21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09" name="Google Shape;209;p3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10" name="Google Shape;210;p32"/>
          <p:cNvSpPr/>
          <p:nvPr/>
        </p:nvSpPr>
        <p:spPr>
          <a:xfrm>
            <a:off x="2780926" y="5230"/>
            <a:ext cx="28467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2780925" y="-60"/>
            <a:ext cx="2846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КОНКУРЕНТЫ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14" name="Google Shape;214;p3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15" name="Google Shape;215;p3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16" name="Google Shape;216;p3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graphicFrame>
        <p:nvGraphicFramePr>
          <p:cNvPr id="2" name="Таблица 1"/>
          <p:cNvGraphicFramePr/>
          <p:nvPr>
            <p:custDataLst>
              <p:tags r:id="rId1"/>
            </p:custDataLst>
          </p:nvPr>
        </p:nvGraphicFramePr>
        <p:xfrm>
          <a:off x="998855" y="515620"/>
          <a:ext cx="6913880" cy="4495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470"/>
                <a:gridCol w="1728470"/>
                <a:gridCol w="1728470"/>
                <a:gridCol w="1728470"/>
              </a:tblGrid>
              <a:tr h="54102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Кто?</a:t>
                      </a:r>
                      <a:endParaRPr lang="ru-RU" altLang="en-US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Сильные стороны</a:t>
                      </a:r>
                      <a:endParaRPr lang="ru-RU" altLang="en-US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Слабые</a:t>
                      </a:r>
                      <a:endParaRPr lang="ru-RU" altLang="en-US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стороны</a:t>
                      </a:r>
                      <a:endParaRPr lang="ru-RU" altLang="en-US">
                        <a:solidFill>
                          <a:schemeClr val="tx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222504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Прямые</a:t>
                      </a:r>
                      <a:endParaRPr lang="ru-RU" altLang="en-US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1200"/>
                        <a:t>1. </a:t>
                      </a:r>
                      <a:r>
                        <a:rPr lang="en-US" altLang="ru-RU" sz="1200"/>
                        <a:t>BD Vacutainer (</a:t>
                      </a:r>
                      <a:r>
                        <a:rPr lang="en-US" altLang="en-US" sz="1200"/>
                        <a:t>стандартные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иглы</a:t>
                      </a:r>
                      <a:r>
                        <a:rPr lang="en-US" altLang="ru-RU" sz="1200"/>
                        <a:t>)</a:t>
                      </a:r>
                      <a:endParaRPr lang="en-US" altLang="ru-RU" sz="1200"/>
                    </a:p>
                    <a:p>
                      <a:pPr>
                        <a:buNone/>
                      </a:pPr>
                      <a:r>
                        <a:rPr lang="ru-RU" altLang="en-US" sz="1200"/>
                        <a:t>2. </a:t>
                      </a:r>
                      <a:r>
                        <a:rPr lang="en-US" altLang="ru-RU" sz="1200"/>
                        <a:t>AccuVein (</a:t>
                      </a:r>
                      <a:r>
                        <a:rPr lang="en-US" altLang="en-US" sz="1200"/>
                        <a:t>визуализатор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вен</a:t>
                      </a:r>
                      <a:r>
                        <a:rPr lang="en-US" altLang="ru-RU" sz="1200"/>
                        <a:t>)</a:t>
                      </a:r>
                      <a:endParaRPr lang="en-US" altLang="ru-RU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1200"/>
                        <a:t>М</a:t>
                      </a:r>
                      <a:r>
                        <a:rPr lang="en-US" altLang="en-US" sz="1200"/>
                        <a:t>ассовое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производство</a:t>
                      </a:r>
                      <a:r>
                        <a:rPr lang="en-US" altLang="ru-RU" sz="1200"/>
                        <a:t>, </a:t>
                      </a:r>
                      <a:r>
                        <a:rPr lang="en-US" altLang="en-US" sz="1200"/>
                        <a:t>низкая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цена</a:t>
                      </a:r>
                      <a:r>
                        <a:rPr lang="en-US" altLang="ru-RU" sz="1200"/>
                        <a:t>, </a:t>
                      </a:r>
                      <a:r>
                        <a:rPr lang="en-US" altLang="en-US" sz="1200"/>
                        <a:t>узнаваемость</a:t>
                      </a:r>
                      <a:r>
                        <a:rPr lang="ru-RU" altLang="en-US" sz="1200"/>
                        <a:t>, </a:t>
                      </a:r>
                      <a:r>
                        <a:rPr lang="en-US" altLang="en-US" sz="1200"/>
                        <a:t>показывает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расположение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поверхностных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вен</a:t>
                      </a:r>
                      <a:endParaRPr lang="en-US" altLang="en-US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1200">
                          <a:sym typeface="+mn-ea"/>
                        </a:rPr>
                        <a:t>О</a:t>
                      </a:r>
                      <a:r>
                        <a:rPr lang="en-US" altLang="en-US" sz="1200">
                          <a:sym typeface="+mn-ea"/>
                        </a:rPr>
                        <a:t>тсутствие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навигации</a:t>
                      </a:r>
                      <a:r>
                        <a:rPr lang="en-US" altLang="ru-RU" sz="1200">
                          <a:sym typeface="+mn-ea"/>
                        </a:rPr>
                        <a:t>, </a:t>
                      </a:r>
                      <a:r>
                        <a:rPr lang="en-US" altLang="en-US" sz="1200">
                          <a:sym typeface="+mn-ea"/>
                        </a:rPr>
                        <a:t>зависимость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от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навыков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медсестры</a:t>
                      </a:r>
                      <a:r>
                        <a:rPr lang="ru-RU" altLang="en-US" sz="1200">
                          <a:sym typeface="+mn-ea"/>
                        </a:rPr>
                        <a:t>, </a:t>
                      </a:r>
                      <a:r>
                        <a:rPr lang="en-US" altLang="en-US" sz="1200">
                          <a:sym typeface="+mn-ea"/>
                        </a:rPr>
                        <a:t>не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дает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тактильной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обратной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связи</a:t>
                      </a:r>
                      <a:r>
                        <a:rPr lang="en-US" altLang="ru-RU" sz="1200">
                          <a:sym typeface="+mn-ea"/>
                        </a:rPr>
                        <a:t>, </a:t>
                      </a:r>
                      <a:r>
                        <a:rPr lang="en-US" altLang="en-US" sz="1200">
                          <a:sym typeface="+mn-ea"/>
                        </a:rPr>
                        <a:t>бесполезен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для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глубоких</a:t>
                      </a:r>
                      <a:r>
                        <a:rPr lang="en-US" altLang="ru-RU" sz="1200">
                          <a:sym typeface="+mn-ea"/>
                        </a:rPr>
                        <a:t> </a:t>
                      </a:r>
                      <a:r>
                        <a:rPr lang="en-US" altLang="en-US" sz="1200">
                          <a:sym typeface="+mn-ea"/>
                        </a:rPr>
                        <a:t>вен</a:t>
                      </a:r>
                      <a:endParaRPr lang="en-US" altLang="en-US" sz="1200"/>
                    </a:p>
                    <a:p>
                      <a:pPr>
                        <a:buNone/>
                      </a:pPr>
                      <a:endParaRPr lang="ru-RU" altLang="en-US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172910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endParaRPr lang="ru-RU" altLang="en-US"/>
                    </a:p>
                    <a:p>
                      <a:pPr>
                        <a:buNone/>
                      </a:pPr>
                      <a:r>
                        <a:rPr lang="ru-RU" altLang="en-US"/>
                        <a:t>Косвенные</a:t>
                      </a:r>
                      <a:endParaRPr lang="ru-RU" altLang="en-US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ru-RU" sz="1200"/>
                        <a:t> </a:t>
                      </a:r>
                      <a:r>
                        <a:rPr lang="ru-RU" altLang="en-US" sz="1200"/>
                        <a:t>1. </a:t>
                      </a:r>
                      <a:r>
                        <a:rPr lang="en-US" altLang="en-US" sz="1200"/>
                        <a:t>УЗИ</a:t>
                      </a:r>
                      <a:r>
                        <a:rPr lang="en-US" altLang="ru-RU" sz="1200"/>
                        <a:t>-</a:t>
                      </a:r>
                      <a:r>
                        <a:rPr lang="en-US" altLang="en-US" sz="1200"/>
                        <a:t>аппараты</a:t>
                      </a:r>
                      <a:r>
                        <a:rPr lang="en-US" altLang="ru-RU" sz="1200"/>
                        <a:t> (SonoSite, Mindray)</a:t>
                      </a:r>
                      <a:endParaRPr lang="en-US" altLang="ru-RU" sz="1200"/>
                    </a:p>
                    <a:p>
                      <a:pPr>
                        <a:buNone/>
                      </a:pPr>
                      <a:r>
                        <a:rPr lang="ru-RU" altLang="en-US" sz="1200"/>
                        <a:t>2. </a:t>
                      </a:r>
                      <a:r>
                        <a:rPr lang="en-US" altLang="en-US" sz="1200"/>
                        <a:t>Интраоссальный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доступ</a:t>
                      </a:r>
                      <a:r>
                        <a:rPr lang="en-US" altLang="ru-RU" sz="1200"/>
                        <a:t> (</a:t>
                      </a:r>
                      <a:r>
                        <a:rPr lang="en-US" altLang="en-US" sz="1200"/>
                        <a:t>экстренная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альтернатива</a:t>
                      </a:r>
                      <a:r>
                        <a:rPr lang="en-US" altLang="ru-RU" sz="1200"/>
                        <a:t>)</a:t>
                      </a:r>
                      <a:endParaRPr lang="ru-RU" altLang="en-US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en-US" sz="1200"/>
                        <a:t>точная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визуализация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глубоких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вен</a:t>
                      </a:r>
                      <a:r>
                        <a:rPr lang="ru-RU" altLang="en-US" sz="1200"/>
                        <a:t>;</a:t>
                      </a:r>
                      <a:endParaRPr lang="ru-RU" altLang="en-US" sz="1200"/>
                    </a:p>
                    <a:p>
                      <a:pPr>
                        <a:buNone/>
                      </a:pPr>
                      <a:r>
                        <a:rPr lang="en-US" altLang="en-US" sz="1200"/>
                        <a:t>решение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при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невозможности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венозного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доступа</a:t>
                      </a:r>
                      <a:endParaRPr lang="en-US" altLang="en-US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en-US" sz="1200"/>
                        <a:t>цена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от</a:t>
                      </a:r>
                      <a:r>
                        <a:rPr lang="en-US" altLang="ru-RU" sz="1200"/>
                        <a:t> 500 </a:t>
                      </a:r>
                      <a:r>
                        <a:rPr lang="en-US" altLang="en-US" sz="1200"/>
                        <a:t>тыс</a:t>
                      </a:r>
                      <a:r>
                        <a:rPr lang="en-US" altLang="ru-RU" sz="1200"/>
                        <a:t>. </a:t>
                      </a:r>
                      <a:r>
                        <a:rPr lang="en-US" altLang="en-US" sz="1200"/>
                        <a:t>руб</a:t>
                      </a:r>
                      <a:r>
                        <a:rPr lang="en-US" altLang="ru-RU" sz="1200"/>
                        <a:t>., </a:t>
                      </a:r>
                      <a:r>
                        <a:rPr lang="en-US" altLang="en-US" sz="1200"/>
                        <a:t>требуется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обученный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оператор</a:t>
                      </a:r>
                      <a:r>
                        <a:rPr lang="en-US" altLang="ru-RU" sz="1200"/>
                        <a:t>, </a:t>
                      </a:r>
                      <a:r>
                        <a:rPr lang="en-US" altLang="en-US" sz="1200"/>
                        <a:t>громоздкие</a:t>
                      </a:r>
                      <a:r>
                        <a:rPr lang="ru-RU" altLang="en-US" sz="1200"/>
                        <a:t>, </a:t>
                      </a:r>
                      <a:r>
                        <a:rPr lang="en-US" altLang="en-US" sz="1200"/>
                        <a:t>высокая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инвазивность</a:t>
                      </a:r>
                      <a:r>
                        <a:rPr lang="en-US" altLang="ru-RU" sz="1200"/>
                        <a:t>, </a:t>
                      </a:r>
                      <a:r>
                        <a:rPr lang="en-US" altLang="en-US" sz="1200"/>
                        <a:t>только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для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критических</a:t>
                      </a:r>
                      <a:r>
                        <a:rPr lang="en-US" altLang="ru-RU" sz="1200"/>
                        <a:t> </a:t>
                      </a:r>
                      <a:r>
                        <a:rPr lang="en-US" altLang="en-US" sz="1200"/>
                        <a:t>случаев</a:t>
                      </a:r>
                      <a:endParaRPr lang="en-US" altLang="en-US" sz="1200"/>
                    </a:p>
                    <a:p>
                      <a:pPr>
                        <a:buNone/>
                      </a:pPr>
                      <a:endParaRPr lang="ru-RU" altLang="en-US" sz="120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10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ЦЕННОСТЬ, ЦЕННОСТНОЕ ПРЕДЛОЖЕНИЕ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body" idx="1"/>
          </p:nvPr>
        </p:nvSpPr>
        <p:spPr>
          <a:xfrm>
            <a:off x="482600" y="1486535"/>
            <a:ext cx="8246745" cy="269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 err="1">
                <a:solidFill>
                  <a:srgbClr val="132C40"/>
                </a:solidFill>
              </a:rPr>
              <a:t>Мы</a:t>
            </a:r>
            <a:r>
              <a:rPr lang="en-US" altLang="ru-RU" sz="1600" dirty="0">
                <a:solidFill>
                  <a:srgbClr val="132C40"/>
                </a:solidFill>
              </a:rPr>
              <a:t>, </a:t>
            </a:r>
            <a:r>
              <a:rPr lang="en-US" altLang="en-US" sz="1600" dirty="0" err="1">
                <a:solidFill>
                  <a:srgbClr val="132C40"/>
                </a:solidFill>
              </a:rPr>
              <a:t>компания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ru-RU" sz="1600" dirty="0" err="1">
                <a:solidFill>
                  <a:srgbClr val="132C40"/>
                </a:solidFill>
              </a:rPr>
              <a:t>VenaSmart</a:t>
            </a:r>
            <a:r>
              <a:rPr lang="en-US" altLang="ru-RU" sz="1600" dirty="0">
                <a:solidFill>
                  <a:srgbClr val="132C40"/>
                </a:solidFill>
              </a:rPr>
              <a:t>,</a:t>
            </a:r>
            <a:endParaRPr lang="en-US" altLang="ru-RU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 err="1">
                <a:solidFill>
                  <a:srgbClr val="132C40"/>
                </a:solidFill>
              </a:rPr>
              <a:t>помогаем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медицинским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учреждениям</a:t>
            </a:r>
            <a:endParaRPr lang="en-US" altLang="en-US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>
                <a:solidFill>
                  <a:srgbClr val="132C40"/>
                </a:solidFill>
              </a:rPr>
              <a:t>в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ситуации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сложной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венепункции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>
                <a:solidFill>
                  <a:srgbClr val="132C40"/>
                </a:solidFill>
              </a:rPr>
              <a:t>у</a:t>
            </a:r>
            <a:r>
              <a:rPr lang="ru-RU" altLang="en-US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пациентов</a:t>
            </a:r>
            <a:endParaRPr lang="en-US" altLang="en-US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 err="1">
                <a:solidFill>
                  <a:srgbClr val="132C40"/>
                </a:solidFill>
              </a:rPr>
              <a:t>решать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проблему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многократных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болезненных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попыток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>
                <a:solidFill>
                  <a:srgbClr val="132C40"/>
                </a:solidFill>
              </a:rPr>
              <a:t>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профессионального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стресса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медперсонала</a:t>
            </a:r>
            <a:endParaRPr lang="en-US" altLang="en-US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>
                <a:solidFill>
                  <a:srgbClr val="132C40"/>
                </a:solidFill>
              </a:rPr>
              <a:t>с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помощью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технологии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тактильной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навигации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>
                <a:solidFill>
                  <a:srgbClr val="132C40"/>
                </a:solidFill>
              </a:rPr>
              <a:t>в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реальном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времени</a:t>
            </a:r>
            <a:endParaRPr lang="en-US" altLang="en-US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 err="1">
                <a:solidFill>
                  <a:srgbClr val="132C40"/>
                </a:solidFill>
              </a:rPr>
              <a:t>Ключевая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ценность</a:t>
            </a:r>
            <a:r>
              <a:rPr lang="en-US" altLang="ru-RU" sz="1600" dirty="0">
                <a:solidFill>
                  <a:srgbClr val="132C40"/>
                </a:solidFill>
              </a:rPr>
              <a:t>: </a:t>
            </a:r>
            <a:endParaRPr lang="ru-RU" altLang="ru-RU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dirty="0" err="1">
                <a:solidFill>
                  <a:srgbClr val="132C40"/>
                </a:solidFill>
              </a:rPr>
              <a:t>Гарантированная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успешность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венепункции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>
                <a:solidFill>
                  <a:srgbClr val="132C40"/>
                </a:solidFill>
              </a:rPr>
              <a:t>с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первой</a:t>
            </a:r>
            <a:r>
              <a:rPr lang="en-US" altLang="ru-RU" sz="1600" dirty="0">
                <a:solidFill>
                  <a:srgbClr val="132C40"/>
                </a:solidFill>
              </a:rPr>
              <a:t> </a:t>
            </a:r>
            <a:r>
              <a:rPr lang="en-US" altLang="en-US" sz="1600" dirty="0" err="1">
                <a:solidFill>
                  <a:srgbClr val="132C40"/>
                </a:solidFill>
              </a:rPr>
              <a:t>попытки</a:t>
            </a:r>
            <a:endParaRPr lang="en-US" altLang="ru-RU" sz="1600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dirty="0">
              <a:solidFill>
                <a:srgbClr val="132C4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dirty="0">
              <a:solidFill>
                <a:srgbClr val="132C40"/>
              </a:solidFill>
            </a:endParaRPr>
          </a:p>
        </p:txBody>
      </p:sp>
      <p:sp>
        <p:nvSpPr>
          <p:cNvPr id="188" name="Google Shape;188;p3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89" name="Google Shape;189;p3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95" name="Google Shape;195;p31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196" name="Google Shape;196;p31"/>
          <p:cNvSpPr/>
          <p:nvPr/>
        </p:nvSpPr>
        <p:spPr>
          <a:xfrm>
            <a:off x="205358" y="209694"/>
            <a:ext cx="15684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8" name="Google Shape;198;p31"/>
          <p:cNvSpPr txBox="1">
            <a:spLocks noGrp="1"/>
          </p:cNvSpPr>
          <p:nvPr>
            <p:ph type="title"/>
          </p:nvPr>
        </p:nvSpPr>
        <p:spPr>
          <a:xfrm>
            <a:off x="205357" y="20949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</a:rPr>
              <a:t>РЫНОК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99" name="Google Shape;199;p31"/>
          <p:cNvSpPr txBox="1">
            <a:spLocks noGrp="1"/>
          </p:cNvSpPr>
          <p:nvPr>
            <p:ph type="body" idx="1"/>
          </p:nvPr>
        </p:nvSpPr>
        <p:spPr>
          <a:xfrm>
            <a:off x="205107" y="789536"/>
            <a:ext cx="7993200" cy="40595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dirty="0" err="1"/>
              <a:t>Мы</a:t>
            </a:r>
            <a:r>
              <a:rPr lang="en-US" altLang="ru-RU" dirty="0"/>
              <a:t> </a:t>
            </a:r>
            <a:r>
              <a:rPr lang="en-US" altLang="en-US" dirty="0" err="1"/>
              <a:t>работаем</a:t>
            </a:r>
            <a:r>
              <a:rPr lang="en-US" altLang="ru-RU" dirty="0"/>
              <a:t> </a:t>
            </a:r>
            <a:r>
              <a:rPr lang="en-US" altLang="en-US" dirty="0" err="1"/>
              <a:t>на</a:t>
            </a:r>
            <a:r>
              <a:rPr lang="en-US" altLang="ru-RU" dirty="0"/>
              <a:t> </a:t>
            </a:r>
            <a:r>
              <a:rPr lang="en-US" altLang="en-US" dirty="0" err="1"/>
              <a:t>рынке</a:t>
            </a:r>
            <a:r>
              <a:rPr lang="en-US" altLang="ru-RU" dirty="0"/>
              <a:t> B2B/B2G</a:t>
            </a:r>
            <a:endParaRPr lang="en-US" altLang="ru-RU" dirty="0"/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dirty="0"/>
              <a:t>Целевой</a:t>
            </a:r>
            <a:r>
              <a:rPr lang="en-US" altLang="ru-RU" dirty="0"/>
              <a:t> </a:t>
            </a:r>
            <a:r>
              <a:rPr lang="en-US" altLang="en-US" dirty="0" err="1"/>
              <a:t>рынок</a:t>
            </a:r>
            <a:r>
              <a:rPr lang="en-US" altLang="ru-RU" dirty="0"/>
              <a:t>: </a:t>
            </a:r>
            <a:r>
              <a:rPr lang="en-US" altLang="en-US" dirty="0" err="1"/>
              <a:t>медицинские</a:t>
            </a:r>
            <a:r>
              <a:rPr lang="en-US" altLang="ru-RU" dirty="0"/>
              <a:t> </a:t>
            </a:r>
            <a:r>
              <a:rPr lang="en-US" altLang="en-US" dirty="0" err="1"/>
              <a:t>учреждения</a:t>
            </a:r>
            <a:r>
              <a:rPr lang="en-US" altLang="ru-RU" dirty="0"/>
              <a:t> </a:t>
            </a:r>
            <a:r>
              <a:rPr lang="en-US" altLang="en-US" dirty="0" err="1"/>
              <a:t>Росси</a:t>
            </a:r>
            <a:r>
              <a:rPr lang="ru-RU" altLang="en-US" dirty="0"/>
              <a:t>и</a:t>
            </a:r>
            <a:endParaRPr lang="en-US" altLang="ru-RU" dirty="0"/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b="1" dirty="0" err="1"/>
              <a:t>Объем</a:t>
            </a:r>
            <a:r>
              <a:rPr lang="en-US" altLang="ru-RU" b="1" dirty="0"/>
              <a:t> </a:t>
            </a:r>
            <a:r>
              <a:rPr lang="en-US" altLang="en-US" b="1" dirty="0" err="1"/>
              <a:t>рынка</a:t>
            </a:r>
            <a:r>
              <a:rPr lang="en-US" altLang="ru-RU" b="1" dirty="0"/>
              <a:t>: 50 </a:t>
            </a:r>
            <a:r>
              <a:rPr lang="en-US" altLang="en-US" b="1" dirty="0" err="1"/>
              <a:t>млн</a:t>
            </a:r>
            <a:r>
              <a:rPr lang="en-US" altLang="ru-RU" b="1" dirty="0"/>
              <a:t> </a:t>
            </a:r>
            <a:r>
              <a:rPr lang="en-US" altLang="en-US" b="1" dirty="0" err="1"/>
              <a:t>процедур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 err="1"/>
              <a:t>год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 err="1"/>
              <a:t>целевом</a:t>
            </a:r>
            <a:r>
              <a:rPr lang="en-US" altLang="ru-RU" b="1" dirty="0"/>
              <a:t> </a:t>
            </a:r>
            <a:r>
              <a:rPr lang="en-US" altLang="en-US" b="1" dirty="0" err="1"/>
              <a:t>сегменте</a:t>
            </a:r>
            <a:r>
              <a:rPr lang="en-US" altLang="ru-RU" b="1" dirty="0"/>
              <a:t> "</a:t>
            </a:r>
            <a:r>
              <a:rPr lang="en-US" altLang="en-US" b="1" dirty="0" err="1"/>
              <a:t>сложных</a:t>
            </a:r>
            <a:r>
              <a:rPr lang="en-US" altLang="ru-RU" b="1" dirty="0"/>
              <a:t> </a:t>
            </a:r>
            <a:r>
              <a:rPr lang="en-US" altLang="en-US" b="1" dirty="0" err="1"/>
              <a:t>пациентов</a:t>
            </a:r>
            <a:r>
              <a:rPr lang="en-US" altLang="ru-RU" b="1" dirty="0"/>
              <a:t>"</a:t>
            </a:r>
            <a:endParaRPr lang="en-US" altLang="ru-RU" b="1" dirty="0"/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 altLang="en-US" b="1" dirty="0" err="1"/>
              <a:t>Наша</a:t>
            </a:r>
            <a:r>
              <a:rPr lang="en-US" altLang="ru-RU" b="1" dirty="0"/>
              <a:t> </a:t>
            </a:r>
            <a:r>
              <a:rPr lang="en-US" altLang="en-US" b="1" dirty="0"/>
              <a:t>ЦА</a:t>
            </a:r>
            <a:r>
              <a:rPr lang="en-US" altLang="ru-RU" b="1" dirty="0"/>
              <a:t> - </a:t>
            </a:r>
            <a:r>
              <a:rPr lang="en-US" altLang="en-US" b="1" dirty="0" err="1"/>
              <a:t>это</a:t>
            </a:r>
            <a:r>
              <a:rPr lang="en-US" altLang="ru-RU" b="1" dirty="0"/>
              <a:t> 3,500+ </a:t>
            </a:r>
            <a:r>
              <a:rPr lang="en-US" altLang="en-US" b="1" dirty="0" err="1"/>
              <a:t>медицинских</a:t>
            </a:r>
            <a:r>
              <a:rPr lang="en-US" altLang="ru-RU" b="1" dirty="0"/>
              <a:t> </a:t>
            </a:r>
            <a:r>
              <a:rPr lang="en-US" altLang="en-US" b="1" dirty="0" err="1"/>
              <a:t>учреждений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Федеральные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 err="1"/>
              <a:t>региональные</a:t>
            </a:r>
            <a:r>
              <a:rPr lang="en-US" altLang="ru-RU" dirty="0"/>
              <a:t> </a:t>
            </a:r>
            <a:r>
              <a:rPr lang="en-US" altLang="en-US" dirty="0" err="1"/>
              <a:t>больницы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Частные</a:t>
            </a:r>
            <a:r>
              <a:rPr lang="en-US" altLang="ru-RU" dirty="0"/>
              <a:t> </a:t>
            </a:r>
            <a:r>
              <a:rPr lang="en-US" altLang="en-US" dirty="0" err="1"/>
              <a:t>клиники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 err="1"/>
              <a:t>диагностические</a:t>
            </a:r>
            <a:r>
              <a:rPr lang="en-US" altLang="ru-RU" dirty="0"/>
              <a:t> </a:t>
            </a:r>
            <a:r>
              <a:rPr lang="en-US" altLang="en-US" dirty="0" err="1"/>
              <a:t>центры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Службы</a:t>
            </a:r>
            <a:r>
              <a:rPr lang="en-US" altLang="ru-RU" dirty="0"/>
              <a:t> </a:t>
            </a:r>
            <a:r>
              <a:rPr lang="en-US" altLang="en-US" dirty="0" err="1"/>
              <a:t>скорой</a:t>
            </a:r>
            <a:r>
              <a:rPr lang="en-US" altLang="ru-RU" dirty="0"/>
              <a:t> </a:t>
            </a:r>
            <a:r>
              <a:rPr lang="en-US" altLang="en-US" dirty="0" err="1"/>
              <a:t>медицинской</a:t>
            </a:r>
            <a:r>
              <a:rPr lang="en-US" altLang="ru-RU" dirty="0"/>
              <a:t> </a:t>
            </a:r>
            <a:r>
              <a:rPr lang="en-US" altLang="en-US" dirty="0" err="1"/>
              <a:t>помощи</a:t>
            </a:r>
            <a:endParaRPr lang="en-US" altLang="en-US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Потенциальный</a:t>
            </a:r>
            <a:r>
              <a:rPr lang="en-US" altLang="ru-RU" b="1" dirty="0"/>
              <a:t> </a:t>
            </a:r>
            <a:r>
              <a:rPr lang="en-US" altLang="en-US" b="1" dirty="0" err="1"/>
              <a:t>объем</a:t>
            </a:r>
            <a:r>
              <a:rPr lang="en-US" altLang="ru-RU" b="1" dirty="0"/>
              <a:t> </a:t>
            </a:r>
            <a:r>
              <a:rPr lang="en-US" altLang="en-US" b="1" dirty="0" err="1"/>
              <a:t>рынка</a:t>
            </a:r>
            <a:r>
              <a:rPr lang="en-US" altLang="ru-RU" b="1" dirty="0"/>
              <a:t>: 50 </a:t>
            </a:r>
            <a:r>
              <a:rPr lang="en-US" altLang="en-US" b="1" dirty="0" err="1"/>
              <a:t>млн</a:t>
            </a:r>
            <a:r>
              <a:rPr lang="en-US" altLang="ru-RU" b="1" dirty="0"/>
              <a:t> </a:t>
            </a:r>
            <a:r>
              <a:rPr lang="en-US" altLang="en-US" b="1" dirty="0"/>
              <a:t>×</a:t>
            </a:r>
            <a:r>
              <a:rPr lang="en-US" altLang="ru-RU" b="1" dirty="0"/>
              <a:t> 150 </a:t>
            </a:r>
            <a:r>
              <a:rPr lang="en-US" altLang="en-US" b="1" dirty="0" err="1"/>
              <a:t>руб</a:t>
            </a:r>
            <a:r>
              <a:rPr lang="en-US" altLang="ru-RU" b="1" dirty="0"/>
              <a:t>. = 7,5 </a:t>
            </a:r>
            <a:r>
              <a:rPr lang="en-US" altLang="en-US" b="1" dirty="0" err="1"/>
              <a:t>млрд</a:t>
            </a:r>
            <a:r>
              <a:rPr lang="en-US" altLang="ru-RU" b="1" dirty="0"/>
              <a:t> </a:t>
            </a:r>
            <a:r>
              <a:rPr lang="en-US" altLang="en-US" b="1" dirty="0" err="1"/>
              <a:t>руб</a:t>
            </a:r>
            <a:r>
              <a:rPr lang="en-US" altLang="ru-RU" b="1" dirty="0"/>
              <a:t>./</a:t>
            </a:r>
            <a:r>
              <a:rPr lang="en-US" altLang="en-US" b="1" dirty="0" err="1"/>
              <a:t>год</a:t>
            </a:r>
            <a:endParaRPr lang="en-US" altLang="en-US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Сегменты</a:t>
            </a:r>
            <a:r>
              <a:rPr lang="en-US" altLang="ru-RU" b="1" dirty="0"/>
              <a:t> </a:t>
            </a:r>
            <a:r>
              <a:rPr lang="en-US" altLang="en-US" b="1" dirty="0"/>
              <a:t>А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B - 1,2 </a:t>
            </a:r>
            <a:r>
              <a:rPr lang="en-US" altLang="en-US" b="1" dirty="0" err="1"/>
              <a:t>млрд</a:t>
            </a:r>
            <a:r>
              <a:rPr lang="en-US" altLang="ru-RU" b="1" dirty="0"/>
              <a:t> </a:t>
            </a:r>
            <a:r>
              <a:rPr lang="en-US" altLang="en-US" b="1" dirty="0" err="1"/>
              <a:t>рублей</a:t>
            </a:r>
            <a:r>
              <a:rPr lang="en-US" altLang="ru-RU" b="1" dirty="0"/>
              <a:t> (16% </a:t>
            </a:r>
            <a:r>
              <a:rPr lang="en-US" altLang="en-US" b="1" dirty="0" err="1"/>
              <a:t>от</a:t>
            </a:r>
            <a:r>
              <a:rPr lang="en-US" altLang="ru-RU" b="1" dirty="0"/>
              <a:t> </a:t>
            </a:r>
            <a:r>
              <a:rPr lang="en-US" altLang="en-US" b="1" dirty="0" err="1"/>
              <a:t>общего</a:t>
            </a:r>
            <a:r>
              <a:rPr lang="en-US" altLang="ru-RU" b="1" dirty="0"/>
              <a:t> </a:t>
            </a:r>
            <a:r>
              <a:rPr lang="en-US" altLang="en-US" b="1" dirty="0" err="1"/>
              <a:t>объема</a:t>
            </a:r>
            <a:r>
              <a:rPr lang="en-US" altLang="ru-RU" b="1" dirty="0"/>
              <a:t>)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altLang="en-US" dirty="0"/>
              <a:t>1.</a:t>
            </a:r>
            <a:r>
              <a:rPr lang="en-US" altLang="en-US" dirty="0" err="1"/>
              <a:t>Сегмент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en-US" altLang="ru-RU" dirty="0"/>
              <a:t>: </a:t>
            </a:r>
            <a:r>
              <a:rPr lang="en-US" altLang="en-US" dirty="0" err="1"/>
              <a:t>крупные</a:t>
            </a:r>
            <a:r>
              <a:rPr lang="en-US" altLang="ru-RU" dirty="0"/>
              <a:t> </a:t>
            </a:r>
            <a:r>
              <a:rPr lang="en-US" altLang="en-US" dirty="0" err="1"/>
              <a:t>государственные</a:t>
            </a:r>
            <a:r>
              <a:rPr lang="en-US" altLang="ru-RU" dirty="0"/>
              <a:t> </a:t>
            </a:r>
            <a:r>
              <a:rPr lang="en-US" altLang="en-US" dirty="0" err="1"/>
              <a:t>стационары</a:t>
            </a:r>
            <a:r>
              <a:rPr lang="en-US" altLang="ru-RU" dirty="0"/>
              <a:t> (12%)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altLang="en-US" dirty="0"/>
              <a:t>2.</a:t>
            </a:r>
            <a:r>
              <a:rPr lang="en-US" altLang="en-US" dirty="0" err="1"/>
              <a:t>Сегмент</a:t>
            </a:r>
            <a:r>
              <a:rPr lang="en-US" altLang="ru-RU" dirty="0"/>
              <a:t> </a:t>
            </a:r>
            <a:r>
              <a:rPr lang="en-US" altLang="en-US" dirty="0"/>
              <a:t>Б</a:t>
            </a:r>
            <a:r>
              <a:rPr lang="en-US" altLang="ru-RU" dirty="0"/>
              <a:t>: </a:t>
            </a:r>
            <a:r>
              <a:rPr lang="en-US" altLang="en-US" dirty="0" err="1"/>
              <a:t>частные</a:t>
            </a:r>
            <a:r>
              <a:rPr lang="en-US" altLang="ru-RU" dirty="0"/>
              <a:t> </a:t>
            </a:r>
            <a:r>
              <a:rPr lang="en-US" altLang="en-US" dirty="0" err="1"/>
              <a:t>клиники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 err="1"/>
              <a:t>диагностические</a:t>
            </a:r>
            <a:r>
              <a:rPr lang="en-US" altLang="ru-RU" dirty="0"/>
              <a:t> </a:t>
            </a:r>
            <a:r>
              <a:rPr lang="en-US" altLang="en-US" dirty="0" err="1"/>
              <a:t>центры</a:t>
            </a:r>
            <a:r>
              <a:rPr lang="en-US" altLang="ru-RU" dirty="0"/>
              <a:t> (4%)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b="1" dirty="0" err="1"/>
              <a:t>Сможем</a:t>
            </a:r>
            <a:r>
              <a:rPr lang="en-US" altLang="ru-RU" b="1" dirty="0"/>
              <a:t> </a:t>
            </a:r>
            <a:r>
              <a:rPr lang="en-US" altLang="en-US" b="1" dirty="0" err="1"/>
              <a:t>заработать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 err="1"/>
              <a:t>первый</a:t>
            </a:r>
            <a:r>
              <a:rPr lang="en-US" altLang="ru-RU" b="1" dirty="0"/>
              <a:t> </a:t>
            </a:r>
            <a:r>
              <a:rPr lang="en-US" altLang="en-US" b="1" dirty="0" err="1"/>
              <a:t>год</a:t>
            </a:r>
            <a:r>
              <a:rPr lang="en-US" altLang="ru-RU" b="1" dirty="0"/>
              <a:t> - 18 </a:t>
            </a:r>
            <a:r>
              <a:rPr lang="en-US" altLang="en-US" b="1" dirty="0" err="1"/>
              <a:t>млн</a:t>
            </a:r>
            <a:r>
              <a:rPr lang="en-US" altLang="ru-RU" b="1" dirty="0"/>
              <a:t> </a:t>
            </a:r>
            <a:r>
              <a:rPr lang="en-US" altLang="en-US" b="1" dirty="0" err="1"/>
              <a:t>рублей</a:t>
            </a:r>
            <a:r>
              <a:rPr lang="en-US" altLang="ru-RU" b="1" dirty="0"/>
              <a:t> (1,5% </a:t>
            </a:r>
            <a:r>
              <a:rPr lang="en-US" altLang="en-US" b="1" dirty="0" err="1"/>
              <a:t>от</a:t>
            </a:r>
            <a:r>
              <a:rPr lang="en-US" altLang="ru-RU" b="1" dirty="0"/>
              <a:t> </a:t>
            </a:r>
            <a:r>
              <a:rPr lang="en-US" altLang="en-US" b="1" dirty="0" err="1"/>
              <a:t>сегментов</a:t>
            </a:r>
            <a:r>
              <a:rPr lang="en-US" altLang="ru-RU" b="1" dirty="0"/>
              <a:t> </a:t>
            </a:r>
            <a:r>
              <a:rPr lang="en-US" altLang="en-US" b="1" dirty="0"/>
              <a:t>А</a:t>
            </a:r>
            <a:r>
              <a:rPr lang="en-US" altLang="ru-RU" b="1" dirty="0"/>
              <a:t>+</a:t>
            </a:r>
            <a:r>
              <a:rPr lang="en-US" altLang="en-US" b="1" dirty="0"/>
              <a:t>Б</a:t>
            </a:r>
            <a:r>
              <a:rPr lang="en-US" altLang="ru-RU" b="1" dirty="0"/>
              <a:t>)</a:t>
            </a:r>
            <a:endParaRPr lang="en-US" altLang="ru-RU" b="1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План</a:t>
            </a:r>
            <a:r>
              <a:rPr lang="en-US" altLang="ru-RU" dirty="0"/>
              <a:t> </a:t>
            </a:r>
            <a:r>
              <a:rPr lang="en-US" altLang="en-US" dirty="0" err="1"/>
              <a:t>по</a:t>
            </a:r>
            <a:r>
              <a:rPr lang="en-US" altLang="ru-RU" dirty="0"/>
              <a:t> </a:t>
            </a:r>
            <a:r>
              <a:rPr lang="en-US" altLang="en-US" dirty="0" err="1"/>
              <a:t>охвату</a:t>
            </a:r>
            <a:r>
              <a:rPr lang="en-US" altLang="ru-RU" dirty="0"/>
              <a:t>: 120,000 </a:t>
            </a:r>
            <a:r>
              <a:rPr lang="en-US" altLang="en-US" dirty="0" err="1"/>
              <a:t>единиц</a:t>
            </a:r>
            <a:r>
              <a:rPr lang="en-US" altLang="ru-RU" dirty="0"/>
              <a:t> </a:t>
            </a:r>
            <a:r>
              <a:rPr lang="en-US" altLang="en-US" dirty="0" err="1"/>
              <a:t>продукции</a:t>
            </a:r>
            <a:endParaRPr lang="en-US" altLang="ru-RU" dirty="0"/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dirty="0" err="1"/>
              <a:t>Консерва</a:t>
            </a:r>
            <a:r>
              <a:rPr lang="ru-RU" altLang="en-US" dirty="0"/>
              <a:t>т</a:t>
            </a:r>
            <a:r>
              <a:rPr lang="en-US" altLang="en-US" dirty="0" err="1"/>
              <a:t>ивный</a:t>
            </a:r>
            <a:r>
              <a:rPr lang="en-US" altLang="ru-RU" dirty="0"/>
              <a:t> </a:t>
            </a:r>
            <a:r>
              <a:rPr lang="en-US" altLang="en-US" dirty="0" err="1"/>
              <a:t>прогноз</a:t>
            </a:r>
            <a:r>
              <a:rPr lang="en-US" altLang="ru-RU" dirty="0"/>
              <a:t> </a:t>
            </a:r>
            <a:r>
              <a:rPr lang="en-US" altLang="en-US" dirty="0"/>
              <a:t>с</a:t>
            </a:r>
            <a:r>
              <a:rPr lang="en-US" altLang="ru-RU" dirty="0"/>
              <a:t> </a:t>
            </a:r>
            <a:r>
              <a:rPr lang="en-US" altLang="en-US" dirty="0" err="1"/>
              <a:t>учетом</a:t>
            </a:r>
            <a:r>
              <a:rPr lang="en-US" altLang="ru-RU" dirty="0"/>
              <a:t> </a:t>
            </a:r>
            <a:r>
              <a:rPr lang="en-US" altLang="en-US" dirty="0" err="1"/>
              <a:t>этапа</a:t>
            </a:r>
            <a:r>
              <a:rPr lang="en-US" altLang="ru-RU" dirty="0"/>
              <a:t> </a:t>
            </a:r>
            <a:r>
              <a:rPr lang="en-US" altLang="en-US" dirty="0" err="1"/>
              <a:t>выхода</a:t>
            </a:r>
            <a:r>
              <a:rPr lang="en-US" altLang="ru-RU" dirty="0"/>
              <a:t> </a:t>
            </a:r>
            <a:r>
              <a:rPr lang="en-US" altLang="en-US" dirty="0" err="1"/>
              <a:t>на</a:t>
            </a:r>
            <a:r>
              <a:rPr lang="en-US" altLang="ru-RU" dirty="0"/>
              <a:t> </a:t>
            </a:r>
            <a:r>
              <a:rPr lang="en-US" altLang="en-US" dirty="0" err="1"/>
              <a:t>рынок</a:t>
            </a:r>
            <a:endParaRPr lang="en-US" altLang="en-US" dirty="0"/>
          </a:p>
        </p:txBody>
      </p:sp>
      <p:sp>
        <p:nvSpPr>
          <p:cNvPr id="200" name="Google Shape;200;p31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01" name="Google Shape;201;p31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02" name="Google Shape;202;p31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03" name="Google Shape;203;p31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72665" y="242887"/>
            <a:ext cx="4018053" cy="34291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2700" b="1">
                <a:solidFill>
                  <a:srgbClr val="073B85"/>
                </a:solidFill>
                <a:latin typeface="Aptos SemiBold"/>
                <a:ea typeface="Gilroy Bold"/>
                <a:cs typeface="Times New Roman" panose="02020603050405020304"/>
              </a:rPr>
              <a:t>Рынок</a:t>
            </a:r>
            <a:endParaRPr sz="2700" b="1">
              <a:solidFill>
                <a:srgbClr val="073B85"/>
              </a:solidFill>
              <a:latin typeface="Aptos SemiBold"/>
              <a:ea typeface="Gilroy Bold"/>
              <a:cs typeface="Times New Roman" panose="02020603050405020304"/>
            </a:endParaRPr>
          </a:p>
        </p:txBody>
      </p:sp>
      <p:graphicFrame>
        <p:nvGraphicFramePr>
          <p:cNvPr id="69" name="Схема 68"/>
          <p:cNvGraphicFramePr/>
          <p:nvPr/>
        </p:nvGraphicFramePr>
        <p:xfrm>
          <a:off x="2760536" y="810092"/>
          <a:ext cx="3627119" cy="3765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4" name="TextBox 15"/>
          <p:cNvSpPr txBox="1"/>
          <p:nvPr/>
        </p:nvSpPr>
        <p:spPr bwMode="auto">
          <a:xfrm>
            <a:off x="5567083" y="227723"/>
            <a:ext cx="3235207" cy="781834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TAM</a:t>
            </a: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- общий объем целевого рынка </a:t>
            </a:r>
            <a:endParaRPr lang="ru-RU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Рынок </a:t>
            </a:r>
            <a:r>
              <a:rPr lang="ru-RU" sz="1050" dirty="0"/>
              <a:t> медицинских изделий РФ</a:t>
            </a:r>
            <a:endParaRPr lang="ru-RU" sz="1050" dirty="0"/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850 </a:t>
            </a:r>
            <a:r>
              <a:rPr lang="ru-RU" sz="1200" dirty="0" err="1">
                <a:solidFill>
                  <a:srgbClr val="232323"/>
                </a:solidFill>
                <a:latin typeface="Aptos"/>
                <a:ea typeface="Roboto"/>
                <a:cs typeface="Roboto"/>
              </a:rPr>
              <a:t>млрд.руб</a:t>
            </a: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.</a:t>
            </a:r>
            <a:endParaRPr lang="ru-RU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Темп роста – 14%</a:t>
            </a:r>
            <a:endParaRPr lang="en-US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5" name="TextBox 15"/>
          <p:cNvSpPr txBox="1"/>
          <p:nvPr/>
        </p:nvSpPr>
        <p:spPr bwMode="auto">
          <a:xfrm>
            <a:off x="329803" y="890017"/>
            <a:ext cx="3020453" cy="64262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SAM</a:t>
            </a:r>
            <a:r>
              <a:rPr lang="ru-RU" sz="1200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- доступный объем целевого рынка</a:t>
            </a:r>
            <a:endParaRPr lang="ru-RU" sz="1200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dirty="0"/>
              <a:t>Рынок медицинских изделий для диагностических и манипуляционных процедур </a:t>
            </a:r>
            <a:endParaRPr lang="ru-RU" sz="1050" dirty="0"/>
          </a:p>
          <a:p>
            <a:pPr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20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90 млрд. руб. </a:t>
            </a:r>
            <a:endParaRPr sz="120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8" name="TextBox 15"/>
          <p:cNvSpPr txBox="1"/>
          <p:nvPr/>
        </p:nvSpPr>
        <p:spPr bwMode="auto">
          <a:xfrm>
            <a:off x="329803" y="4763282"/>
            <a:ext cx="7166003" cy="25464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0000"/>
              </a:lnSpc>
              <a:buClr>
                <a:srgbClr val="0000FF"/>
              </a:buClr>
              <a:buSzPct val="200000"/>
              <a:defRPr/>
            </a:pPr>
            <a:endParaRPr sz="1050">
              <a:solidFill>
                <a:srgbClr val="232323"/>
              </a:solidFill>
            </a:endParaRPr>
          </a:p>
        </p:txBody>
      </p:sp>
      <p:sp>
        <p:nvSpPr>
          <p:cNvPr id="1578946194" name="Соединитель 1578946193"/>
          <p:cNvSpPr/>
          <p:nvPr/>
        </p:nvSpPr>
        <p:spPr bwMode="auto">
          <a:xfrm>
            <a:off x="5484175" y="1550193"/>
            <a:ext cx="171450" cy="185737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2" name="Соединительная линия уступом 1"/>
          <p:cNvCxnSpPr/>
          <p:nvPr/>
        </p:nvCxnSpPr>
        <p:spPr bwMode="auto">
          <a:xfrm rot="16199969">
            <a:off x="6610151" y="72143"/>
            <a:ext cx="428465" cy="2527610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9205817" name="Соединитель 549205816"/>
          <p:cNvSpPr/>
          <p:nvPr/>
        </p:nvSpPr>
        <p:spPr bwMode="auto">
          <a:xfrm>
            <a:off x="5084124" y="3964780"/>
            <a:ext cx="171450" cy="185736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819650897" name="Соединительная линия уступом 819650896"/>
          <p:cNvCxnSpPr/>
          <p:nvPr/>
        </p:nvCxnSpPr>
        <p:spPr bwMode="auto">
          <a:xfrm rot="16199932">
            <a:off x="6778992" y="2189271"/>
            <a:ext cx="415427" cy="3632444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919121" name="Соединитель 312919120"/>
          <p:cNvSpPr/>
          <p:nvPr/>
        </p:nvSpPr>
        <p:spPr bwMode="auto">
          <a:xfrm>
            <a:off x="3584889" y="2485253"/>
            <a:ext cx="171450" cy="185736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sz="1050"/>
          </a:p>
        </p:txBody>
      </p:sp>
      <p:cxnSp>
        <p:nvCxnSpPr>
          <p:cNvPr id="1909214876" name="Соединительная линия уступом 1909214875"/>
          <p:cNvCxnSpPr/>
          <p:nvPr/>
        </p:nvCxnSpPr>
        <p:spPr bwMode="auto">
          <a:xfrm rot="16199932" flipV="1">
            <a:off x="1799775" y="751375"/>
            <a:ext cx="415426" cy="3326249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333038" y="2132562"/>
            <a:ext cx="2908463" cy="1918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en-US" sz="13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SOM – </a:t>
            </a:r>
            <a:r>
              <a:rPr lang="ru-RU" sz="13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реально достижимый объем целевого рынка</a:t>
            </a:r>
            <a:endParaRPr lang="ru-RU" sz="13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1% </a:t>
            </a:r>
            <a:endParaRPr lang="ru-RU" sz="10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 270 млн. руб. за 3 года</a:t>
            </a:r>
            <a:endParaRPr lang="ru-RU" sz="10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600 тыс. шт. за год</a:t>
            </a:r>
            <a:endParaRPr lang="ru-RU" sz="10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50 тыс. шт. за месяц</a:t>
            </a:r>
            <a:endParaRPr lang="ru-RU" sz="10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r>
              <a:rPr lang="ru-RU" sz="1050" b="1" dirty="0">
                <a:solidFill>
                  <a:srgbClr val="232323"/>
                </a:solidFill>
                <a:latin typeface="Aptos"/>
                <a:ea typeface="Roboto"/>
                <a:cs typeface="Roboto"/>
              </a:rPr>
              <a:t>Если по 10 тыс. шт. на больницу, то надо 5 клиник</a:t>
            </a:r>
            <a:endParaRPr lang="ru-RU" sz="10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ct val="115000"/>
              </a:lnSpc>
              <a:buClr>
                <a:srgbClr val="0000FF"/>
              </a:buClr>
              <a:buSzPct val="200000"/>
              <a:defRPr/>
            </a:pPr>
            <a:endParaRPr lang="ru-RU" sz="1350" b="1" dirty="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544*340"/>
  <p:tag name="TABLE_ENDDRAG_RECT" val="78*40*544*340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7557</Words>
  <Application>WPS Presentation</Application>
  <PresentationFormat>Экран (16:9)</PresentationFormat>
  <Paragraphs>322</Paragraphs>
  <Slides>15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41" baseType="lpstr">
      <vt:lpstr>Arial</vt:lpstr>
      <vt:lpstr>SimSun</vt:lpstr>
      <vt:lpstr>Wingdings</vt:lpstr>
      <vt:lpstr>Arial</vt:lpstr>
      <vt:lpstr>Raleway SemiBold</vt:lpstr>
      <vt:lpstr>Raleway</vt:lpstr>
      <vt:lpstr>Century Gothic</vt:lpstr>
      <vt:lpstr>Druk Text Wide Cyr</vt:lpstr>
      <vt:lpstr>Segoe Print</vt:lpstr>
      <vt:lpstr>Calibri</vt:lpstr>
      <vt:lpstr>Helvetica Neue</vt:lpstr>
      <vt:lpstr>Raleway</vt:lpstr>
      <vt:lpstr>Microsoft YaHei</vt:lpstr>
      <vt:lpstr>Arial Unicode MS</vt:lpstr>
      <vt:lpstr>Calibri Light</vt:lpstr>
      <vt:lpstr>Aptos SemiBold</vt:lpstr>
      <vt:lpstr>Segoe UI Semibold</vt:lpstr>
      <vt:lpstr>Gilroy Bold</vt:lpstr>
      <vt:lpstr>Times New Roman</vt:lpstr>
      <vt:lpstr>Aptos</vt:lpstr>
      <vt:lpstr>Roboto</vt:lpstr>
      <vt:lpstr>Segoe UI</vt:lpstr>
      <vt:lpstr>Times New Roman</vt:lpstr>
      <vt:lpstr>Simple Light</vt:lpstr>
      <vt:lpstr>Simple Light</vt:lpstr>
      <vt:lpstr>Тема Office</vt:lpstr>
      <vt:lpstr>PowerPoint 演示文稿</vt:lpstr>
      <vt:lpstr>PowerPoint 演示文稿</vt:lpstr>
      <vt:lpstr>ПРОБЛЕМА</vt:lpstr>
      <vt:lpstr>ЦЕЛЕВАЯ АУДИТОРИЯ</vt:lpstr>
      <vt:lpstr>РЕШЕНИЕ</vt:lpstr>
      <vt:lpstr>КОНКУРЕНТЫ</vt:lpstr>
      <vt:lpstr>ЦЕННОСТЬ, ЦЕННОСТНОЕ ПРЕДЛОЖЕНИЕ</vt:lpstr>
      <vt:lpstr>РЫНОК</vt:lpstr>
      <vt:lpstr>PowerPoint 演示文稿</vt:lpstr>
      <vt:lpstr>PowerPoint 演示文稿</vt:lpstr>
      <vt:lpstr>БИЗНЕС-МОДЕЛЬ</vt:lpstr>
      <vt:lpstr>PowerPoint 演示文稿</vt:lpstr>
      <vt:lpstr>ТЕКУЩИЕ РЕЗУЛЬТАТЫ И ПЛАНЫ</vt:lpstr>
      <vt:lpstr>КОМАНДА СТАРТАПА</vt:lpstr>
      <vt:lpstr>КОНТАКТЫ ЛИДЕРА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Persona</dc:creator>
  <cp:lastModifiedBy>Андрей Сарбаев</cp:lastModifiedBy>
  <cp:revision>10</cp:revision>
  <dcterms:created xsi:type="dcterms:W3CDTF">2025-10-28T11:35:00Z</dcterms:created>
  <dcterms:modified xsi:type="dcterms:W3CDTF">2025-12-01T16:08:58Z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7FE56DA60C3145E5960AC271AF51E6F8_13</vt:lpwstr>
  </property>
  <property fmtid="{D5CDD505-2E9C-101B-9397-08002B2CF9AE}" pid="3" name="KSOProductBuildVer">
    <vt:lpwstr>1049-12.2.0.23155</vt:lpwstr>
  </property>
</Properties>
</file>