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6" r:id="rId2"/>
    <p:sldId id="2567" r:id="rId3"/>
    <p:sldId id="2607" r:id="rId4"/>
    <p:sldId id="2610" r:id="rId5"/>
    <p:sldId id="2608" r:id="rId6"/>
    <p:sldId id="2609" r:id="rId7"/>
    <p:sldId id="2611" r:id="rId8"/>
    <p:sldId id="2613" r:id="rId9"/>
    <p:sldId id="2612" r:id="rId10"/>
    <p:sldId id="2614" r:id="rId11"/>
    <p:sldId id="2615" r:id="rId1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E6E"/>
    <a:srgbClr val="E6E6E6"/>
    <a:srgbClr val="FFFF66"/>
    <a:srgbClr val="EBF30C"/>
    <a:srgbClr val="EFF35F"/>
    <a:srgbClr val="6B7919"/>
    <a:srgbClr val="D3E61A"/>
    <a:srgbClr val="D8D30F"/>
    <a:srgbClr val="321547"/>
    <a:srgbClr val="5DA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291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624" y="11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44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36"/>
    </p:cViewPr>
  </p:sorterViewPr>
  <p:notesViewPr>
    <p:cSldViewPr snapToGrid="0" snapToObject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B8-41BE-BC68-976272C35BE2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B8-41BE-BC68-976272C35BE2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B8-41BE-BC68-976272C35BE2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EB8-41BE-BC68-976272C35BE2}"/>
              </c:ext>
            </c:extLst>
          </c:dPt>
          <c:cat>
            <c:strRef>
              <c:f>Лист1!$A$2:$A$5</c:f>
              <c:strCache>
                <c:ptCount val="4"/>
                <c:pt idx="0">
                  <c:v>дети до 18</c:v>
                </c:pt>
                <c:pt idx="1">
                  <c:v>18-45</c:v>
                </c:pt>
                <c:pt idx="2">
                  <c:v>45-60</c:v>
                </c:pt>
                <c:pt idx="3">
                  <c:v>60 и более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1-4D11-848D-BCAE3177A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11724901574802"/>
          <c:y val="0.87551619687727278"/>
          <c:w val="0.46226550196850397"/>
          <c:h val="0.1229623447980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466B5B1-8550-45FB-967E-F4B291CCC461}" type="datetime1">
              <a:rPr lang="ru-RU" smtClean="0"/>
              <a:t>20.10.2023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A8A28B-0568-4092-BB1A-13C9B073E3A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9T06:48:47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444D95-FCD4-4091-973E-913976785C28}" type="datetime1">
              <a:rPr lang="ru-RU" smtClean="0"/>
              <a:t>20.10.2023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CFA0038-7055-434C-B6C4-B8C69565C60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CFA0038-7055-434C-B6C4-B8C69565C60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26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CFA0038-7055-434C-B6C4-B8C69565C60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728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CFA0038-7055-434C-B6C4-B8C69565C60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323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CFA0038-7055-434C-B6C4-B8C69565C60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1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H="1" flipV="1">
            <a:off x="2558731" y="4366584"/>
            <a:ext cx="0" cy="316592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СПАСИБО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WWW.ИМЯСАЙТА.COM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360476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 с изображение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 title="Декоративный элемент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rtlCol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0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11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l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5588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СПАСИБО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WWW.ИМЯСАЙТА.COM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2" name="Прямоугольник 1" title="Декоративный элемент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9165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 с изображение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7" name="Прямоугольник 6" title="Декоративный элемент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5332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 с изображением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7" name="Прямоугольник 6" title="Декоративный элемент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7876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 с изображением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7" name="Прямоугольник 6" title="Декоративный элемент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0289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слайда с изображение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12" title="Декоративный элемент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6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азделитель слайда с изображение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12" title="Декоративный элемент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6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1420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зделитель слайда с изображение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Прямоугольник 1" title="Декоративный элемент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6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423565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слайда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Прямоугольник 1" title="Декоративный элемент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2" name="Текст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13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 rtl="0"/>
            <a:r>
              <a:rPr lang="ru-RU" noProof="0" dirty="0"/>
              <a:t>Повестка</a:t>
            </a:r>
          </a:p>
        </p:txBody>
      </p:sp>
      <p:sp>
        <p:nvSpPr>
          <p:cNvPr id="29" name="Рисунок 28" title="Декоративный элемент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4" name="Текст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6" name="Текст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42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2092379" y="3640133"/>
            <a:ext cx="0" cy="2449124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22606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исунок 28" title="Декоративный элемент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4" name="Текст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6" name="Текст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" name="Прямоугольник 2" title="Декоративный элемент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ru-RU" noProof="0" dirty="0"/>
              <a:t>Повестка</a:t>
            </a:r>
          </a:p>
        </p:txBody>
      </p:sp>
    </p:spTree>
    <p:extLst>
      <p:ext uri="{BB962C8B-B14F-4D97-AF65-F5344CB8AC3E}">
        <p14:creationId xmlns:p14="http://schemas.microsoft.com/office/powerpoint/2010/main" val="259504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исунок 28" title="Декоративный элемент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4" name="Текст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6" name="Текст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" name="Прямоугольник 2" title="Декоративный элемент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ru-RU" noProof="0" dirty="0"/>
              <a:t>Повестка</a:t>
            </a:r>
          </a:p>
        </p:txBody>
      </p:sp>
    </p:spTree>
    <p:extLst>
      <p:ext uri="{BB962C8B-B14F-4D97-AF65-F5344CB8AC3E}">
        <p14:creationId xmlns:p14="http://schemas.microsoft.com/office/powerpoint/2010/main" val="257341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исунок 28" title="Декоративный элемент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Прямоугольник 2" title="Декоративный элемент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4" name="Текст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6" name="Текст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7" name="Текст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38" name="Текст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2</a:t>
            </a:r>
          </a:p>
        </p:txBody>
      </p:sp>
      <p:sp>
        <p:nvSpPr>
          <p:cNvPr id="39" name="Текст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3</a:t>
            </a:r>
          </a:p>
        </p:txBody>
      </p:sp>
      <p:sp>
        <p:nvSpPr>
          <p:cNvPr id="40" name="Текст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4</a:t>
            </a:r>
          </a:p>
        </p:txBody>
      </p:sp>
      <p:sp>
        <p:nvSpPr>
          <p:cNvPr id="41" name="Текст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 dirty="0"/>
              <a:t>5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 rtl="0"/>
            <a:r>
              <a:rPr lang="ru-RU" noProof="0" dirty="0"/>
              <a:t>Повестка</a:t>
            </a:r>
          </a:p>
        </p:txBody>
      </p:sp>
    </p:spTree>
    <p:extLst>
      <p:ext uri="{BB962C8B-B14F-4D97-AF65-F5344CB8AC3E}">
        <p14:creationId xmlns:p14="http://schemas.microsoft.com/office/powerpoint/2010/main" val="4283145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rtlCol="0" anchor="b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353" y="4628132"/>
            <a:ext cx="4385841" cy="1325562"/>
          </a:xfrm>
        </p:spPr>
        <p:txBody>
          <a:bodyPr rtlCol="0">
            <a:noAutofit/>
          </a:bodyPr>
          <a:lstStyle>
            <a:lvl1pPr marL="0" indent="0" algn="l" rtl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353" y="4165142"/>
            <a:ext cx="4385841" cy="382749"/>
          </a:xfrm>
        </p:spPr>
        <p:txBody>
          <a:bodyPr rtlCol="0" anchor="b">
            <a:normAutofit/>
          </a:bodyPr>
          <a:lstStyle>
            <a:lvl1pPr marL="0" indent="0" algn="l" rtl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6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9" name="Рисунок 5" title="Декоративный элемент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84934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rtlCol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 rtl="0">
              <a:buNone/>
            </a:pPr>
            <a:r>
              <a:rPr lang="ru-RU" noProof="0" dirty="0"/>
              <a:t>Заголовок слайда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87825" y="3212363"/>
            <a:ext cx="4312353" cy="2962659"/>
          </a:xfrm>
        </p:spPr>
        <p:txBody>
          <a:bodyPr lIns="0" tIns="72000" rtlCol="0">
            <a:normAutofit/>
          </a:bodyPr>
          <a:lstStyle>
            <a:lvl1pPr rtl="0"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1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4114414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rtlCol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 rtl="0">
              <a:buNone/>
            </a:pPr>
            <a:r>
              <a:rPr lang="ru-RU" noProof="0" dirty="0"/>
              <a:t>Заголовок слайда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 rtlCol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1660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Прямоугольник 10" title="Декоративный элемент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rtlCol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2921" y="2811606"/>
            <a:ext cx="3686159" cy="3044825"/>
          </a:xfrm>
        </p:spPr>
        <p:txBody>
          <a:bodyPr lIns="0" tIns="72000" rtlCol="0">
            <a:normAutofit/>
          </a:bodyPr>
          <a:lstStyle>
            <a:lvl1pPr rtl="0"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2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55064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 title="Декоративный элемент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" name="Прямоугольник 2" title="Декоративный элемент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rtlCol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04490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 title="Декоративный элемент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Заголовок 1" title="Декоративный элемент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ru-RU" noProof="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8447" y="4070639"/>
            <a:ext cx="3448800" cy="2253961"/>
          </a:xfrm>
        </p:spPr>
        <p:txBody>
          <a:bodyPr lIns="0" tIns="72000" rtlCol="0">
            <a:normAutofit/>
          </a:bodyPr>
          <a:lstStyle>
            <a:lvl1pPr rtl="0"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54055" y="4070639"/>
            <a:ext cx="3450265" cy="2253961"/>
          </a:xfrm>
        </p:spPr>
        <p:txBody>
          <a:bodyPr lIns="0" tIns="72000" rtlCol="0">
            <a:normAutofit/>
          </a:bodyPr>
          <a:lstStyle>
            <a:lvl1pPr rtl="0"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rtlCol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07210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 title="Декоративный элемент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ru-RU" noProof="0" dirty="0"/>
          </a:p>
        </p:txBody>
      </p:sp>
      <p:sp>
        <p:nvSpPr>
          <p:cNvPr id="12" name="Заголовок 1" title="Декоративный элемент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ru-RU" noProof="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7607" y="3366301"/>
            <a:ext cx="4340785" cy="2253961"/>
          </a:xfrm>
        </p:spPr>
        <p:txBody>
          <a:bodyPr lIns="0" tIns="72000" rtlCol="0">
            <a:normAutofit/>
          </a:bodyPr>
          <a:lstStyle>
            <a:lvl1pPr rtl="0"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72685" y="3366301"/>
            <a:ext cx="4342629" cy="2253961"/>
          </a:xfrm>
        </p:spPr>
        <p:txBody>
          <a:bodyPr lIns="0" tIns="72000" rtlCol="0">
            <a:normAutofit/>
          </a:bodyPr>
          <a:lstStyle>
            <a:lvl1pPr rtl="0"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rtlCol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72348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 title="Декоративный элемент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ru-RU" noProof="0" dirty="0"/>
          </a:p>
        </p:txBody>
      </p:sp>
      <p:sp>
        <p:nvSpPr>
          <p:cNvPr id="12" name="Заголовок 1" title="Декоративный элемент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ru-RU" noProof="0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rtlCol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84964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rtlCol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016" y="1598619"/>
            <a:ext cx="4869806" cy="1896435"/>
          </a:xfrm>
        </p:spPr>
        <p:txBody>
          <a:bodyPr lIns="0" rtlCol="0">
            <a:noAutofit/>
          </a:bodyPr>
          <a:lstStyle>
            <a:lvl1pPr marL="0" indent="0" rtl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2018" y="4093464"/>
            <a:ext cx="4869806" cy="1896435"/>
          </a:xfrm>
        </p:spPr>
        <p:txBody>
          <a:bodyPr lIns="0" rtlCol="0">
            <a:noAutofit/>
          </a:bodyPr>
          <a:lstStyle>
            <a:lvl1pPr marL="0" indent="0" rtl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10" name="Фигура 62" title="Декоративный элемент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3970810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Текст 6" title="Декоративный элемент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rtlCol="0" anchor="t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ru-RU" noProof="0" dirty="0"/>
              <a:t>Щелкните, чтобы </a:t>
            </a:r>
            <a:br>
              <a:rPr lang="ru-RU" noProof="0" dirty="0"/>
            </a:br>
            <a:r>
              <a:rPr lang="ru-RU" noProof="0" dirty="0"/>
              <a:t>добавить заголовок</a:t>
            </a:r>
          </a:p>
        </p:txBody>
      </p:sp>
      <p:sp>
        <p:nvSpPr>
          <p:cNvPr id="9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3217407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 title="Декоративный элемент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 rtlCol="0">
            <a:noAutofit/>
          </a:bodyPr>
          <a:lstStyle>
            <a:lvl1pPr marL="0" indent="0" rtl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rtlCol="0" anchor="b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9722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rtlCol="0" anchor="b"/>
          <a:lstStyle>
            <a:lvl1pPr algn="ctr">
              <a:defRPr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83128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 title="Декоративный элемент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1400" b="0" i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rtlCol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Щелкните, чтобы </a:t>
            </a:r>
            <a:br>
              <a:rPr lang="ru-RU" noProof="0" dirty="0"/>
            </a:br>
            <a:r>
              <a:rPr lang="ru-RU" noProof="0" dirty="0"/>
              <a:t>добавить заголовок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rtlCol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3636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 rtlCol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53602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2027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4259740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2955941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61472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Пользовательский маке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25954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84389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258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13661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" name="Прямоугольник 4" title="Декоративный элемент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01797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" name="Прямоугольник 4" title="Декоративный элемент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263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Декоративный элемент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ru-RU" noProof="0" dirty="0"/>
            </a:p>
          </p:txBody>
        </p:sp>
        <p:sp>
          <p:nvSpPr>
            <p:cNvPr id="6" name="ИЗОБРАЖЕНИЕ" title="Декоративный элемент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ru-RU" noProof="0" dirty="0"/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948043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Декоративный элемент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ru-RU" noProof="0" dirty="0"/>
            </a:p>
          </p:txBody>
        </p:sp>
        <p:sp>
          <p:nvSpPr>
            <p:cNvPr id="6" name="ИЗОБРАЖЕНИЕ" title="Декоративный элемент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ru-RU" noProof="0" dirty="0"/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649517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Декоративный элемент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ru-RU" noProof="0" dirty="0"/>
            </a:p>
          </p:txBody>
        </p:sp>
        <p:sp>
          <p:nvSpPr>
            <p:cNvPr id="6" name="ИЗОБРАЖЕНИЕ" title="Декоративный элемент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ru-RU" noProof="0" dirty="0"/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3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3683442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 title="Декоративный элемент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5230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 title="Декоративный элемент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71768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 title="Декоративный элемент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Заголовок раздела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174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979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title="Декоративный элемент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ru-RU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Рисунок 5" title="Декоративный элемент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5" title="Декоративный элемент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5" title="Декоративный элемент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Рисунок 5" title="Декоративный элемент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5" name="Текст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26" name="Текст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7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2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rtlCol="0" anchor="b"/>
          <a:lstStyle>
            <a:lvl1pPr>
              <a:defRPr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8" name="Рисунок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9" name="Рисунок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0" name="Рисунок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192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title="Декоративный элемент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ru-RU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rtlCol="0" anchor="b">
            <a:normAutofit/>
          </a:bodyPr>
          <a:lstStyle>
            <a:lvl1pPr algn="ctr">
              <a:defRPr sz="4000"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6" name="Рисунок 5" title="Декоративный элемент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Рисунок 5" title="Декоративный элемент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5" title="Декоративный элемент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Рисунок 5" title="Декоративный элемент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780" y="3920809"/>
            <a:ext cx="2469806" cy="731694"/>
          </a:xfrm>
        </p:spPr>
        <p:txBody>
          <a:bodyPr rtlCol="0" anchor="t">
            <a:normAutofit/>
          </a:bodyPr>
          <a:lstStyle>
            <a:lvl1pPr marL="0" indent="0" algn="ctr" rtl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76825" y="3923752"/>
            <a:ext cx="2469806" cy="731694"/>
          </a:xfrm>
        </p:spPr>
        <p:txBody>
          <a:bodyPr rtlCol="0" anchor="t">
            <a:normAutofit/>
          </a:bodyPr>
          <a:lstStyle>
            <a:lvl1pPr marL="0" indent="0" algn="ctr" rtl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2870" y="3920809"/>
            <a:ext cx="2469806" cy="731694"/>
          </a:xfrm>
        </p:spPr>
        <p:txBody>
          <a:bodyPr rtlCol="0" anchor="t">
            <a:normAutofit/>
          </a:bodyPr>
          <a:lstStyle>
            <a:lvl1pPr marL="0" indent="0" algn="ctr" rtl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68916" y="3916626"/>
            <a:ext cx="2469806" cy="731694"/>
          </a:xfrm>
        </p:spPr>
        <p:txBody>
          <a:bodyPr rtlCol="0" anchor="t">
            <a:normAutofit/>
          </a:bodyPr>
          <a:lstStyle>
            <a:lvl1pPr marL="0" indent="0" algn="ctr" rtl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63841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rtlCol="0" anchor="b">
            <a:normAutofit/>
          </a:bodyPr>
          <a:lstStyle>
            <a:lvl1pPr algn="ctr">
              <a:defRPr sz="4000"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5" name="Рисунок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6" name="Рисунок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Рисунок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2005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title="Декоративный элемент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ru-RU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rtlCol="0" anchor="b"/>
          <a:lstStyle>
            <a:lvl1pPr>
              <a:defRPr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7" name="Текст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6" name="Рисунок 5" title="Декоративный элемент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Рисунок 5" title="Декоративный элемент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5" title="Декоративный элемент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Рисунок 5" title="Декоративный элемент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8323" y="1074809"/>
            <a:ext cx="3977648" cy="731694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15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419466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 title="Декоративный элемент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Рисунок 4" title="Декоративный элемент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Рисунок 4" title="Декоративный элемент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9" name="Текст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21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64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 title="Декоративный элемент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рямоугольник 20" title="Декоративный элемент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рямоугольник 27" title="Декоративный элемент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0" name="Рисунок 4" title="Декоративный элемент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Рисунок 4" title="Декоративный элемент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3" name="Рисунок 4" title="Декоративный элемент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6" name="Прямоугольник 25" title="Декоративный элемент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31" name="Рисунок 4" title="Декоративный элемент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31175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 rtlCol="0"/>
          <a:lstStyle/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009635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/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  <p:sp>
        <p:nvSpPr>
          <p:cNvPr id="7" name="Фигура 62" title="Декоративный элемент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310127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4768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15425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 rtlCol="0"/>
          <a:lstStyle/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44560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Диаграмма 2" title="Декоративный элемент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 rtlCol="0"/>
          <a:lstStyle/>
          <a:p>
            <a:pPr rtl="0"/>
            <a:r>
              <a:rPr lang="ru-RU" noProof="0"/>
              <a:t>Вставка диаграммы</a:t>
            </a:r>
            <a:endParaRPr lang="ru-RU" noProof="0" dirty="0"/>
          </a:p>
        </p:txBody>
      </p:sp>
      <p:sp>
        <p:nvSpPr>
          <p:cNvPr id="4" name="Рисунок 3" title="Декоративный элемент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98514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rtlCol="0" anchor="b"/>
          <a:lstStyle>
            <a:lvl1pPr algn="ctr">
              <a:defRPr/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ПОДЗАГОЛОВКА</a:t>
            </a:r>
          </a:p>
        </p:txBody>
      </p:sp>
      <p:sp>
        <p:nvSpPr>
          <p:cNvPr id="4" name="Таблица 3" title="Декоративный элемент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 rtlCol="0"/>
          <a:lstStyle/>
          <a:p>
            <a:pPr rtl="0"/>
            <a:r>
              <a:rPr lang="ru-RU" noProof="0"/>
              <a:t>Вставка таблицы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Рисунок 6" title="Декоративный элемент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Рисунок 6" title="Декоративный элемент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Рисунок 6" title="Декоративный элемент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0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2529377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6" title="Декоративный элемент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Рисунок 6" title="Декоративный элемент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Заголовок </a:t>
            </a:r>
            <a:br>
              <a:rPr lang="ru-RU" noProof="0" dirty="0"/>
            </a:br>
            <a:r>
              <a:rPr lang="ru-RU" noProof="0" dirty="0"/>
              <a:t>слайда</a:t>
            </a:r>
          </a:p>
        </p:txBody>
      </p:sp>
      <p:sp>
        <p:nvSpPr>
          <p:cNvPr id="10" name="Фигура 62" title="Декоративный элемент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500" noProof="0" dirty="0"/>
          </a:p>
        </p:txBody>
      </p:sp>
    </p:spTree>
    <p:extLst>
      <p:ext uri="{BB962C8B-B14F-4D97-AF65-F5344CB8AC3E}">
        <p14:creationId xmlns:p14="http://schemas.microsoft.com/office/powerpoint/2010/main" val="109676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4" title="Декоративный элемент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Рисунок 4" title="Декоративный элемент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" name="Рисунок 4" title="Декоративный элемент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Рисунок 4" title="Декоративный элемент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Рисунок 4" title="Декоративный элемент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Рисунок 4" title="Декоративный элемент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Прямоугольник 1" title="Декоративный элемент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 title="Декоративный элемент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 title="Декоративный элемент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 title="Декоративный элемент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322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36" r:id="rId2"/>
    <p:sldLayoutId id="2147483689" r:id="rId3"/>
    <p:sldLayoutId id="2147483735" r:id="rId4"/>
    <p:sldLayoutId id="2147483684" r:id="rId5"/>
    <p:sldLayoutId id="2147483752" r:id="rId6"/>
    <p:sldLayoutId id="2147483737" r:id="rId7"/>
    <p:sldLayoutId id="2147483651" r:id="rId8"/>
    <p:sldLayoutId id="2147483738" r:id="rId9"/>
    <p:sldLayoutId id="2147483685" r:id="rId10"/>
    <p:sldLayoutId id="2147483674" r:id="rId11"/>
    <p:sldLayoutId id="2147483690" r:id="rId12"/>
    <p:sldLayoutId id="2147483694" r:id="rId13"/>
    <p:sldLayoutId id="2147483748" r:id="rId14"/>
    <p:sldLayoutId id="2147483693" r:id="rId15"/>
    <p:sldLayoutId id="2147483686" r:id="rId16"/>
    <p:sldLayoutId id="2147483703" r:id="rId17"/>
    <p:sldLayoutId id="2147483709" r:id="rId18"/>
    <p:sldLayoutId id="2147483710" r:id="rId19"/>
    <p:sldLayoutId id="2147483711" r:id="rId20"/>
    <p:sldLayoutId id="2147483712" r:id="rId21"/>
    <p:sldLayoutId id="2147483749" r:id="rId22"/>
    <p:sldLayoutId id="2147483751" r:id="rId23"/>
    <p:sldLayoutId id="2147483704" r:id="rId24"/>
    <p:sldLayoutId id="2147483702" r:id="rId25"/>
    <p:sldLayoutId id="2147483713" r:id="rId26"/>
    <p:sldLayoutId id="2147483714" r:id="rId27"/>
    <p:sldLayoutId id="2147483715" r:id="rId28"/>
    <p:sldLayoutId id="2147483695" r:id="rId29"/>
    <p:sldLayoutId id="2147483730" r:id="rId30"/>
    <p:sldLayoutId id="2147483698" r:id="rId31"/>
    <p:sldLayoutId id="2147483731" r:id="rId32"/>
    <p:sldLayoutId id="2147483699" r:id="rId33"/>
    <p:sldLayoutId id="2147483732" r:id="rId34"/>
    <p:sldLayoutId id="2147483739" r:id="rId35"/>
    <p:sldLayoutId id="2147483740" r:id="rId36"/>
    <p:sldLayoutId id="2147483700" r:id="rId37"/>
    <p:sldLayoutId id="2147483741" r:id="rId38"/>
    <p:sldLayoutId id="2147483742" r:id="rId39"/>
    <p:sldLayoutId id="2147483696" r:id="rId40"/>
    <p:sldLayoutId id="2147483743" r:id="rId41"/>
    <p:sldLayoutId id="2147483744" r:id="rId42"/>
    <p:sldLayoutId id="2147483745" r:id="rId43"/>
    <p:sldLayoutId id="2147483705" r:id="rId44"/>
    <p:sldLayoutId id="2147483746" r:id="rId45"/>
    <p:sldLayoutId id="2147483687" r:id="rId46"/>
    <p:sldLayoutId id="2147483719" r:id="rId47"/>
    <p:sldLayoutId id="2147483720" r:id="rId48"/>
    <p:sldLayoutId id="2147483718" r:id="rId49"/>
    <p:sldLayoutId id="2147483721" r:id="rId50"/>
    <p:sldLayoutId id="2147483716" r:id="rId51"/>
    <p:sldLayoutId id="2147483722" r:id="rId52"/>
    <p:sldLayoutId id="2147483723" r:id="rId53"/>
    <p:sldLayoutId id="2147483753" r:id="rId54"/>
    <p:sldLayoutId id="2147483754" r:id="rId55"/>
    <p:sldLayoutId id="2147483755" r:id="rId56"/>
    <p:sldLayoutId id="2147483756" r:id="rId57"/>
    <p:sldLayoutId id="2147483725" r:id="rId58"/>
    <p:sldLayoutId id="2147483726" r:id="rId59"/>
    <p:sldLayoutId id="2147483675" r:id="rId60"/>
    <p:sldLayoutId id="2147483677" r:id="rId61"/>
    <p:sldLayoutId id="2147483729" r:id="rId62"/>
    <p:sldLayoutId id="2147483747" r:id="rId63"/>
    <p:sldLayoutId id="2147483728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8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0BAD62B-0E5C-41BB-BC3C-F1F2C5A87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31255A30-497E-59D3-261C-86837294B780}"/>
                  </a:ext>
                </a:extLst>
              </p14:cNvPr>
              <p14:cNvContentPartPr/>
              <p14:nvPr/>
            </p14:nvContentPartPr>
            <p14:xfrm>
              <a:off x="-2373507" y="1030001"/>
              <a:ext cx="360" cy="3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31255A30-497E-59D3-261C-86837294B7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382147" y="102100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91D945-4853-45F2-95E5-AEAA2E35C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4131" y="0"/>
            <a:ext cx="5067869" cy="36137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D524B3-C3A9-4B87-B83F-0881A42859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4131" y="3613728"/>
            <a:ext cx="5067869" cy="33162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313DB5-8608-4337-949A-E9ABEFF5A255}"/>
              </a:ext>
            </a:extLst>
          </p:cNvPr>
          <p:cNvSpPr txBox="1"/>
          <p:nvPr/>
        </p:nvSpPr>
        <p:spPr>
          <a:xfrm>
            <a:off x="946245" y="2269842"/>
            <a:ext cx="5181601" cy="101566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Event-</a:t>
            </a:r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агентство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0F7971-7B19-4CAC-9CB2-82CACF2AB97A}"/>
              </a:ext>
            </a:extLst>
          </p:cNvPr>
          <p:cNvSpPr txBox="1"/>
          <p:nvPr/>
        </p:nvSpPr>
        <p:spPr>
          <a:xfrm>
            <a:off x="1207826" y="3849163"/>
            <a:ext cx="4708479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Browallia New" panose="020B0604020202020204" pitchFamily="34" charset="-34"/>
              </a:rPr>
              <a:t>«Праздник всем»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8B6964-C3E9-4FC8-9356-2E1A7350AF14}"/>
              </a:ext>
            </a:extLst>
          </p:cNvPr>
          <p:cNvSpPr txBox="1"/>
          <p:nvPr/>
        </p:nvSpPr>
        <p:spPr>
          <a:xfrm>
            <a:off x="2796654" y="757221"/>
            <a:ext cx="1530824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795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F56FB6-F9C1-4874-AF2E-BDD4E620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EB1159F-32BD-44C8-8318-162C2FB0F8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536AAB0-352C-4E97-BD16-24BED572D7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42B4B82-0D3C-4053-8789-06E319CCD1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C2FAB235-36D1-44BE-8CAD-F8E503FFEB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B14A1D-12E1-4431-868B-16D21C95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84"/>
            <a:ext cx="12192000" cy="68580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E17F36A-DEB8-4BC2-B769-58E1056F0E0F}"/>
              </a:ext>
            </a:extLst>
          </p:cNvPr>
          <p:cNvSpPr/>
          <p:nvPr/>
        </p:nvSpPr>
        <p:spPr>
          <a:xfrm>
            <a:off x="5845791" y="2123035"/>
            <a:ext cx="6096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sz="2400" b="1" dirty="0"/>
              <a:t>Хабибуллина Милена Рафаиловна – </a:t>
            </a:r>
            <a:r>
              <a:rPr lang="ru-RU" sz="2400" b="1" dirty="0" smtClean="0"/>
              <a:t>лидер, студент гр. УП-5УП191Бз</a:t>
            </a:r>
            <a:endParaRPr lang="ru-RU" sz="2400" b="1" dirty="0"/>
          </a:p>
          <a:p>
            <a:pPr algn="just"/>
            <a:endParaRPr lang="ru-RU" sz="2400" b="1" dirty="0"/>
          </a:p>
          <a:p>
            <a:pPr algn="just"/>
            <a:r>
              <a:rPr lang="ru-RU" sz="2400" b="1" dirty="0"/>
              <a:t>Галимова Айгуль </a:t>
            </a:r>
            <a:r>
              <a:rPr lang="ru-RU" sz="2400" b="1" dirty="0" err="1" smtClean="0"/>
              <a:t>Шарифовна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доц.кафедры</a:t>
            </a:r>
            <a:r>
              <a:rPr lang="ru-RU" sz="2400" b="1" dirty="0" smtClean="0"/>
              <a:t> проектного менеджмента и бизнес-администрирования </a:t>
            </a:r>
            <a:r>
              <a:rPr lang="ru-RU" sz="2400" b="1" smtClean="0"/>
              <a:t>УУНиТ</a:t>
            </a:r>
            <a:endParaRPr lang="ru-RU" sz="2400" b="1" dirty="0"/>
          </a:p>
          <a:p>
            <a:pPr algn="just"/>
            <a:endParaRPr lang="ru-RU" sz="2400" b="1" dirty="0"/>
          </a:p>
          <a:p>
            <a:pPr algn="just"/>
            <a:endParaRPr lang="ru-RU" sz="2400" b="1" dirty="0"/>
          </a:p>
          <a:p>
            <a:pPr algn="just"/>
            <a:endParaRPr lang="ru-RU" sz="2400" b="1" dirty="0"/>
          </a:p>
          <a:p>
            <a:pPr algn="just"/>
            <a:r>
              <a:rPr lang="ru-RU" sz="2400" b="1" dirty="0" err="1"/>
              <a:t>Трекер</a:t>
            </a:r>
            <a:r>
              <a:rPr lang="ru-RU" sz="2400" b="1" dirty="0" smtClean="0"/>
              <a:t>: Садыкова </a:t>
            </a:r>
            <a:r>
              <a:rPr lang="ru-RU" sz="2400" b="1" dirty="0" err="1" smtClean="0"/>
              <a:t>Зульфия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Алифовна</a:t>
            </a:r>
            <a:endParaRPr lang="ru-RU" sz="2400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644A03F-271E-463B-BA58-9FB65246E589}"/>
              </a:ext>
            </a:extLst>
          </p:cNvPr>
          <p:cNvSpPr/>
          <p:nvPr/>
        </p:nvSpPr>
        <p:spPr>
          <a:xfrm>
            <a:off x="6391701" y="680935"/>
            <a:ext cx="500418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5400" b="1" dirty="0"/>
              <a:t>Состав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26879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22896" y="0"/>
            <a:ext cx="12192000" cy="68537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36B08-3ED6-4FA6-8012-3CDFB863AFE3}"/>
              </a:ext>
            </a:extLst>
          </p:cNvPr>
          <p:cNvSpPr txBox="1"/>
          <p:nvPr/>
        </p:nvSpPr>
        <p:spPr>
          <a:xfrm>
            <a:off x="3979528" y="456812"/>
            <a:ext cx="406815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Наше </a:t>
            </a:r>
            <a:r>
              <a:rPr lang="ru-RU" sz="2000" b="1" dirty="0" err="1"/>
              <a:t>event</a:t>
            </a:r>
            <a:r>
              <a:rPr lang="ru-RU" sz="2000" b="1" dirty="0"/>
              <a:t>-агентство — это в первую очередь про праздник и эмоции в жизнь людей. Любое событие, будь это юбилей компании, конференция, пиар-акция или частный день рождения — все это про эмоции.</a:t>
            </a:r>
          </a:p>
          <a:p>
            <a:pPr algn="just"/>
            <a:r>
              <a:rPr lang="ru-RU" sz="2000" b="1" dirty="0"/>
              <a:t>Ростовые куклы — это прекрасный способ наполнить Ваше торжество позитивным настроением и энергетикой.</a:t>
            </a:r>
          </a:p>
          <a:p>
            <a:pPr algn="just"/>
            <a:r>
              <a:rPr lang="ru-RU" sz="2000" b="1" dirty="0"/>
              <a:t>Мы реализуем в жизнь любую Вашу идею и желания в отношении.</a:t>
            </a:r>
          </a:p>
          <a:p>
            <a:pPr algn="just"/>
            <a:r>
              <a:rPr lang="ru-RU" sz="2000" b="1" dirty="0"/>
              <a:t>Вашего мероприятия! 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000" b="1" dirty="0"/>
              <a:t>Клиенты в таком случае сохраняют свои нервы и деньги, ведь всю работу и ответственность мы берём на себя.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8775DA-B572-4C09-A222-DB81265B5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1112">
            <a:off x="8157019" y="186460"/>
            <a:ext cx="4040125" cy="2964069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5A248F-B9C2-4DF9-9609-06BA95FA1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5918">
            <a:off x="-80263" y="-103850"/>
            <a:ext cx="4129291" cy="3048000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9CEDDD-00D3-485D-A48B-10A3301AE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04147">
            <a:off x="8082438" y="2122955"/>
            <a:ext cx="3933825" cy="3048000"/>
          </a:xfrm>
          <a:prstGeom prst="ellips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969D56-ECC4-42A0-9B1E-3CFE705504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60439">
            <a:off x="329248" y="2029155"/>
            <a:ext cx="3634659" cy="3048000"/>
          </a:xfrm>
          <a:prstGeom prst="ellipse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75D8AB-6A34-4B0E-84A4-19E2037501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58262">
            <a:off x="19482" y="4227995"/>
            <a:ext cx="3544120" cy="2696514"/>
          </a:xfrm>
          <a:prstGeom prst="ellipse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D876A56-A232-4C7E-B583-20833687C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82149">
            <a:off x="8795949" y="3978987"/>
            <a:ext cx="3426515" cy="304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6813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0" y="4288"/>
            <a:ext cx="12192000" cy="68537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F54D10-193D-41C4-A521-FE3D72D69388}"/>
              </a:ext>
            </a:extLst>
          </p:cNvPr>
          <p:cNvSpPr txBox="1"/>
          <p:nvPr/>
        </p:nvSpPr>
        <p:spPr>
          <a:xfrm>
            <a:off x="6440557" y="364435"/>
            <a:ext cx="51816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аудитория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415129-1AD3-475F-B320-F356D4701DF9}"/>
              </a:ext>
            </a:extLst>
          </p:cNvPr>
          <p:cNvSpPr txBox="1"/>
          <p:nvPr/>
        </p:nvSpPr>
        <p:spPr>
          <a:xfrm>
            <a:off x="6758609" y="1623683"/>
            <a:ext cx="4545496" cy="14773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Ростовые куклы могут быть разного размера и объёма, или же изготавливаются непосредственно по фигуре актёра.</a:t>
            </a:r>
          </a:p>
          <a:p>
            <a:pPr algn="ctr"/>
            <a:r>
              <a:rPr lang="ru-RU" dirty="0"/>
              <a:t>Ростовую куклу можно сделать абсолютно на любой возраст!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D087E1-085E-45E8-9913-6543FE0E683B}"/>
              </a:ext>
            </a:extLst>
          </p:cNvPr>
          <p:cNvSpPr txBox="1"/>
          <p:nvPr/>
        </p:nvSpPr>
        <p:spPr>
          <a:xfrm>
            <a:off x="6150114" y="3849322"/>
            <a:ext cx="59369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Целевой аудиторией данного проекта являются  все жители республики Башкортостан.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7E170F5-2B44-47BE-9BB9-8F582FD15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730050"/>
              </p:ext>
            </p:extLst>
          </p:nvPr>
        </p:nvGraphicFramePr>
        <p:xfrm>
          <a:off x="-1194904" y="377687"/>
          <a:ext cx="8128000" cy="589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388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BA1A08-423C-4608-9358-922960780268}"/>
              </a:ext>
            </a:extLst>
          </p:cNvPr>
          <p:cNvSpPr txBox="1"/>
          <p:nvPr/>
        </p:nvSpPr>
        <p:spPr>
          <a:xfrm>
            <a:off x="834888" y="390940"/>
            <a:ext cx="8030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Актуальность проекта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2F9B6-BEA8-4B33-ABFA-A1A390C997C7}"/>
              </a:ext>
            </a:extLst>
          </p:cNvPr>
          <p:cNvSpPr txBox="1"/>
          <p:nvPr/>
        </p:nvSpPr>
        <p:spPr>
          <a:xfrm>
            <a:off x="503582" y="1551320"/>
            <a:ext cx="58972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Уфа </a:t>
            </a:r>
            <a:r>
              <a:rPr lang="ru-RU" sz="2000" b="1" dirty="0"/>
              <a:t>— </a:t>
            </a:r>
            <a:r>
              <a:rPr lang="ru-RU" sz="2000" dirty="0"/>
              <a:t>город-миллионник с населением 1 157 994 чел. Ежедневно рождаются дети, у кого-то наступил долгожданный юбилей, компания решила провести ежегодный корпоратив или в городе открывается новый магазин. Несомненно, хочется оставить приятные впечатления от этого дня, добавить изюминку в свой праздник.</a:t>
            </a:r>
          </a:p>
          <a:p>
            <a:pPr algn="just"/>
            <a:r>
              <a:rPr lang="ru-RU" sz="2000" dirty="0"/>
              <a:t>«Праздник всем» решает эту проблему. </a:t>
            </a:r>
          </a:p>
          <a:p>
            <a:pPr algn="just"/>
            <a:r>
              <a:rPr lang="ru-RU" sz="2000" dirty="0"/>
              <a:t>Живая </a:t>
            </a:r>
            <a:r>
              <a:rPr lang="ru-RU" sz="2000" dirty="0" err="1"/>
              <a:t>oткpытка-поздpавлeние</a:t>
            </a:r>
            <a:r>
              <a:rPr lang="ru-RU" sz="2000" dirty="0"/>
              <a:t> </a:t>
            </a:r>
            <a:r>
              <a:rPr lang="ru-RU" sz="2000" b="1" dirty="0"/>
              <a:t>—</a:t>
            </a:r>
            <a:r>
              <a:rPr lang="ru-RU" sz="2000" dirty="0"/>
              <a:t> это </a:t>
            </a:r>
            <a:r>
              <a:rPr lang="ru-RU" sz="2000" dirty="0" err="1"/>
              <a:t>наxодкa</a:t>
            </a:r>
            <a:r>
              <a:rPr lang="ru-RU" sz="2000" dirty="0"/>
              <a:t> для </a:t>
            </a:r>
            <a:r>
              <a:rPr lang="ru-RU" sz="2000" dirty="0" err="1"/>
              <a:t>Baшегo</a:t>
            </a:r>
            <a:r>
              <a:rPr lang="ru-RU" sz="2000" dirty="0"/>
              <a:t> </a:t>
            </a:r>
            <a:r>
              <a:rPr lang="ru-RU" sz="2000" dirty="0" err="1"/>
              <a:t>празднoвaния</a:t>
            </a:r>
            <a:r>
              <a:rPr lang="ru-RU" sz="2000" dirty="0"/>
              <a:t>! Наши аниматоры приложат все силы, чтобы ваше торжество прошло волшебно и незабываемо.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D3DB21-7DEC-4458-BCD1-4FFE5E839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704" y="239355"/>
            <a:ext cx="4346714" cy="28978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99E044-24B1-4111-92F9-1DBEB2C01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703" y="3720837"/>
            <a:ext cx="4356811" cy="29060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0704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0" y="0"/>
            <a:ext cx="12192000" cy="68537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AB1355-5200-49C5-8FAE-EB6FB79CF612}"/>
              </a:ext>
            </a:extLst>
          </p:cNvPr>
          <p:cNvSpPr txBox="1"/>
          <p:nvPr/>
        </p:nvSpPr>
        <p:spPr>
          <a:xfrm>
            <a:off x="1205947" y="241710"/>
            <a:ext cx="4678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Задачи проекта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3A7D044-6B9D-455C-8C7B-8E451DF44D58}"/>
              </a:ext>
            </a:extLst>
          </p:cNvPr>
          <p:cNvSpPr/>
          <p:nvPr/>
        </p:nvSpPr>
        <p:spPr>
          <a:xfrm>
            <a:off x="424070" y="129756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0A82C-2494-4C15-AF8B-0758C8EB0231}"/>
              </a:ext>
            </a:extLst>
          </p:cNvPr>
          <p:cNvSpPr txBox="1"/>
          <p:nvPr/>
        </p:nvSpPr>
        <p:spPr>
          <a:xfrm>
            <a:off x="1497495" y="1574225"/>
            <a:ext cx="278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Заказ ростовых кукол</a:t>
            </a:r>
            <a:r>
              <a:rPr lang="ru-RU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2F4556-9630-4271-9ADC-742083C169CF}"/>
              </a:ext>
            </a:extLst>
          </p:cNvPr>
          <p:cNvSpPr txBox="1"/>
          <p:nvPr/>
        </p:nvSpPr>
        <p:spPr>
          <a:xfrm>
            <a:off x="1497495" y="2526523"/>
            <a:ext cx="4094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Разработка сценарий выступлений, который будет интересен и взрослым, и детям.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FC88DA-939A-4680-83A7-99036E30481F}"/>
              </a:ext>
            </a:extLst>
          </p:cNvPr>
          <p:cNvSpPr txBox="1"/>
          <p:nvPr/>
        </p:nvSpPr>
        <p:spPr>
          <a:xfrm>
            <a:off x="1497495" y="3869635"/>
            <a:ext cx="4094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Подготовка складского помещения для хранения реквизитов и подготовка офиса для менеджеров.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3377F-C002-433F-9D30-9D2CD2040B39}"/>
              </a:ext>
            </a:extLst>
          </p:cNvPr>
          <p:cNvSpPr txBox="1"/>
          <p:nvPr/>
        </p:nvSpPr>
        <p:spPr>
          <a:xfrm>
            <a:off x="1497495" y="5181600"/>
            <a:ext cx="4094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Продвижение проекта в социальных сетях, поиск клиентов.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CD2C893-FE11-4781-A9ED-35D9A3282ED7}"/>
              </a:ext>
            </a:extLst>
          </p:cNvPr>
          <p:cNvSpPr/>
          <p:nvPr/>
        </p:nvSpPr>
        <p:spPr>
          <a:xfrm>
            <a:off x="425195" y="379863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C017830-9F59-4A57-9E3E-F285F3B9446F}"/>
              </a:ext>
            </a:extLst>
          </p:cNvPr>
          <p:cNvSpPr/>
          <p:nvPr/>
        </p:nvSpPr>
        <p:spPr>
          <a:xfrm>
            <a:off x="429707" y="249848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5E31C2A-4810-46E2-9CB8-959ACCB453AB}"/>
              </a:ext>
            </a:extLst>
          </p:cNvPr>
          <p:cNvSpPr/>
          <p:nvPr/>
        </p:nvSpPr>
        <p:spPr>
          <a:xfrm>
            <a:off x="424070" y="5098774"/>
            <a:ext cx="5357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150E789-C24A-4527-BBFC-9B2AC5308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903" y="360715"/>
            <a:ext cx="5201478" cy="3467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B94A80-D71B-423C-A165-71B4C18BA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381" y="3074288"/>
            <a:ext cx="5228923" cy="34859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262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0" y="0"/>
            <a:ext cx="12192000" cy="685371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7D3B096-8044-4192-89C6-0B2D5AEBC69C}"/>
              </a:ext>
            </a:extLst>
          </p:cNvPr>
          <p:cNvSpPr/>
          <p:nvPr/>
        </p:nvSpPr>
        <p:spPr>
          <a:xfrm>
            <a:off x="0" y="277143"/>
            <a:ext cx="12191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Основные статьи расходов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71B9AA-F1F0-49B4-A838-7932EF74015C}"/>
              </a:ext>
            </a:extLst>
          </p:cNvPr>
          <p:cNvSpPr txBox="1"/>
          <p:nvPr/>
        </p:nvSpPr>
        <p:spPr>
          <a:xfrm>
            <a:off x="3789549" y="1574780"/>
            <a:ext cx="4399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Затраты на оплату труда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2A24DB-AE4E-4B93-B65B-D34FBF65D8B3}"/>
              </a:ext>
            </a:extLst>
          </p:cNvPr>
          <p:cNvSpPr txBox="1"/>
          <p:nvPr/>
        </p:nvSpPr>
        <p:spPr>
          <a:xfrm>
            <a:off x="3789549" y="2677024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Затраты на помещение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11F4D1-1FDB-419A-B6E5-2FA0750DA675}"/>
              </a:ext>
            </a:extLst>
          </p:cNvPr>
          <p:cNvSpPr txBox="1"/>
          <p:nvPr/>
        </p:nvSpPr>
        <p:spPr>
          <a:xfrm>
            <a:off x="3789549" y="3734705"/>
            <a:ext cx="496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Затраты на продвижение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EE1E79-B078-4FC2-B355-D5196947040B}"/>
              </a:ext>
            </a:extLst>
          </p:cNvPr>
          <p:cNvSpPr txBox="1"/>
          <p:nvPr/>
        </p:nvSpPr>
        <p:spPr>
          <a:xfrm>
            <a:off x="3789549" y="4863257"/>
            <a:ext cx="5512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Затраты на ростовые куклы  </a:t>
            </a:r>
          </a:p>
        </p:txBody>
      </p:sp>
      <p:pic>
        <p:nvPicPr>
          <p:cNvPr id="24" name="Рисунок 23" descr="Город">
            <a:extLst>
              <a:ext uri="{FF2B5EF4-FFF2-40B4-BE49-F238E27FC236}">
                <a16:creationId xmlns:a16="http://schemas.microsoft.com/office/drawing/2014/main" id="{8968E2C0-F476-459D-9790-88717987C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019409" y="2450720"/>
            <a:ext cx="914400" cy="914400"/>
          </a:xfrm>
          <a:prstGeom prst="rect">
            <a:avLst/>
          </a:prstGeom>
        </p:spPr>
      </p:pic>
      <p:pic>
        <p:nvPicPr>
          <p:cNvPr id="26" name="Рисунок 25" descr="Деньги">
            <a:extLst>
              <a:ext uri="{FF2B5EF4-FFF2-40B4-BE49-F238E27FC236}">
                <a16:creationId xmlns:a16="http://schemas.microsoft.com/office/drawing/2014/main" id="{5662E083-3FD1-4A33-9900-C30244366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019409" y="1245155"/>
            <a:ext cx="914400" cy="914400"/>
          </a:xfrm>
          <a:prstGeom prst="rect">
            <a:avLst/>
          </a:prstGeom>
        </p:spPr>
      </p:pic>
      <p:pic>
        <p:nvPicPr>
          <p:cNvPr id="28" name="Рисунок 27" descr="Маркетинг">
            <a:extLst>
              <a:ext uri="{FF2B5EF4-FFF2-40B4-BE49-F238E27FC236}">
                <a16:creationId xmlns:a16="http://schemas.microsoft.com/office/drawing/2014/main" id="{862F3366-E385-4241-ABD4-D0FB98D04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19409" y="3656285"/>
            <a:ext cx="914400" cy="914400"/>
          </a:xfrm>
          <a:prstGeom prst="rect">
            <a:avLst/>
          </a:prstGeom>
        </p:spPr>
      </p:pic>
      <p:pic>
        <p:nvPicPr>
          <p:cNvPr id="30" name="Рисунок 29" descr="Маска для вечеринки">
            <a:extLst>
              <a:ext uri="{FF2B5EF4-FFF2-40B4-BE49-F238E27FC236}">
                <a16:creationId xmlns:a16="http://schemas.microsoft.com/office/drawing/2014/main" id="{184EBC0B-AC80-4B5F-9138-319CBED3FF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019409" y="46984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6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2192000" cy="6853712"/>
          </a:xfrm>
          <a:prstGeom prst="rect">
            <a:avLst/>
          </a:prstGeom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0DE8C7D-CDD9-44C6-B68C-D4D756AA7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497618"/>
              </p:ext>
            </p:extLst>
          </p:nvPr>
        </p:nvGraphicFramePr>
        <p:xfrm>
          <a:off x="1921565" y="110064"/>
          <a:ext cx="8145670" cy="6582287"/>
        </p:xfrm>
        <a:graphic>
          <a:graphicData uri="http://schemas.openxmlformats.org/drawingml/2006/table">
            <a:tbl>
              <a:tblPr firstRow="1" lastRow="1" bandRow="1">
                <a:tableStyleId>{93296810-A885-4BE3-A3E7-6D5BEEA58F35}</a:tableStyleId>
              </a:tblPr>
              <a:tblGrid>
                <a:gridCol w="4081670">
                  <a:extLst>
                    <a:ext uri="{9D8B030D-6E8A-4147-A177-3AD203B41FA5}">
                      <a16:colId xmlns:a16="http://schemas.microsoft.com/office/drawing/2014/main" val="412049466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41926253"/>
                    </a:ext>
                  </a:extLst>
                </a:gridCol>
              </a:tblGrid>
              <a:tr h="430043">
                <a:tc>
                  <a:txBody>
                    <a:bodyPr/>
                    <a:lstStyle/>
                    <a:p>
                      <a:r>
                        <a:rPr lang="ru-RU" b="1" cap="none" spc="0" dirty="0">
                          <a:ln w="12700" cmpd="sng">
                            <a:solidFill>
                              <a:schemeClr val="accent4"/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/>
                          </a:gradFill>
                          <a:effectLst/>
                        </a:rPr>
                        <a:t>НАИМЕНОВАНИЯ РАСХОДОВ 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cap="none" spc="0" dirty="0">
                          <a:ln w="12700" cmpd="sng">
                            <a:solidFill>
                              <a:schemeClr val="accent4"/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/>
                          </a:gradFill>
                          <a:effectLst/>
                        </a:rPr>
                        <a:t>ЗАТРАТЫ, РУБ.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30478"/>
                  </a:ext>
                </a:extLst>
              </a:tr>
              <a:tr h="752575">
                <a:tc>
                  <a:txBody>
                    <a:bodyPr/>
                    <a:lstStyle/>
                    <a:p>
                      <a:r>
                        <a:rPr lang="ru-RU" b="1" dirty="0"/>
                        <a:t>Заработная плата руководителю проекта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265304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Заработная плата аниматорам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214449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Заработная плата менеджерам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254821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Аренда складского помещения и офиса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40054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Закуп ростовых кукол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841844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Закуп реквизитов для кукол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17 000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300147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Создание и ведение социальных сетей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35 000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832372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Реклама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972542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Мебель для работы офиса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38 000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638241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Мебель для склада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21 000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802435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b="1" dirty="0"/>
                        <a:t>Офисная техника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80 000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225385"/>
                  </a:ext>
                </a:extLst>
              </a:tr>
              <a:tr h="490879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6B79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601 000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6B79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66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12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0" y="0"/>
            <a:ext cx="12192000" cy="685371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8C2CA0-AC4F-4DB0-ADF1-A1069FE85076}"/>
              </a:ext>
            </a:extLst>
          </p:cNvPr>
          <p:cNvSpPr/>
          <p:nvPr/>
        </p:nvSpPr>
        <p:spPr>
          <a:xfrm>
            <a:off x="-1546548" y="636240"/>
            <a:ext cx="7960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рогнозирование </a:t>
            </a:r>
          </a:p>
          <a:p>
            <a:pPr algn="ctr"/>
            <a:r>
              <a:rPr lang="ru-RU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13DA7-2655-4697-B0A0-6D5B15E27421}"/>
              </a:ext>
            </a:extLst>
          </p:cNvPr>
          <p:cNvSpPr txBox="1"/>
          <p:nvPr/>
        </p:nvSpPr>
        <p:spPr>
          <a:xfrm>
            <a:off x="4979455" y="392626"/>
            <a:ext cx="12138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Заказ  одной куклы на мероприятие              5 000 р.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C7AA2D-F4AD-48DF-85AC-E3F20457F6CE}"/>
              </a:ext>
            </a:extLst>
          </p:cNvPr>
          <p:cNvSpPr txBox="1"/>
          <p:nvPr/>
        </p:nvSpPr>
        <p:spPr>
          <a:xfrm>
            <a:off x="4979455" y="1002598"/>
            <a:ext cx="11807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 Аренда куклы                                                       5 000 р.</a:t>
            </a:r>
          </a:p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98231F-58D4-4943-B708-33B857ABD727}"/>
              </a:ext>
            </a:extLst>
          </p:cNvPr>
          <p:cNvSpPr txBox="1"/>
          <p:nvPr/>
        </p:nvSpPr>
        <p:spPr>
          <a:xfrm>
            <a:off x="4979455" y="1658736"/>
            <a:ext cx="1195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/>
              <a:t>Заказ двух кукол на мероприятие                 8 000 р.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7FA7D-E486-4B16-8138-86133D679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84" y="2924846"/>
            <a:ext cx="4666422" cy="31109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E1F411-FA94-4EA2-A8C9-F8A7122B1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003" y="2931582"/>
            <a:ext cx="4572000" cy="31109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45328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A385-A2BF-49A2-BC86-EC7B26C0E1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0" r="10"/>
          <a:stretch>
            <a:fillRect/>
          </a:stretch>
        </p:blipFill>
        <p:spPr>
          <a:xfrm>
            <a:off x="0" y="0"/>
            <a:ext cx="12192000" cy="68537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0BB9E5-071F-418B-8A1F-2C6FC32E0801}"/>
              </a:ext>
            </a:extLst>
          </p:cNvPr>
          <p:cNvSpPr txBox="1"/>
          <p:nvPr/>
        </p:nvSpPr>
        <p:spPr>
          <a:xfrm>
            <a:off x="4075046" y="373528"/>
            <a:ext cx="8150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Каналы привлечения клиентов</a:t>
            </a:r>
          </a:p>
          <a:p>
            <a:endParaRPr lang="ru-RU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</a:rPr>
              <a:t>Реклама в социальных сетях (</a:t>
            </a:r>
            <a:r>
              <a:rPr lang="ru-RU" sz="2400" dirty="0" err="1">
                <a:solidFill>
                  <a:schemeClr val="accent2"/>
                </a:solidFill>
              </a:rPr>
              <a:t>вконтакте</a:t>
            </a:r>
            <a:r>
              <a:rPr lang="ru-RU" sz="2400" dirty="0">
                <a:solidFill>
                  <a:schemeClr val="accent2"/>
                </a:solidFill>
              </a:rPr>
              <a:t>, </a:t>
            </a:r>
            <a:r>
              <a:rPr lang="ru-RU" sz="2400" dirty="0" err="1">
                <a:solidFill>
                  <a:schemeClr val="accent2"/>
                </a:solidFill>
              </a:rPr>
              <a:t>авито</a:t>
            </a:r>
            <a:r>
              <a:rPr lang="ru-RU" sz="2400" dirty="0">
                <a:solidFill>
                  <a:schemeClr val="accent2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</a:rPr>
              <a:t>Реклама у блогеров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</a:rPr>
              <a:t>Сарафанное радио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2"/>
                </a:solidFill>
              </a:rPr>
              <a:t>Выступление на мероприятиях города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D89E2B-D804-4F16-BB29-CEBEC3464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41913" cy="34247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F251AD-186C-4C64-9B4F-79FC803D9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913" y="3424712"/>
            <a:ext cx="4572000" cy="25431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8524C4-7A54-498B-B853-BA6A6F419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737" y="3424712"/>
            <a:ext cx="4057650" cy="3429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915C00-112E-4C3D-8E8D-72FCC940E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0" y="4658823"/>
            <a:ext cx="45720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49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F56FB6-F9C1-4874-AF2E-BDD4E620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EB1159F-32BD-44C8-8318-162C2FB0F8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536AAB0-352C-4E97-BD16-24BED572D7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42B4B82-0D3C-4053-8789-06E319CCD1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C2FAB235-36D1-44BE-8CAD-F8E503FFEB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B14A1D-12E1-4431-868B-16D21C95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84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ABDF76-60F7-47C1-8324-463A3608C82F}"/>
              </a:ext>
            </a:extLst>
          </p:cNvPr>
          <p:cNvSpPr/>
          <p:nvPr/>
        </p:nvSpPr>
        <p:spPr>
          <a:xfrm>
            <a:off x="6511660" y="2144181"/>
            <a:ext cx="431555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83369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1327_TF44868783.potx" id="{D220FF32-8609-483C-A5BA-C411C8F95145}" vid="{81955614-B51E-4FF9-BA08-1EC8C61B2C9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Классическая яркая утонченная презентация</Template>
  <TotalTime>492</TotalTime>
  <Words>398</Words>
  <Application>Microsoft Office PowerPoint</Application>
  <PresentationFormat>Широкоэкранный</PresentationFormat>
  <Paragraphs>81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Browallia New</vt:lpstr>
      <vt:lpstr>Calibri</vt:lpstr>
      <vt:lpstr>Calibri Light</vt:lpstr>
      <vt:lpstr>Constantia</vt:lpstr>
      <vt:lpstr>Corbel</vt:lpstr>
      <vt:lpstr>Gill Sans</vt:lpstr>
      <vt:lpstr>Helvetica Light</vt:lpstr>
      <vt:lpstr>Helvetica Neue Medium</vt:lpstr>
      <vt:lpstr>Raleway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Туристическо-образовательный проект «Школа лидерства» для школьников</dc:title>
  <dc:creator>Диана Гизатуллина</dc:creator>
  <cp:lastModifiedBy>Admin</cp:lastModifiedBy>
  <cp:revision>33</cp:revision>
  <dcterms:created xsi:type="dcterms:W3CDTF">2023-10-19T06:29:43Z</dcterms:created>
  <dcterms:modified xsi:type="dcterms:W3CDTF">2023-10-20T11:59:41Z</dcterms:modified>
</cp:coreProperties>
</file>