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media/image5.jpg" ContentType="image/jpeg"/>
  <Override PartName="/ppt/media/image7.jpg" ContentType="image/jpe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7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5" r:id="rId13"/>
    <p:sldId id="268" r:id="rId14"/>
    <p:sldId id="267" r:id="rId15"/>
    <p:sldId id="266" r:id="rId16"/>
  </p:sldIdLst>
  <p:sldSz cx="9144000" cy="5143500" type="screen16x9"/>
  <p:notesSz cx="9144000" cy="51435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36" d="100"/>
          <a:sy n="136" d="100"/>
        </p:scale>
        <p:origin x="816" y="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B8A19B-79E1-497F-B67E-60BF2C578924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66EFC6-5017-4EA9-BFD8-A20862EFCA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645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66EFC6-5017-4EA9-BFD8-A20862EFCAF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8889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66EFC6-5017-4EA9-BFD8-A20862EFCAF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0750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3244" y="254698"/>
            <a:ext cx="8017510" cy="3346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8D00F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8D00F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12/19/2023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8D00F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12/19/2023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12/19/2023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63244" y="247268"/>
            <a:ext cx="8017510" cy="335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8D00F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62292" y="1098105"/>
            <a:ext cx="8019414" cy="10331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8.jpg"/><Relationship Id="rId10" Type="http://schemas.openxmlformats.org/officeDocument/2006/relationships/image" Target="../media/image15.png"/><Relationship Id="rId4" Type="http://schemas.openxmlformats.org/officeDocument/2006/relationships/image" Target="../media/image6.pn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png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1025" y="323850"/>
            <a:ext cx="828675" cy="5715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2933700"/>
            <a:ext cx="9144000" cy="457200"/>
          </a:xfrm>
          <a:custGeom>
            <a:avLst/>
            <a:gdLst/>
            <a:ahLst/>
            <a:cxnLst/>
            <a:rect l="l" t="t" r="r" b="b"/>
            <a:pathLst>
              <a:path w="9144000" h="457200">
                <a:moveTo>
                  <a:pt x="9144000" y="0"/>
                </a:moveTo>
                <a:lnTo>
                  <a:pt x="0" y="0"/>
                </a:lnTo>
                <a:lnTo>
                  <a:pt x="0" y="457200"/>
                </a:lnTo>
                <a:lnTo>
                  <a:pt x="9144000" y="457200"/>
                </a:lnTo>
                <a:lnTo>
                  <a:pt x="9144000" y="0"/>
                </a:lnTo>
                <a:close/>
              </a:path>
            </a:pathLst>
          </a:custGeom>
          <a:solidFill>
            <a:srgbClr val="8D00F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4975" y="266700"/>
            <a:ext cx="676275" cy="62865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0" y="1381125"/>
            <a:ext cx="6124575" cy="933450"/>
          </a:xfrm>
          <a:custGeom>
            <a:avLst/>
            <a:gdLst/>
            <a:ahLst/>
            <a:cxnLst/>
            <a:rect l="l" t="t" r="r" b="b"/>
            <a:pathLst>
              <a:path w="6124575" h="933450">
                <a:moveTo>
                  <a:pt x="6124575" y="0"/>
                </a:moveTo>
                <a:lnTo>
                  <a:pt x="0" y="0"/>
                </a:lnTo>
                <a:lnTo>
                  <a:pt x="0" y="933450"/>
                </a:lnTo>
                <a:lnTo>
                  <a:pt x="6124575" y="933450"/>
                </a:lnTo>
                <a:lnTo>
                  <a:pt x="6124575" y="0"/>
                </a:lnTo>
                <a:close/>
              </a:path>
            </a:pathLst>
          </a:custGeom>
          <a:solidFill>
            <a:srgbClr val="FC4F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37894" y="1636077"/>
            <a:ext cx="35941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0" spc="30" dirty="0">
                <a:solidFill>
                  <a:srgbClr val="FFFFFF"/>
                </a:solidFill>
                <a:latin typeface="Calibri Light"/>
                <a:cs typeface="Calibri Light"/>
              </a:rPr>
              <a:t>S</a:t>
            </a:r>
            <a:r>
              <a:rPr sz="2400" b="0" spc="60" dirty="0">
                <a:solidFill>
                  <a:srgbClr val="FFFFFF"/>
                </a:solidFill>
                <a:latin typeface="Calibri Light"/>
                <a:cs typeface="Calibri Light"/>
              </a:rPr>
              <a:t>B</a:t>
            </a:r>
            <a:r>
              <a:rPr sz="2400" b="0" dirty="0">
                <a:solidFill>
                  <a:srgbClr val="FFFFFF"/>
                </a:solidFill>
                <a:latin typeface="Calibri Light"/>
                <a:cs typeface="Calibri Light"/>
              </a:rPr>
              <a:t>S</a:t>
            </a:r>
            <a:r>
              <a:rPr sz="2400" b="0" spc="-12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2400" b="0" dirty="0">
                <a:solidFill>
                  <a:srgbClr val="FFFFFF"/>
                </a:solidFill>
                <a:latin typeface="Calibri Light"/>
                <a:cs typeface="Calibri Light"/>
              </a:rPr>
              <a:t>2</a:t>
            </a:r>
            <a:r>
              <a:rPr sz="2400" b="0" spc="-114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2400" b="0" spc="65" dirty="0">
                <a:solidFill>
                  <a:srgbClr val="FFFFFF"/>
                </a:solidFill>
                <a:latin typeface="Calibri Light"/>
                <a:cs typeface="Calibri Light"/>
              </a:rPr>
              <a:t>К</a:t>
            </a:r>
            <a:r>
              <a:rPr sz="2400" b="0" spc="90" dirty="0">
                <a:solidFill>
                  <a:srgbClr val="FFFFFF"/>
                </a:solidFill>
                <a:latin typeface="Calibri Light"/>
                <a:cs typeface="Calibri Light"/>
              </a:rPr>
              <a:t>о</a:t>
            </a:r>
            <a:r>
              <a:rPr sz="2400" b="0" dirty="0">
                <a:solidFill>
                  <a:srgbClr val="FFFFFF"/>
                </a:solidFill>
                <a:latin typeface="Calibri Light"/>
                <a:cs typeface="Calibri Light"/>
              </a:rPr>
              <a:t>д</a:t>
            </a:r>
            <a:r>
              <a:rPr sz="2400" b="0" spc="-13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2400" b="0" spc="40" dirty="0">
                <a:solidFill>
                  <a:srgbClr val="FFFFFF"/>
                </a:solidFill>
                <a:latin typeface="Calibri Light"/>
                <a:cs typeface="Calibri Light"/>
              </a:rPr>
              <a:t>п</a:t>
            </a:r>
            <a:r>
              <a:rPr sz="2400" b="0" spc="25" dirty="0">
                <a:solidFill>
                  <a:srgbClr val="FFFFFF"/>
                </a:solidFill>
                <a:latin typeface="Calibri Light"/>
                <a:cs typeface="Calibri Light"/>
              </a:rPr>
              <a:t>р</a:t>
            </a:r>
            <a:r>
              <a:rPr sz="2400" b="0" spc="20" dirty="0">
                <a:solidFill>
                  <a:srgbClr val="FFFFFF"/>
                </a:solidFill>
                <a:latin typeface="Calibri Light"/>
                <a:cs typeface="Calibri Light"/>
              </a:rPr>
              <a:t>о</a:t>
            </a:r>
            <a:r>
              <a:rPr sz="2400" b="0" spc="-65" dirty="0">
                <a:solidFill>
                  <a:srgbClr val="FFFFFF"/>
                </a:solidFill>
                <a:latin typeface="Calibri Light"/>
                <a:cs typeface="Calibri Light"/>
              </a:rPr>
              <a:t>е</a:t>
            </a:r>
            <a:r>
              <a:rPr sz="2400" b="0" spc="-25" dirty="0">
                <a:solidFill>
                  <a:srgbClr val="FFFFFF"/>
                </a:solidFill>
                <a:latin typeface="Calibri Light"/>
                <a:cs typeface="Calibri Light"/>
              </a:rPr>
              <a:t>к</a:t>
            </a:r>
            <a:r>
              <a:rPr sz="2400" b="0" spc="-30" dirty="0">
                <a:solidFill>
                  <a:srgbClr val="FFFFFF"/>
                </a:solidFill>
                <a:latin typeface="Calibri Light"/>
                <a:cs typeface="Calibri Light"/>
              </a:rPr>
              <a:t>т</a:t>
            </a:r>
            <a:r>
              <a:rPr sz="2400" b="0" dirty="0">
                <a:solidFill>
                  <a:srgbClr val="FFFFFF"/>
                </a:solidFill>
                <a:latin typeface="Calibri Light"/>
                <a:cs typeface="Calibri Light"/>
              </a:rPr>
              <a:t>а</a:t>
            </a:r>
            <a:r>
              <a:rPr sz="2400" b="0" spc="-17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2400" b="0" spc="85" dirty="0">
                <a:solidFill>
                  <a:srgbClr val="FFFFFF"/>
                </a:solidFill>
                <a:latin typeface="Calibri Light"/>
                <a:cs typeface="Calibri Light"/>
              </a:rPr>
              <a:t>Н</a:t>
            </a:r>
            <a:r>
              <a:rPr sz="2400" b="0" spc="65" dirty="0">
                <a:solidFill>
                  <a:srgbClr val="FFFFFF"/>
                </a:solidFill>
                <a:latin typeface="Calibri Light"/>
                <a:cs typeface="Calibri Light"/>
              </a:rPr>
              <a:t>а</a:t>
            </a:r>
            <a:r>
              <a:rPr sz="2400" b="0" spc="-35" dirty="0">
                <a:solidFill>
                  <a:srgbClr val="FFFFFF"/>
                </a:solidFill>
                <a:latin typeface="Calibri Light"/>
                <a:cs typeface="Calibri Light"/>
              </a:rPr>
              <a:t>з</a:t>
            </a:r>
            <a:r>
              <a:rPr sz="2400" b="0" dirty="0">
                <a:solidFill>
                  <a:srgbClr val="FFFFFF"/>
                </a:solidFill>
                <a:latin typeface="Calibri Light"/>
                <a:cs typeface="Calibri Light"/>
              </a:rPr>
              <a:t>в</a:t>
            </a:r>
            <a:r>
              <a:rPr sz="2400" b="0" spc="-90" dirty="0">
                <a:solidFill>
                  <a:srgbClr val="FFFFFF"/>
                </a:solidFill>
                <a:latin typeface="Calibri Light"/>
                <a:cs typeface="Calibri Light"/>
              </a:rPr>
              <a:t>а</a:t>
            </a:r>
            <a:r>
              <a:rPr sz="2400" b="0" dirty="0">
                <a:solidFill>
                  <a:srgbClr val="FFFFFF"/>
                </a:solidFill>
                <a:latin typeface="Calibri Light"/>
                <a:cs typeface="Calibri Light"/>
              </a:rPr>
              <a:t>ние</a:t>
            </a:r>
            <a:endParaRPr sz="2400">
              <a:latin typeface="Calibri Light"/>
              <a:cs typeface="Calibri Ligh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00125" y="3497579"/>
            <a:ext cx="3394710" cy="51498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spc="10" dirty="0">
                <a:solidFill>
                  <a:srgbClr val="8D00FD"/>
                </a:solidFill>
                <a:latin typeface="Calibri"/>
                <a:cs typeface="Calibri"/>
              </a:rPr>
              <a:t>Вуз</a:t>
            </a:r>
            <a:endParaRPr sz="15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5" dirty="0">
                <a:solidFill>
                  <a:srgbClr val="8D00FD"/>
                </a:solidFill>
                <a:latin typeface="Calibri"/>
                <a:cs typeface="Calibri"/>
              </a:rPr>
              <a:t>Подразделения/</a:t>
            </a:r>
            <a:r>
              <a:rPr sz="1550" spc="204" dirty="0">
                <a:solidFill>
                  <a:srgbClr val="8D00FD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8D00FD"/>
                </a:solidFill>
                <a:latin typeface="Calibri"/>
                <a:cs typeface="Calibri"/>
              </a:rPr>
              <a:t>институты</a:t>
            </a:r>
            <a:r>
              <a:rPr sz="1550" spc="145" dirty="0">
                <a:solidFill>
                  <a:srgbClr val="8D00FD"/>
                </a:solidFill>
                <a:latin typeface="Calibri"/>
                <a:cs typeface="Calibri"/>
              </a:rPr>
              <a:t> </a:t>
            </a:r>
            <a:r>
              <a:rPr sz="1550" spc="10" dirty="0">
                <a:solidFill>
                  <a:srgbClr val="8D00FD"/>
                </a:solidFill>
                <a:latin typeface="Calibri"/>
                <a:cs typeface="Calibri"/>
              </a:rPr>
              <a:t>участников</a:t>
            </a:r>
            <a:endParaRPr sz="155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00625" y="2428875"/>
            <a:ext cx="4029075" cy="24860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6370065" y="1636077"/>
            <a:ext cx="144208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libri Light"/>
                <a:cs typeface="Calibri Light"/>
              </a:rPr>
              <a:t>Демо-день</a:t>
            </a:r>
            <a:endParaRPr sz="2400">
              <a:latin typeface="Calibri Light"/>
              <a:cs typeface="Calibri Light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638425" y="323850"/>
            <a:ext cx="952500" cy="5715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43C8899-D0C0-477D-B4B1-134D0ACC8C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28"/>
            <a:ext cx="9144000" cy="5184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3244" y="254698"/>
            <a:ext cx="298069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ru-RU" sz="2000" b="1" spc="-5" dirty="0">
                <a:solidFill>
                  <a:srgbClr val="8D00FD"/>
                </a:solidFill>
                <a:latin typeface="Calibri"/>
                <a:cs typeface="Calibri"/>
              </a:rPr>
              <a:t>О</a:t>
            </a:r>
            <a:r>
              <a:rPr sz="2000" b="1" spc="-25" dirty="0" err="1">
                <a:solidFill>
                  <a:srgbClr val="8D00FD"/>
                </a:solidFill>
                <a:latin typeface="Calibri"/>
                <a:cs typeface="Calibri"/>
              </a:rPr>
              <a:t>п</a:t>
            </a:r>
            <a:r>
              <a:rPr sz="2000" b="1" spc="15" dirty="0" err="1">
                <a:solidFill>
                  <a:srgbClr val="8D00FD"/>
                </a:solidFill>
                <a:latin typeface="Calibri"/>
                <a:cs typeface="Calibri"/>
              </a:rPr>
              <a:t>и</a:t>
            </a:r>
            <a:r>
              <a:rPr sz="2000" b="1" spc="-20" dirty="0" err="1">
                <a:solidFill>
                  <a:srgbClr val="8D00FD"/>
                </a:solidFill>
                <a:latin typeface="Calibri"/>
                <a:cs typeface="Calibri"/>
              </a:rPr>
              <a:t>са</a:t>
            </a:r>
            <a:r>
              <a:rPr sz="2000" b="1" spc="30" dirty="0" err="1">
                <a:solidFill>
                  <a:srgbClr val="8D00FD"/>
                </a:solidFill>
                <a:latin typeface="Calibri"/>
                <a:cs typeface="Calibri"/>
              </a:rPr>
              <a:t>н</a:t>
            </a:r>
            <a:r>
              <a:rPr sz="2000" b="1" spc="10" dirty="0" err="1">
                <a:solidFill>
                  <a:srgbClr val="8D00FD"/>
                </a:solidFill>
                <a:latin typeface="Calibri"/>
                <a:cs typeface="Calibri"/>
              </a:rPr>
              <a:t>ие</a:t>
            </a:r>
            <a:r>
              <a:rPr sz="2000" b="1" spc="-130" dirty="0">
                <a:solidFill>
                  <a:srgbClr val="8D00FD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8D00FD"/>
                </a:solidFill>
                <a:latin typeface="Calibri"/>
                <a:cs typeface="Calibri"/>
              </a:rPr>
              <a:t>п</a:t>
            </a:r>
            <a:r>
              <a:rPr sz="2000" b="1" spc="-30" dirty="0">
                <a:solidFill>
                  <a:srgbClr val="8D00FD"/>
                </a:solidFill>
                <a:latin typeface="Calibri"/>
                <a:cs typeface="Calibri"/>
              </a:rPr>
              <a:t>р</a:t>
            </a:r>
            <a:r>
              <a:rPr sz="2000" b="1" spc="40" dirty="0">
                <a:solidFill>
                  <a:srgbClr val="8D00FD"/>
                </a:solidFill>
                <a:latin typeface="Calibri"/>
                <a:cs typeface="Calibri"/>
              </a:rPr>
              <a:t>о</a:t>
            </a:r>
            <a:r>
              <a:rPr sz="2000" b="1" spc="35" dirty="0">
                <a:solidFill>
                  <a:srgbClr val="8D00FD"/>
                </a:solidFill>
                <a:latin typeface="Calibri"/>
                <a:cs typeface="Calibri"/>
              </a:rPr>
              <a:t>е</a:t>
            </a:r>
            <a:r>
              <a:rPr sz="2000" b="1" spc="-20" dirty="0">
                <a:solidFill>
                  <a:srgbClr val="8D00FD"/>
                </a:solidFill>
                <a:latin typeface="Calibri"/>
                <a:cs typeface="Calibri"/>
              </a:rPr>
              <a:t>к</a:t>
            </a:r>
            <a:r>
              <a:rPr sz="2000" b="1" spc="40" dirty="0">
                <a:solidFill>
                  <a:srgbClr val="8D00FD"/>
                </a:solidFill>
                <a:latin typeface="Calibri"/>
                <a:cs typeface="Calibri"/>
              </a:rPr>
              <a:t>т</a:t>
            </a:r>
            <a:r>
              <a:rPr sz="2000" b="1" spc="10" dirty="0">
                <a:solidFill>
                  <a:srgbClr val="8D00FD"/>
                </a:solidFill>
                <a:latin typeface="Calibri"/>
                <a:cs typeface="Calibri"/>
              </a:rPr>
              <a:t>а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81825" y="152400"/>
            <a:ext cx="523875" cy="37147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15250" y="133350"/>
            <a:ext cx="438150" cy="4191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76496" y="1362489"/>
            <a:ext cx="5728970" cy="4930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ru-RU" sz="1550" dirty="0">
                <a:solidFill>
                  <a:srgbClr val="585858"/>
                </a:solidFill>
                <a:latin typeface="Calibri"/>
                <a:cs typeface="Calibri"/>
              </a:rPr>
              <a:t>Платформа, которая поможет найти единомышленников для вступления в клуб по интересам, либо создания своего.</a:t>
            </a:r>
            <a:endParaRPr sz="1550" dirty="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62950" y="161925"/>
            <a:ext cx="600075" cy="3619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CACEEC4-075A-4878-9863-E8A49D98EB9C}"/>
              </a:ext>
            </a:extLst>
          </p:cNvPr>
          <p:cNvSpPr txBox="1"/>
          <p:nvPr/>
        </p:nvSpPr>
        <p:spPr>
          <a:xfrm>
            <a:off x="546679" y="870392"/>
            <a:ext cx="312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Что такое «Вместе»?</a:t>
            </a:r>
          </a:p>
        </p:txBody>
      </p:sp>
      <p:sp>
        <p:nvSpPr>
          <p:cNvPr id="9" name="object 5">
            <a:extLst>
              <a:ext uri="{FF2B5EF4-FFF2-40B4-BE49-F238E27FC236}">
                <a16:creationId xmlns:a16="http://schemas.microsoft.com/office/drawing/2014/main" id="{6967D802-96F4-4194-89BE-7D5D4D2ABA4F}"/>
              </a:ext>
            </a:extLst>
          </p:cNvPr>
          <p:cNvSpPr txBox="1"/>
          <p:nvPr/>
        </p:nvSpPr>
        <p:spPr>
          <a:xfrm>
            <a:off x="606313" y="2833013"/>
            <a:ext cx="5728970" cy="74443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25"/>
              </a:spcBef>
              <a:buFont typeface="Arial" panose="020B0604020202020204" pitchFamily="34" charset="0"/>
              <a:buChar char="•"/>
            </a:pPr>
            <a:r>
              <a:rPr lang="ru-RU" sz="1550" dirty="0">
                <a:solidFill>
                  <a:srgbClr val="585858"/>
                </a:solidFill>
                <a:latin typeface="Calibri"/>
                <a:cs typeface="Calibri"/>
              </a:rPr>
              <a:t>Сложность поиска клубов подходящий клуб по интересам</a:t>
            </a:r>
          </a:p>
          <a:p>
            <a:pPr marL="298450" indent="-285750">
              <a:lnSpc>
                <a:spcPct val="100000"/>
              </a:lnSpc>
              <a:spcBef>
                <a:spcPts val="125"/>
              </a:spcBef>
              <a:buFont typeface="Arial" panose="020B0604020202020204" pitchFamily="34" charset="0"/>
              <a:buChar char="•"/>
            </a:pPr>
            <a:r>
              <a:rPr lang="ru-RU" sz="1550" dirty="0">
                <a:solidFill>
                  <a:srgbClr val="585858"/>
                </a:solidFill>
                <a:latin typeface="Calibri"/>
                <a:cs typeface="Calibri"/>
              </a:rPr>
              <a:t>Те, кто хотят создать клуб не знают, с чего начать, где найти участников и как их удержать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A2EDAC-E234-4F62-956D-6460B90DC725}"/>
              </a:ext>
            </a:extLst>
          </p:cNvPr>
          <p:cNvSpPr txBox="1"/>
          <p:nvPr/>
        </p:nvSpPr>
        <p:spPr>
          <a:xfrm>
            <a:off x="576496" y="2340916"/>
            <a:ext cx="4071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Какую проблему решаем?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4F7E054-F784-4E82-92EC-0C79A78B16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948" y="1318260"/>
            <a:ext cx="6686814" cy="379095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3244" y="247268"/>
            <a:ext cx="2209800" cy="335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25" dirty="0"/>
              <a:t>Ц</a:t>
            </a:r>
            <a:r>
              <a:rPr spc="40" dirty="0"/>
              <a:t>е</a:t>
            </a:r>
            <a:r>
              <a:rPr spc="-5" dirty="0"/>
              <a:t>л</a:t>
            </a:r>
            <a:r>
              <a:rPr spc="40" dirty="0"/>
              <a:t>е</a:t>
            </a:r>
            <a:r>
              <a:rPr spc="-20" dirty="0"/>
              <a:t>ва</a:t>
            </a:r>
            <a:r>
              <a:rPr spc="10" dirty="0"/>
              <a:t>я</a:t>
            </a:r>
            <a:r>
              <a:rPr spc="-114" dirty="0"/>
              <a:t> </a:t>
            </a:r>
            <a:r>
              <a:rPr spc="-20" dirty="0"/>
              <a:t>а</a:t>
            </a:r>
            <a:r>
              <a:rPr spc="20" dirty="0"/>
              <a:t>у</a:t>
            </a:r>
            <a:r>
              <a:rPr spc="30" dirty="0"/>
              <a:t>д</a:t>
            </a:r>
            <a:r>
              <a:rPr spc="15" dirty="0"/>
              <a:t>и</a:t>
            </a:r>
            <a:r>
              <a:rPr spc="35" dirty="0"/>
              <a:t>т</a:t>
            </a:r>
            <a:r>
              <a:rPr spc="45" dirty="0"/>
              <a:t>о</a:t>
            </a:r>
            <a:r>
              <a:rPr spc="-25" dirty="0"/>
              <a:t>р</a:t>
            </a:r>
            <a:r>
              <a:rPr spc="15" dirty="0"/>
              <a:t>ия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63244" y="786149"/>
            <a:ext cx="7033259" cy="87120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8450" marR="224790" indent="-285750">
              <a:lnSpc>
                <a:spcPct val="121100"/>
              </a:lnSpc>
              <a:spcBef>
                <a:spcPts val="95"/>
              </a:spcBef>
              <a:buClr>
                <a:srgbClr val="FF0000"/>
              </a:buClr>
              <a:buSzPct val="116129"/>
              <a:buFont typeface="Arial" panose="020B0604020202020204" pitchFamily="34" charset="0"/>
              <a:buChar char="•"/>
              <a:tabLst>
                <a:tab pos="193675" algn="l"/>
              </a:tabLst>
            </a:pPr>
            <a:r>
              <a:rPr lang="ru-RU" sz="1550" spc="15" dirty="0">
                <a:solidFill>
                  <a:srgbClr val="585858"/>
                </a:solidFill>
                <a:latin typeface="Calibri"/>
                <a:cs typeface="Calibri"/>
              </a:rPr>
              <a:t>Продукт направлен на В2С</a:t>
            </a:r>
          </a:p>
          <a:p>
            <a:pPr marL="298450" marR="224790" indent="-285750">
              <a:lnSpc>
                <a:spcPct val="121100"/>
              </a:lnSpc>
              <a:spcBef>
                <a:spcPts val="95"/>
              </a:spcBef>
              <a:buClr>
                <a:srgbClr val="FF0000"/>
              </a:buClr>
              <a:buSzPct val="116129"/>
              <a:buFont typeface="Arial" panose="020B0604020202020204" pitchFamily="34" charset="0"/>
              <a:buChar char="•"/>
              <a:tabLst>
                <a:tab pos="193675" algn="l"/>
              </a:tabLst>
            </a:pPr>
            <a:r>
              <a:rPr lang="ru-RU" sz="1550" spc="15" dirty="0">
                <a:solidFill>
                  <a:srgbClr val="585858"/>
                </a:solidFill>
                <a:latin typeface="Calibri"/>
                <a:cs typeface="Calibri"/>
              </a:rPr>
              <a:t>Ориентирован на общительных, творческих людей у которых много свободного времени</a:t>
            </a:r>
            <a:endParaRPr sz="155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81825" y="152400"/>
            <a:ext cx="523875" cy="37147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15250" y="133350"/>
            <a:ext cx="438150" cy="4191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62950" y="161925"/>
            <a:ext cx="600075" cy="3619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3244" y="247268"/>
            <a:ext cx="2496185" cy="335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-5" dirty="0"/>
              <a:t>К</a:t>
            </a:r>
            <a:r>
              <a:rPr spc="45" dirty="0"/>
              <a:t>о</a:t>
            </a:r>
            <a:r>
              <a:rPr spc="30" dirty="0"/>
              <a:t>н</a:t>
            </a:r>
            <a:r>
              <a:rPr spc="-20" dirty="0"/>
              <a:t>к</a:t>
            </a:r>
            <a:r>
              <a:rPr spc="20" dirty="0"/>
              <a:t>у</a:t>
            </a:r>
            <a:r>
              <a:rPr spc="-25" dirty="0"/>
              <a:t>р</a:t>
            </a:r>
            <a:r>
              <a:rPr spc="40" dirty="0"/>
              <a:t>е</a:t>
            </a:r>
            <a:r>
              <a:rPr spc="30" dirty="0"/>
              <a:t>н</a:t>
            </a:r>
            <a:r>
              <a:rPr spc="40" dirty="0"/>
              <a:t>т</a:t>
            </a:r>
            <a:r>
              <a:rPr spc="30" dirty="0"/>
              <a:t>н</a:t>
            </a:r>
            <a:r>
              <a:rPr spc="-5" dirty="0"/>
              <a:t>ы</a:t>
            </a:r>
            <a:r>
              <a:rPr spc="15" dirty="0"/>
              <a:t>й</a:t>
            </a:r>
            <a:r>
              <a:rPr spc="-160" dirty="0"/>
              <a:t> </a:t>
            </a:r>
            <a:r>
              <a:rPr spc="-20" dirty="0"/>
              <a:t>а</a:t>
            </a:r>
            <a:r>
              <a:rPr spc="30" dirty="0"/>
              <a:t>н</a:t>
            </a:r>
            <a:r>
              <a:rPr spc="-20" dirty="0"/>
              <a:t>а</a:t>
            </a:r>
            <a:r>
              <a:rPr spc="-5" dirty="0"/>
              <a:t>л</a:t>
            </a:r>
            <a:r>
              <a:rPr spc="10" dirty="0"/>
              <a:t>из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81825" y="152400"/>
            <a:ext cx="523875" cy="37147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15250" y="133350"/>
            <a:ext cx="438150" cy="4191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62950" y="161925"/>
            <a:ext cx="600075" cy="36195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B9B9CAE-2182-4A10-8D41-655A2BA8FF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962407"/>
            <a:ext cx="9160962" cy="39338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3244" y="247268"/>
            <a:ext cx="3312795" cy="335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-5" dirty="0"/>
              <a:t>К</a:t>
            </a:r>
            <a:r>
              <a:rPr spc="45" dirty="0"/>
              <a:t>о</a:t>
            </a:r>
            <a:r>
              <a:rPr spc="30" dirty="0"/>
              <a:t>н</a:t>
            </a:r>
            <a:r>
              <a:rPr spc="-20" dirty="0"/>
              <a:t>к</a:t>
            </a:r>
            <a:r>
              <a:rPr spc="20" dirty="0"/>
              <a:t>у</a:t>
            </a:r>
            <a:r>
              <a:rPr spc="-25" dirty="0"/>
              <a:t>р</a:t>
            </a:r>
            <a:r>
              <a:rPr spc="40" dirty="0"/>
              <a:t>е</a:t>
            </a:r>
            <a:r>
              <a:rPr spc="30" dirty="0"/>
              <a:t>н</a:t>
            </a:r>
            <a:r>
              <a:rPr spc="40" dirty="0"/>
              <a:t>т</a:t>
            </a:r>
            <a:r>
              <a:rPr spc="30" dirty="0"/>
              <a:t>н</a:t>
            </a:r>
            <a:r>
              <a:rPr spc="-30" dirty="0"/>
              <a:t>о</a:t>
            </a:r>
            <a:r>
              <a:rPr spc="15" dirty="0"/>
              <a:t>е</a:t>
            </a:r>
            <a:r>
              <a:rPr spc="-130" dirty="0"/>
              <a:t> </a:t>
            </a:r>
            <a:r>
              <a:rPr spc="-20" dirty="0"/>
              <a:t>п</a:t>
            </a:r>
            <a:r>
              <a:rPr spc="-25" dirty="0"/>
              <a:t>р</a:t>
            </a:r>
            <a:r>
              <a:rPr spc="40" dirty="0"/>
              <a:t>е</a:t>
            </a:r>
            <a:r>
              <a:rPr spc="15" dirty="0"/>
              <a:t>и</a:t>
            </a:r>
            <a:r>
              <a:rPr spc="-10" dirty="0"/>
              <a:t>м</a:t>
            </a:r>
            <a:r>
              <a:rPr spc="20" dirty="0"/>
              <a:t>у</a:t>
            </a:r>
            <a:r>
              <a:rPr spc="-10" dirty="0"/>
              <a:t>щ</a:t>
            </a:r>
            <a:r>
              <a:rPr spc="40" dirty="0"/>
              <a:t>е</a:t>
            </a:r>
            <a:r>
              <a:rPr spc="-20" dirty="0"/>
              <a:t>с</a:t>
            </a:r>
            <a:r>
              <a:rPr spc="40" dirty="0"/>
              <a:t>т</a:t>
            </a:r>
            <a:r>
              <a:rPr spc="-20" dirty="0"/>
              <a:t>в</a:t>
            </a:r>
            <a:r>
              <a:rPr spc="15" dirty="0"/>
              <a:t>о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62292" y="1098105"/>
            <a:ext cx="7447280" cy="282449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93675" indent="-180975">
              <a:lnSpc>
                <a:spcPct val="100000"/>
              </a:lnSpc>
              <a:spcBef>
                <a:spcPts val="484"/>
              </a:spcBef>
              <a:buClr>
                <a:srgbClr val="FF0000"/>
              </a:buClr>
              <a:buSzPct val="116129"/>
              <a:buFont typeface="Arial MT"/>
              <a:buChar char="•"/>
              <a:tabLst>
                <a:tab pos="193675" algn="l"/>
              </a:tabLst>
            </a:pPr>
            <a:r>
              <a:rPr lang="ru-RU" sz="1550" spc="10" dirty="0">
                <a:solidFill>
                  <a:srgbClr val="585858"/>
                </a:solidFill>
                <a:latin typeface="Calibri"/>
                <a:cs typeface="Calibri"/>
              </a:rPr>
              <a:t>Высокая степень дифференциации и персонализации. Платформа может позволять пользователям создавать свои уникальные клубы по интересам, которые отражают их индивидуальность, стиль, ценности и потребности. Пользователи могут настраивать дизайн, функционал и правила своих клубов. </a:t>
            </a:r>
          </a:p>
          <a:p>
            <a:pPr marL="193675" indent="-180975">
              <a:lnSpc>
                <a:spcPct val="100000"/>
              </a:lnSpc>
              <a:spcBef>
                <a:spcPts val="484"/>
              </a:spcBef>
              <a:buClr>
                <a:srgbClr val="FF0000"/>
              </a:buClr>
              <a:buSzPct val="116129"/>
              <a:buFont typeface="Arial MT"/>
              <a:buChar char="•"/>
              <a:tabLst>
                <a:tab pos="193675" algn="l"/>
              </a:tabLst>
            </a:pPr>
            <a:endParaRPr lang="ru-RU" sz="1550" spc="10" dirty="0">
              <a:solidFill>
                <a:srgbClr val="585858"/>
              </a:solidFill>
              <a:latin typeface="Calibri"/>
              <a:cs typeface="Calibri"/>
            </a:endParaRPr>
          </a:p>
          <a:p>
            <a:pPr marL="193675" indent="-180975">
              <a:lnSpc>
                <a:spcPct val="100000"/>
              </a:lnSpc>
              <a:spcBef>
                <a:spcPts val="484"/>
              </a:spcBef>
              <a:buClr>
                <a:srgbClr val="FF0000"/>
              </a:buClr>
              <a:buSzPct val="116129"/>
              <a:buFont typeface="Arial MT"/>
              <a:buChar char="•"/>
              <a:tabLst>
                <a:tab pos="193675" algn="l"/>
              </a:tabLst>
            </a:pPr>
            <a:r>
              <a:rPr lang="ru-RU" sz="1550" spc="10" dirty="0">
                <a:solidFill>
                  <a:srgbClr val="585858"/>
                </a:solidFill>
                <a:latin typeface="Calibri"/>
                <a:cs typeface="Calibri"/>
              </a:rPr>
              <a:t>Платформа может также предлагать рекомендации по подбору подходящих клубов для каждого пользователя на основе его интересов, предпочтений и целей.</a:t>
            </a:r>
          </a:p>
          <a:p>
            <a:pPr marL="193675" indent="-180975">
              <a:lnSpc>
                <a:spcPct val="100000"/>
              </a:lnSpc>
              <a:spcBef>
                <a:spcPts val="484"/>
              </a:spcBef>
              <a:buClr>
                <a:srgbClr val="FF0000"/>
              </a:buClr>
              <a:buSzPct val="116129"/>
              <a:buFont typeface="Arial MT"/>
              <a:buChar char="•"/>
              <a:tabLst>
                <a:tab pos="193675" algn="l"/>
              </a:tabLst>
            </a:pPr>
            <a:endParaRPr lang="ru-RU" sz="1200" dirty="0">
              <a:latin typeface="Calibri"/>
              <a:cs typeface="Calibri"/>
            </a:endParaRPr>
          </a:p>
          <a:p>
            <a:pPr marL="193675" indent="-180975">
              <a:lnSpc>
                <a:spcPct val="100000"/>
              </a:lnSpc>
              <a:buClr>
                <a:srgbClr val="FF0000"/>
              </a:buClr>
              <a:buSzPct val="116129"/>
              <a:buFont typeface="Arial MT"/>
              <a:buChar char="•"/>
              <a:tabLst>
                <a:tab pos="193675" algn="l"/>
              </a:tabLst>
            </a:pPr>
            <a:r>
              <a:rPr lang="ru-RU" sz="1550" spc="-5" dirty="0">
                <a:solidFill>
                  <a:srgbClr val="585858"/>
                </a:solidFill>
                <a:latin typeface="Calibri"/>
                <a:cs typeface="Calibri"/>
              </a:rPr>
              <a:t>Платформа «Вместе» — это инструмент, который поможет вам организовать свое сообщество, предоставить участникам качественный контент, взаимодействовать с ними и монетизировать свою деятельность.</a:t>
            </a:r>
            <a:endParaRPr lang="ru-RU" sz="155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81825" y="152400"/>
            <a:ext cx="523875" cy="37147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15250" y="133350"/>
            <a:ext cx="438150" cy="4191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62950" y="161925"/>
            <a:ext cx="600075" cy="3619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3244" y="247268"/>
            <a:ext cx="1590040" cy="335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-20" dirty="0"/>
              <a:t>А</a:t>
            </a:r>
            <a:r>
              <a:rPr spc="30" dirty="0"/>
              <a:t>н</a:t>
            </a:r>
            <a:r>
              <a:rPr spc="-20" dirty="0"/>
              <a:t>а</a:t>
            </a:r>
            <a:r>
              <a:rPr spc="-5" dirty="0"/>
              <a:t>л</a:t>
            </a:r>
            <a:r>
              <a:rPr spc="10" dirty="0"/>
              <a:t>из</a:t>
            </a:r>
            <a:r>
              <a:rPr spc="-50" dirty="0"/>
              <a:t> </a:t>
            </a:r>
            <a:r>
              <a:rPr spc="-25" dirty="0"/>
              <a:t>р</a:t>
            </a:r>
            <a:r>
              <a:rPr spc="-5" dirty="0"/>
              <a:t>ы</a:t>
            </a:r>
            <a:r>
              <a:rPr spc="30" dirty="0"/>
              <a:t>н</a:t>
            </a:r>
            <a:r>
              <a:rPr spc="-20" dirty="0"/>
              <a:t>к</a:t>
            </a:r>
            <a:r>
              <a:rPr spc="10" dirty="0"/>
              <a:t>а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81825" y="152400"/>
            <a:ext cx="523875" cy="37147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15250" y="133350"/>
            <a:ext cx="438150" cy="4191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62950" y="161925"/>
            <a:ext cx="600075" cy="3619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3CC4472-8ED9-417E-93ED-E32D182E2941}"/>
              </a:ext>
            </a:extLst>
          </p:cNvPr>
          <p:cNvSpPr txBox="1"/>
          <p:nvPr/>
        </p:nvSpPr>
        <p:spPr>
          <a:xfrm>
            <a:off x="463549" y="1025783"/>
            <a:ext cx="6553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Наша платформа может быть востребована среди владельцев бизнес-аккаунтов конкурентных продуктов, так как предоставляет возможность монетизировать ведение клуба</a:t>
            </a:r>
          </a:p>
          <a:p>
            <a:endParaRPr lang="ru-RU" b="1" dirty="0"/>
          </a:p>
          <a:p>
            <a:endParaRPr lang="ru-RU" b="1" i="0" dirty="0">
              <a:solidFill>
                <a:srgbClr val="181818"/>
              </a:solidFill>
              <a:effectLst/>
              <a:latin typeface="HeliosExtC"/>
            </a:endParaRPr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730E9B5B-ED4E-48A9-AF17-929389F48989}"/>
              </a:ext>
            </a:extLst>
          </p:cNvPr>
          <p:cNvSpPr/>
          <p:nvPr/>
        </p:nvSpPr>
        <p:spPr>
          <a:xfrm>
            <a:off x="463549" y="2238618"/>
            <a:ext cx="3322956" cy="22098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4BF4B6-C9FB-4714-AF2D-F931ADEB6F81}"/>
              </a:ext>
            </a:extLst>
          </p:cNvPr>
          <p:cNvSpPr txBox="1"/>
          <p:nvPr/>
        </p:nvSpPr>
        <p:spPr>
          <a:xfrm>
            <a:off x="628577" y="2445431"/>
            <a:ext cx="29718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 err="1"/>
              <a:t>Вконтакте</a:t>
            </a:r>
            <a:r>
              <a:rPr lang="ru-RU" sz="1800" dirty="0"/>
              <a:t>: 73 млн человек в России, </a:t>
            </a:r>
            <a:r>
              <a:rPr lang="ru-RU" sz="1800" dirty="0">
                <a:solidFill>
                  <a:srgbClr val="181818"/>
                </a:solidFill>
                <a:latin typeface="HeliosExtC"/>
              </a:rPr>
              <a:t>б</a:t>
            </a:r>
            <a:r>
              <a:rPr lang="ru-RU" sz="1800" b="0" i="0" dirty="0">
                <a:solidFill>
                  <a:srgbClr val="181818"/>
                </a:solidFill>
                <a:effectLst/>
                <a:latin typeface="HeliosExtC"/>
              </a:rPr>
              <a:t>ольше всего пользователей — в возрасте от 25 до 34 лет (25,4%) более 2 млн страниц для бизнеса.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B50D1C00-EF21-454C-AD56-74B3B5F5DBD2}"/>
              </a:ext>
            </a:extLst>
          </p:cNvPr>
          <p:cNvSpPr/>
          <p:nvPr/>
        </p:nvSpPr>
        <p:spPr>
          <a:xfrm>
            <a:off x="3832168" y="2217694"/>
            <a:ext cx="3322956" cy="22098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50CAC0-3FBD-47A4-88E0-0D94993147B9}"/>
              </a:ext>
            </a:extLst>
          </p:cNvPr>
          <p:cNvSpPr txBox="1"/>
          <p:nvPr/>
        </p:nvSpPr>
        <p:spPr>
          <a:xfrm>
            <a:off x="4063959" y="2453494"/>
            <a:ext cx="29718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/>
              <a:t>Одноклассники: аудитория в России: 46,5 млн пользователей (ноябрь 2020 года), 1 млн бизнес-аккаунтов.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3244" y="247268"/>
            <a:ext cx="2501265" cy="335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45" dirty="0"/>
              <a:t>Мо</a:t>
            </a:r>
            <a:r>
              <a:rPr spc="30" dirty="0"/>
              <a:t>д</a:t>
            </a:r>
            <a:r>
              <a:rPr spc="40" dirty="0"/>
              <a:t>е</a:t>
            </a:r>
            <a:r>
              <a:rPr spc="-5" dirty="0"/>
              <a:t>л</a:t>
            </a:r>
            <a:r>
              <a:rPr spc="15" dirty="0"/>
              <a:t>и</a:t>
            </a:r>
            <a:r>
              <a:rPr spc="-160" dirty="0"/>
              <a:t> </a:t>
            </a:r>
            <a:r>
              <a:rPr spc="-5" dirty="0"/>
              <a:t>м</a:t>
            </a:r>
            <a:r>
              <a:rPr spc="45" dirty="0"/>
              <a:t>о</a:t>
            </a:r>
            <a:r>
              <a:rPr spc="30" dirty="0"/>
              <a:t>н</a:t>
            </a:r>
            <a:r>
              <a:rPr spc="40" dirty="0"/>
              <a:t>ет</a:t>
            </a:r>
            <a:r>
              <a:rPr spc="15" dirty="0"/>
              <a:t>и</a:t>
            </a:r>
            <a:r>
              <a:rPr spc="-40" dirty="0"/>
              <a:t>з</a:t>
            </a:r>
            <a:r>
              <a:rPr spc="-20" dirty="0"/>
              <a:t>а</a:t>
            </a:r>
            <a:r>
              <a:rPr spc="-5" dirty="0"/>
              <a:t>ц</a:t>
            </a:r>
            <a:r>
              <a:rPr spc="15" dirty="0"/>
              <a:t>ии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63244" y="2271932"/>
            <a:ext cx="2971800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5" dirty="0">
                <a:solidFill>
                  <a:srgbClr val="F5AE33"/>
                </a:solidFill>
                <a:latin typeface="Calibri"/>
                <a:cs typeface="Calibri"/>
              </a:rPr>
              <a:t>Subscription</a:t>
            </a:r>
            <a:r>
              <a:rPr sz="1600" b="1" spc="120" dirty="0">
                <a:solidFill>
                  <a:srgbClr val="F5AE33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5AE33"/>
                </a:solidFill>
                <a:latin typeface="Calibri"/>
                <a:cs typeface="Calibri"/>
              </a:rPr>
              <a:t>(</a:t>
            </a:r>
            <a:r>
              <a:rPr sz="1600" b="1" spc="-10" dirty="0" err="1">
                <a:solidFill>
                  <a:srgbClr val="F5AE33"/>
                </a:solidFill>
                <a:latin typeface="Calibri"/>
                <a:cs typeface="Calibri"/>
              </a:rPr>
              <a:t>подписка</a:t>
            </a:r>
            <a:r>
              <a:rPr sz="1600" b="1" spc="-10" dirty="0">
                <a:solidFill>
                  <a:srgbClr val="F5AE33"/>
                </a:solidFill>
                <a:latin typeface="Calibri"/>
                <a:cs typeface="Calibri"/>
              </a:rPr>
              <a:t>)</a:t>
            </a:r>
            <a:endParaRPr sz="1600" dirty="0">
              <a:latin typeface="Calibri"/>
              <a:cs typeface="Calibri"/>
            </a:endParaRPr>
          </a:p>
          <a:p>
            <a:pPr marL="12700">
              <a:spcBef>
                <a:spcPts val="45"/>
              </a:spcBef>
            </a:pPr>
            <a:r>
              <a:rPr lang="ru-RU" sz="1600" dirty="0">
                <a:latin typeface="Calibri"/>
                <a:cs typeface="Calibri"/>
              </a:rPr>
              <a:t>Создатели клубов платят фиксированную стоимость в месяц, за каждого участника клуба</a:t>
            </a:r>
            <a:r>
              <a:rPr sz="1600" dirty="0">
                <a:latin typeface="Calibri"/>
                <a:cs typeface="Calibri"/>
              </a:rPr>
              <a:t>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429000" y="2266950"/>
            <a:ext cx="2825306" cy="99815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90"/>
              </a:spcBef>
            </a:pPr>
            <a:r>
              <a:rPr sz="1600" b="1" spc="35" dirty="0">
                <a:solidFill>
                  <a:srgbClr val="F5AE33"/>
                </a:solidFill>
                <a:latin typeface="Calibri"/>
                <a:cs typeface="Calibri"/>
              </a:rPr>
              <a:t>F</a:t>
            </a:r>
            <a:r>
              <a:rPr sz="1600" b="1" spc="-25" dirty="0">
                <a:solidFill>
                  <a:srgbClr val="F5AE33"/>
                </a:solidFill>
                <a:latin typeface="Calibri"/>
                <a:cs typeface="Calibri"/>
              </a:rPr>
              <a:t>r</a:t>
            </a:r>
            <a:r>
              <a:rPr sz="1600" b="1" spc="-5" dirty="0">
                <a:solidFill>
                  <a:srgbClr val="F5AE33"/>
                </a:solidFill>
                <a:latin typeface="Calibri"/>
                <a:cs typeface="Calibri"/>
              </a:rPr>
              <a:t>ee</a:t>
            </a:r>
            <a:r>
              <a:rPr sz="1600" b="1" spc="15" dirty="0">
                <a:solidFill>
                  <a:srgbClr val="F5AE33"/>
                </a:solidFill>
                <a:latin typeface="Calibri"/>
                <a:cs typeface="Calibri"/>
              </a:rPr>
              <a:t>m</a:t>
            </a:r>
            <a:r>
              <a:rPr sz="1600" b="1" dirty="0">
                <a:solidFill>
                  <a:srgbClr val="F5AE33"/>
                </a:solidFill>
                <a:latin typeface="Calibri"/>
                <a:cs typeface="Calibri"/>
              </a:rPr>
              <a:t>i</a:t>
            </a:r>
            <a:r>
              <a:rPr sz="1600" b="1" spc="-35" dirty="0">
                <a:solidFill>
                  <a:srgbClr val="F5AE33"/>
                </a:solidFill>
                <a:latin typeface="Calibri"/>
                <a:cs typeface="Calibri"/>
              </a:rPr>
              <a:t>u</a:t>
            </a:r>
            <a:r>
              <a:rPr sz="1600" b="1" dirty="0">
                <a:solidFill>
                  <a:srgbClr val="F5AE33"/>
                </a:solidFill>
                <a:latin typeface="Calibri"/>
                <a:cs typeface="Calibri"/>
              </a:rPr>
              <a:t>m</a:t>
            </a:r>
            <a:r>
              <a:rPr sz="1600" b="1" spc="45" dirty="0">
                <a:solidFill>
                  <a:srgbClr val="F5AE33"/>
                </a:solidFill>
                <a:latin typeface="Calibri"/>
                <a:cs typeface="Calibri"/>
              </a:rPr>
              <a:t> </a:t>
            </a:r>
            <a:r>
              <a:rPr sz="1600" b="1" spc="15" dirty="0">
                <a:solidFill>
                  <a:srgbClr val="F5AE33"/>
                </a:solidFill>
                <a:latin typeface="Calibri"/>
                <a:cs typeface="Calibri"/>
              </a:rPr>
              <a:t>(</a:t>
            </a:r>
            <a:r>
              <a:rPr sz="1600" b="1" spc="20" dirty="0">
                <a:solidFill>
                  <a:srgbClr val="F5AE33"/>
                </a:solidFill>
                <a:latin typeface="Calibri"/>
                <a:cs typeface="Calibri"/>
              </a:rPr>
              <a:t>у</a:t>
            </a:r>
            <a:r>
              <a:rPr sz="1600" b="1" spc="-5" dirty="0">
                <a:solidFill>
                  <a:srgbClr val="F5AE33"/>
                </a:solidFill>
                <a:latin typeface="Calibri"/>
                <a:cs typeface="Calibri"/>
              </a:rPr>
              <a:t>с</a:t>
            </a:r>
            <a:r>
              <a:rPr sz="1600" b="1" spc="-25" dirty="0">
                <a:solidFill>
                  <a:srgbClr val="F5AE33"/>
                </a:solidFill>
                <a:latin typeface="Calibri"/>
                <a:cs typeface="Calibri"/>
              </a:rPr>
              <a:t>л</a:t>
            </a:r>
            <a:r>
              <a:rPr sz="1600" b="1" spc="-35" dirty="0">
                <a:solidFill>
                  <a:srgbClr val="F5AE33"/>
                </a:solidFill>
                <a:latin typeface="Calibri"/>
                <a:cs typeface="Calibri"/>
              </a:rPr>
              <a:t>о</a:t>
            </a:r>
            <a:r>
              <a:rPr sz="1600" b="1" dirty="0">
                <a:solidFill>
                  <a:srgbClr val="F5AE33"/>
                </a:solidFill>
                <a:latin typeface="Calibri"/>
                <a:cs typeface="Calibri"/>
              </a:rPr>
              <a:t>в</a:t>
            </a:r>
            <a:r>
              <a:rPr sz="1600" b="1" spc="30" dirty="0">
                <a:solidFill>
                  <a:srgbClr val="F5AE33"/>
                </a:solidFill>
                <a:latin typeface="Calibri"/>
                <a:cs typeface="Calibri"/>
              </a:rPr>
              <a:t>н</a:t>
            </a:r>
            <a:r>
              <a:rPr sz="1600" b="1" dirty="0">
                <a:solidFill>
                  <a:srgbClr val="F5AE33"/>
                </a:solidFill>
                <a:latin typeface="Calibri"/>
                <a:cs typeface="Calibri"/>
              </a:rPr>
              <a:t>о</a:t>
            </a:r>
            <a:r>
              <a:rPr sz="1600" b="1" spc="-90" dirty="0">
                <a:solidFill>
                  <a:srgbClr val="F5AE33"/>
                </a:solidFill>
                <a:latin typeface="Calibri"/>
                <a:cs typeface="Calibri"/>
              </a:rPr>
              <a:t> </a:t>
            </a:r>
            <a:r>
              <a:rPr sz="1600" b="1" spc="-30" dirty="0">
                <a:solidFill>
                  <a:srgbClr val="F5AE33"/>
                </a:solidFill>
                <a:latin typeface="Calibri"/>
                <a:cs typeface="Calibri"/>
              </a:rPr>
              <a:t>б</a:t>
            </a:r>
            <a:r>
              <a:rPr sz="1600" b="1" spc="-5" dirty="0">
                <a:solidFill>
                  <a:srgbClr val="F5AE33"/>
                </a:solidFill>
                <a:latin typeface="Calibri"/>
                <a:cs typeface="Calibri"/>
              </a:rPr>
              <a:t>ес</a:t>
            </a:r>
            <a:r>
              <a:rPr sz="1600" b="1" spc="-35" dirty="0">
                <a:solidFill>
                  <a:srgbClr val="F5AE33"/>
                </a:solidFill>
                <a:latin typeface="Calibri"/>
                <a:cs typeface="Calibri"/>
              </a:rPr>
              <a:t>п</a:t>
            </a:r>
            <a:r>
              <a:rPr sz="1600" b="1" spc="-25" dirty="0">
                <a:solidFill>
                  <a:srgbClr val="F5AE33"/>
                </a:solidFill>
                <a:latin typeface="Calibri"/>
                <a:cs typeface="Calibri"/>
              </a:rPr>
              <a:t>л</a:t>
            </a:r>
            <a:r>
              <a:rPr sz="1600" b="1" dirty="0">
                <a:solidFill>
                  <a:srgbClr val="F5AE33"/>
                </a:solidFill>
                <a:latin typeface="Calibri"/>
                <a:cs typeface="Calibri"/>
              </a:rPr>
              <a:t>а</a:t>
            </a:r>
            <a:r>
              <a:rPr sz="1600" b="1" spc="20" dirty="0">
                <a:solidFill>
                  <a:srgbClr val="F5AE33"/>
                </a:solidFill>
                <a:latin typeface="Calibri"/>
                <a:cs typeface="Calibri"/>
              </a:rPr>
              <a:t>т</a:t>
            </a:r>
            <a:r>
              <a:rPr sz="1600" b="1" spc="30" dirty="0">
                <a:solidFill>
                  <a:srgbClr val="F5AE33"/>
                </a:solidFill>
                <a:latin typeface="Calibri"/>
                <a:cs typeface="Calibri"/>
              </a:rPr>
              <a:t>н</a:t>
            </a:r>
            <a:r>
              <a:rPr sz="1600" b="1" spc="-35" dirty="0">
                <a:solidFill>
                  <a:srgbClr val="F5AE33"/>
                </a:solidFill>
                <a:latin typeface="Calibri"/>
                <a:cs typeface="Calibri"/>
              </a:rPr>
              <a:t>о</a:t>
            </a:r>
            <a:r>
              <a:rPr sz="1600" b="1" dirty="0">
                <a:solidFill>
                  <a:srgbClr val="F5AE33"/>
                </a:solidFill>
                <a:latin typeface="Calibri"/>
                <a:cs typeface="Calibri"/>
              </a:rPr>
              <a:t>)  </a:t>
            </a:r>
            <a:r>
              <a:rPr sz="1600" dirty="0">
                <a:latin typeface="Calibri"/>
                <a:cs typeface="Calibri"/>
              </a:rPr>
              <a:t>О</a:t>
            </a:r>
            <a:r>
              <a:rPr sz="1600" spc="-10" dirty="0">
                <a:latin typeface="Calibri"/>
                <a:cs typeface="Calibri"/>
              </a:rPr>
              <a:t>с</a:t>
            </a:r>
            <a:r>
              <a:rPr sz="1600" spc="-35" dirty="0">
                <a:latin typeface="Calibri"/>
                <a:cs typeface="Calibri"/>
              </a:rPr>
              <a:t>н</a:t>
            </a:r>
            <a:r>
              <a:rPr sz="1600" spc="45" dirty="0">
                <a:latin typeface="Calibri"/>
                <a:cs typeface="Calibri"/>
              </a:rPr>
              <a:t>о</a:t>
            </a:r>
            <a:r>
              <a:rPr sz="1600" spc="15" dirty="0">
                <a:latin typeface="Calibri"/>
                <a:cs typeface="Calibri"/>
              </a:rPr>
              <a:t>в</a:t>
            </a:r>
            <a:r>
              <a:rPr sz="1600" spc="-35" dirty="0">
                <a:latin typeface="Calibri"/>
                <a:cs typeface="Calibri"/>
              </a:rPr>
              <a:t>н</a:t>
            </a:r>
            <a:r>
              <a:rPr sz="1600" spc="45" dirty="0">
                <a:latin typeface="Calibri"/>
                <a:cs typeface="Calibri"/>
              </a:rPr>
              <a:t>о</a:t>
            </a:r>
            <a:r>
              <a:rPr sz="1600" dirty="0">
                <a:latin typeface="Calibri"/>
                <a:cs typeface="Calibri"/>
              </a:rPr>
              <a:t>й</a:t>
            </a:r>
            <a:r>
              <a:rPr sz="1600" spc="-9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п</a:t>
            </a:r>
            <a:r>
              <a:rPr sz="1600" spc="50" dirty="0">
                <a:latin typeface="Calibri"/>
                <a:cs typeface="Calibri"/>
              </a:rPr>
              <a:t>р</a:t>
            </a:r>
            <a:r>
              <a:rPr sz="1600" spc="45" dirty="0">
                <a:latin typeface="Calibri"/>
                <a:cs typeface="Calibri"/>
              </a:rPr>
              <a:t>о</a:t>
            </a:r>
            <a:r>
              <a:rPr sz="1600" spc="20" dirty="0">
                <a:latin typeface="Calibri"/>
                <a:cs typeface="Calibri"/>
              </a:rPr>
              <a:t>д</a:t>
            </a:r>
            <a:r>
              <a:rPr sz="1600" spc="-35" dirty="0">
                <a:latin typeface="Calibri"/>
                <a:cs typeface="Calibri"/>
              </a:rPr>
              <a:t>у</a:t>
            </a:r>
            <a:r>
              <a:rPr sz="1600" spc="30" dirty="0">
                <a:latin typeface="Calibri"/>
                <a:cs typeface="Calibri"/>
              </a:rPr>
              <a:t>к</a:t>
            </a:r>
            <a:r>
              <a:rPr sz="1600" dirty="0">
                <a:latin typeface="Calibri"/>
                <a:cs typeface="Calibri"/>
              </a:rPr>
              <a:t>т</a:t>
            </a:r>
            <a:r>
              <a:rPr sz="1600" spc="-30" dirty="0">
                <a:latin typeface="Calibri"/>
                <a:cs typeface="Calibri"/>
              </a:rPr>
              <a:t> б</a:t>
            </a:r>
            <a:r>
              <a:rPr sz="1600" spc="75" dirty="0">
                <a:latin typeface="Calibri"/>
                <a:cs typeface="Calibri"/>
              </a:rPr>
              <a:t>е</a:t>
            </a:r>
            <a:r>
              <a:rPr sz="1600" spc="-10" dirty="0">
                <a:latin typeface="Calibri"/>
                <a:cs typeface="Calibri"/>
              </a:rPr>
              <a:t>с</a:t>
            </a:r>
            <a:r>
              <a:rPr sz="1600" spc="-20" dirty="0">
                <a:latin typeface="Calibri"/>
                <a:cs typeface="Calibri"/>
              </a:rPr>
              <a:t>п</a:t>
            </a:r>
            <a:r>
              <a:rPr sz="1600" spc="-10" dirty="0">
                <a:latin typeface="Calibri"/>
                <a:cs typeface="Calibri"/>
              </a:rPr>
              <a:t>л</a:t>
            </a:r>
            <a:r>
              <a:rPr sz="1600" spc="90" dirty="0">
                <a:latin typeface="Calibri"/>
                <a:cs typeface="Calibri"/>
              </a:rPr>
              <a:t>а</a:t>
            </a:r>
            <a:r>
              <a:rPr sz="1600" spc="25" dirty="0">
                <a:latin typeface="Calibri"/>
                <a:cs typeface="Calibri"/>
              </a:rPr>
              <a:t>т</a:t>
            </a:r>
            <a:r>
              <a:rPr sz="1600" spc="-35" dirty="0">
                <a:latin typeface="Calibri"/>
                <a:cs typeface="Calibri"/>
              </a:rPr>
              <a:t>н</a:t>
            </a:r>
            <a:r>
              <a:rPr sz="1600" dirty="0">
                <a:latin typeface="Calibri"/>
                <a:cs typeface="Calibri"/>
              </a:rPr>
              <a:t>ы</a:t>
            </a:r>
            <a:r>
              <a:rPr sz="1600" spc="-40" dirty="0">
                <a:latin typeface="Calibri"/>
                <a:cs typeface="Calibri"/>
              </a:rPr>
              <a:t>й</a:t>
            </a:r>
            <a:r>
              <a:rPr sz="1600" dirty="0">
                <a:latin typeface="Calibri"/>
                <a:cs typeface="Calibri"/>
              </a:rPr>
              <a:t>,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35" dirty="0" err="1">
                <a:latin typeface="Calibri"/>
                <a:cs typeface="Calibri"/>
              </a:rPr>
              <a:t>н</a:t>
            </a:r>
            <a:r>
              <a:rPr sz="1600" dirty="0" err="1">
                <a:latin typeface="Calibri"/>
                <a:cs typeface="Calibri"/>
              </a:rPr>
              <a:t>о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lang="ru-RU" sz="1600" spc="20" dirty="0">
                <a:latin typeface="Calibri"/>
                <a:cs typeface="Calibri"/>
              </a:rPr>
              <a:t>есть платный контент в клубах.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15100" y="2263090"/>
            <a:ext cx="1981200" cy="51366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90"/>
              </a:spcBef>
            </a:pPr>
            <a:r>
              <a:rPr sz="1600" b="1" spc="-30" dirty="0">
                <a:solidFill>
                  <a:srgbClr val="F5AE33"/>
                </a:solidFill>
                <a:latin typeface="Calibri"/>
                <a:cs typeface="Calibri"/>
              </a:rPr>
              <a:t>Р</a:t>
            </a:r>
            <a:r>
              <a:rPr sz="1600" b="1" spc="-5" dirty="0">
                <a:solidFill>
                  <a:srgbClr val="F5AE33"/>
                </a:solidFill>
                <a:latin typeface="Calibri"/>
                <a:cs typeface="Calibri"/>
              </a:rPr>
              <a:t>е</a:t>
            </a:r>
            <a:r>
              <a:rPr sz="1600" b="1" dirty="0">
                <a:solidFill>
                  <a:srgbClr val="F5AE33"/>
                </a:solidFill>
                <a:latin typeface="Calibri"/>
                <a:cs typeface="Calibri"/>
              </a:rPr>
              <a:t>к</a:t>
            </a:r>
            <a:r>
              <a:rPr sz="1600" b="1" spc="-25" dirty="0">
                <a:solidFill>
                  <a:srgbClr val="F5AE33"/>
                </a:solidFill>
                <a:latin typeface="Calibri"/>
                <a:cs typeface="Calibri"/>
              </a:rPr>
              <a:t>л</a:t>
            </a:r>
            <a:r>
              <a:rPr sz="1600" b="1" dirty="0">
                <a:solidFill>
                  <a:srgbClr val="F5AE33"/>
                </a:solidFill>
                <a:latin typeface="Calibri"/>
                <a:cs typeface="Calibri"/>
              </a:rPr>
              <a:t>а</a:t>
            </a:r>
            <a:r>
              <a:rPr sz="1600" b="1" spc="30" dirty="0">
                <a:solidFill>
                  <a:srgbClr val="F5AE33"/>
                </a:solidFill>
                <a:latin typeface="Calibri"/>
                <a:cs typeface="Calibri"/>
              </a:rPr>
              <a:t>мн</a:t>
            </a:r>
            <a:r>
              <a:rPr sz="1600" b="1" dirty="0">
                <a:solidFill>
                  <a:srgbClr val="F5AE33"/>
                </a:solidFill>
                <a:latin typeface="Calibri"/>
                <a:cs typeface="Calibri"/>
              </a:rPr>
              <a:t>ая</a:t>
            </a:r>
            <a:r>
              <a:rPr sz="1600" b="1" spc="-55" dirty="0">
                <a:solidFill>
                  <a:srgbClr val="F5AE33"/>
                </a:solidFill>
                <a:latin typeface="Calibri"/>
                <a:cs typeface="Calibri"/>
              </a:rPr>
              <a:t> </a:t>
            </a:r>
            <a:r>
              <a:rPr sz="1600" b="1" spc="30" dirty="0" err="1">
                <a:solidFill>
                  <a:srgbClr val="F5AE33"/>
                </a:solidFill>
                <a:latin typeface="Calibri"/>
                <a:cs typeface="Calibri"/>
              </a:rPr>
              <a:t>м</a:t>
            </a:r>
            <a:r>
              <a:rPr sz="1600" b="1" spc="-35" dirty="0" err="1">
                <a:solidFill>
                  <a:srgbClr val="F5AE33"/>
                </a:solidFill>
                <a:latin typeface="Calibri"/>
                <a:cs typeface="Calibri"/>
              </a:rPr>
              <a:t>о</a:t>
            </a:r>
            <a:r>
              <a:rPr sz="1600" b="1" dirty="0" err="1">
                <a:solidFill>
                  <a:srgbClr val="F5AE33"/>
                </a:solidFill>
                <a:latin typeface="Calibri"/>
                <a:cs typeface="Calibri"/>
              </a:rPr>
              <a:t>д</a:t>
            </a:r>
            <a:r>
              <a:rPr sz="1600" b="1" spc="-5" dirty="0" err="1">
                <a:solidFill>
                  <a:srgbClr val="F5AE33"/>
                </a:solidFill>
                <a:latin typeface="Calibri"/>
                <a:cs typeface="Calibri"/>
              </a:rPr>
              <a:t>е</a:t>
            </a:r>
            <a:r>
              <a:rPr sz="1600" b="1" spc="-25" dirty="0" err="1">
                <a:solidFill>
                  <a:srgbClr val="F5AE33"/>
                </a:solidFill>
                <a:latin typeface="Calibri"/>
                <a:cs typeface="Calibri"/>
              </a:rPr>
              <a:t>л</a:t>
            </a:r>
            <a:r>
              <a:rPr sz="1600" b="1" dirty="0" err="1">
                <a:solidFill>
                  <a:srgbClr val="F5AE33"/>
                </a:solidFill>
                <a:latin typeface="Calibri"/>
                <a:cs typeface="Calibri"/>
              </a:rPr>
              <a:t>ь</a:t>
            </a:r>
            <a:r>
              <a:rPr sz="1600" b="1" dirty="0">
                <a:solidFill>
                  <a:srgbClr val="F5AE33"/>
                </a:solidFill>
                <a:latin typeface="Calibri"/>
                <a:cs typeface="Calibri"/>
              </a:rPr>
              <a:t> </a:t>
            </a:r>
            <a:endParaRPr lang="ru-RU" sz="1600" b="1" dirty="0">
              <a:solidFill>
                <a:srgbClr val="F5AE33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0899"/>
              </a:lnSpc>
              <a:spcBef>
                <a:spcPts val="90"/>
              </a:spcBef>
            </a:pPr>
            <a:r>
              <a:rPr sz="1600" spc="-15" dirty="0" err="1">
                <a:latin typeface="Calibri"/>
                <a:cs typeface="Calibri"/>
              </a:rPr>
              <a:t>Р</a:t>
            </a:r>
            <a:r>
              <a:rPr sz="1600" spc="75" dirty="0" err="1">
                <a:latin typeface="Calibri"/>
                <a:cs typeface="Calibri"/>
              </a:rPr>
              <a:t>е</a:t>
            </a:r>
            <a:r>
              <a:rPr sz="1600" spc="30" dirty="0" err="1">
                <a:latin typeface="Calibri"/>
                <a:cs typeface="Calibri"/>
              </a:rPr>
              <a:t>к</a:t>
            </a:r>
            <a:r>
              <a:rPr sz="1600" spc="-10" dirty="0" err="1">
                <a:latin typeface="Calibri"/>
                <a:cs typeface="Calibri"/>
              </a:rPr>
              <a:t>л</a:t>
            </a:r>
            <a:r>
              <a:rPr sz="1600" spc="90" dirty="0" err="1">
                <a:latin typeface="Calibri"/>
                <a:cs typeface="Calibri"/>
              </a:rPr>
              <a:t>а</a:t>
            </a:r>
            <a:r>
              <a:rPr sz="1600" spc="-10" dirty="0" err="1">
                <a:latin typeface="Calibri"/>
                <a:cs typeface="Calibri"/>
              </a:rPr>
              <a:t>м</a:t>
            </a:r>
            <a:r>
              <a:rPr sz="1600" dirty="0" err="1">
                <a:latin typeface="Calibri"/>
                <a:cs typeface="Calibri"/>
              </a:rPr>
              <a:t>а</a:t>
            </a:r>
            <a:r>
              <a:rPr lang="ru-RU" sz="1600" dirty="0">
                <a:latin typeface="Calibri"/>
                <a:cs typeface="Calibri"/>
              </a:rPr>
              <a:t> на </a:t>
            </a:r>
            <a:r>
              <a:rPr lang="ru-RU" sz="1600" dirty="0" err="1">
                <a:latin typeface="Calibri"/>
                <a:cs typeface="Calibri"/>
              </a:rPr>
              <a:t>платфоме</a:t>
            </a:r>
            <a:r>
              <a:rPr lang="ru-RU" sz="1600" dirty="0">
                <a:latin typeface="Calibri"/>
                <a:cs typeface="Calibri"/>
              </a:rPr>
              <a:t>.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81825" y="152400"/>
            <a:ext cx="523875" cy="37147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15250" y="133350"/>
            <a:ext cx="438150" cy="41910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62950" y="161925"/>
            <a:ext cx="600075" cy="36195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980325B-C6DC-4F4A-BC3D-7970E4216935}"/>
              </a:ext>
            </a:extLst>
          </p:cNvPr>
          <p:cNvSpPr txBox="1"/>
          <p:nvPr/>
        </p:nvSpPr>
        <p:spPr>
          <a:xfrm>
            <a:off x="466142" y="1089149"/>
            <a:ext cx="37263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Смешанная модель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3244" y="247268"/>
            <a:ext cx="2498090" cy="335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/>
              <a:t>Каналы</a:t>
            </a:r>
            <a:r>
              <a:rPr spc="-60" dirty="0"/>
              <a:t> </a:t>
            </a:r>
            <a:r>
              <a:rPr spc="10" dirty="0"/>
              <a:t>продвижение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81825" y="152400"/>
            <a:ext cx="523875" cy="37147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15250" y="133350"/>
            <a:ext cx="438150" cy="4191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62950" y="161925"/>
            <a:ext cx="600075" cy="3619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A340FA2-90EC-4D5C-9C82-B1AB5FBE33FE}"/>
              </a:ext>
            </a:extLst>
          </p:cNvPr>
          <p:cNvSpPr txBox="1"/>
          <p:nvPr/>
        </p:nvSpPr>
        <p:spPr>
          <a:xfrm>
            <a:off x="457200" y="1352550"/>
            <a:ext cx="393966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400" dirty="0"/>
              <a:t>Таргетированная реклама</a:t>
            </a:r>
          </a:p>
          <a:p>
            <a:pPr marL="342900" indent="-342900">
              <a:buAutoNum type="arabicPeriod"/>
            </a:pPr>
            <a:r>
              <a:rPr lang="ru-RU" sz="2400" dirty="0"/>
              <a:t>Контекстная реклама</a:t>
            </a:r>
          </a:p>
          <a:p>
            <a:pPr marL="342900" indent="-342900">
              <a:buAutoNum type="arabicPeriod"/>
            </a:pPr>
            <a:r>
              <a:rPr lang="ru-RU" sz="2400" dirty="0"/>
              <a:t>Реклама у блогеров</a:t>
            </a:r>
          </a:p>
          <a:p>
            <a:pPr marL="342900" indent="-342900">
              <a:buAutoNum type="arabicPeriod"/>
            </a:pPr>
            <a:r>
              <a:rPr lang="en-US" sz="2400" dirty="0"/>
              <a:t>SEO</a:t>
            </a:r>
            <a:endParaRPr lang="ru-RU" sz="2400" dirty="0"/>
          </a:p>
          <a:p>
            <a:pPr marL="342900" indent="-342900">
              <a:buAutoNum type="arabicPeriod"/>
            </a:pPr>
            <a:r>
              <a:rPr lang="en-US" sz="2400" dirty="0"/>
              <a:t>Email-</a:t>
            </a:r>
            <a:r>
              <a:rPr lang="ru-RU" sz="2400" dirty="0"/>
              <a:t>маркетинг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D2957F0-9FA4-418C-872A-69FF08DEBB09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3244" y="247268"/>
            <a:ext cx="3576954" cy="335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Ч</a:t>
            </a:r>
            <a:r>
              <a:rPr spc="4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</a:t>
            </a:r>
            <a:r>
              <a:rPr spc="15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</a:t>
            </a:r>
            <a:r>
              <a:rPr spc="-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spc="2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</a:t>
            </a:r>
            <a:r>
              <a:rPr spc="15" dirty="0">
                <a:solidFill>
                  <a:schemeClr val="tx1">
                    <a:lumMod val="95000"/>
                    <a:lumOff val="5000"/>
                  </a:schemeClr>
                </a:solidFill>
              </a:rPr>
              <a:t>же</a:t>
            </a:r>
            <a:r>
              <a:rPr spc="-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</a:t>
            </a:r>
            <a:r>
              <a:rPr spc="3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</a:t>
            </a:r>
            <a:r>
              <a:rPr spc="4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е</a:t>
            </a:r>
            <a:r>
              <a:rPr spc="-5" dirty="0">
                <a:solidFill>
                  <a:schemeClr val="tx1">
                    <a:lumMod val="95000"/>
                    <a:lumOff val="5000"/>
                  </a:schemeClr>
                </a:solidFill>
              </a:rPr>
              <a:t>л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</a:t>
            </a:r>
            <a:r>
              <a:rPr spc="3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</a:t>
            </a:r>
            <a:r>
              <a:rPr spc="15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</a:t>
            </a:r>
            <a:r>
              <a:rPr spc="-125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spc="15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</a:t>
            </a:r>
            <a:r>
              <a:rPr spc="-1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spc="-2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</a:t>
            </a:r>
            <a:r>
              <a:rPr spc="4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е</a:t>
            </a:r>
            <a:r>
              <a:rPr spc="-25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</a:t>
            </a:r>
            <a:r>
              <a:rPr spc="-2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сп</a:t>
            </a:r>
            <a:r>
              <a:rPr spc="4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е</a:t>
            </a:r>
            <a:r>
              <a:rPr spc="-2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</a:t>
            </a:r>
            <a:r>
              <a:rPr spc="4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</a:t>
            </a:r>
            <a:r>
              <a:rPr spc="15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и</a:t>
            </a:r>
            <a:r>
              <a:rPr spc="-3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</a:t>
            </a:r>
            <a:r>
              <a:rPr spc="2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ы</a:t>
            </a:r>
            <a:endParaRPr spc="2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81825" y="152400"/>
            <a:ext cx="523875" cy="37147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15250" y="133350"/>
            <a:ext cx="438150" cy="4191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62950" y="161925"/>
            <a:ext cx="600075" cy="36195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22AC128-4DB4-4E13-9C28-2ECF224677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616" y="758383"/>
            <a:ext cx="2637156" cy="18736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F121E87-B03E-4FB9-9A3C-1050F940CC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8484" y="758383"/>
            <a:ext cx="1648172" cy="125033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F7721D5-6E0F-4456-9080-B1385F576A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72368" y="758383"/>
            <a:ext cx="1648172" cy="1266878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A6F4542-CF12-4A43-9248-B2D903D4F7B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36252" y="758383"/>
            <a:ext cx="2291188" cy="1776475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6791D09-D675-4E06-82B7-DF56E707FEB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5616" y="2807825"/>
            <a:ext cx="2630719" cy="1940818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CCCDE40-8D8F-476C-9609-254FEE665AC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46357" y="2109282"/>
            <a:ext cx="3277057" cy="2305371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EE844094-46DE-40BE-922A-6E90A6FC92A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36252" y="2664171"/>
            <a:ext cx="2291188" cy="2153717"/>
          </a:xfrm>
          <a:prstGeom prst="rect">
            <a:avLst/>
          </a:prstGeom>
        </p:spPr>
      </p:pic>
      <p:sp>
        <p:nvSpPr>
          <p:cNvPr id="26" name="object 2">
            <a:extLst>
              <a:ext uri="{FF2B5EF4-FFF2-40B4-BE49-F238E27FC236}">
                <a16:creationId xmlns:a16="http://schemas.microsoft.com/office/drawing/2014/main" id="{FAA87B85-2D29-4243-BC44-1A392AA7525B}"/>
              </a:ext>
            </a:extLst>
          </p:cNvPr>
          <p:cNvSpPr txBox="1">
            <a:spLocks/>
          </p:cNvSpPr>
          <p:nvPr/>
        </p:nvSpPr>
        <p:spPr>
          <a:xfrm>
            <a:off x="3550934" y="4463308"/>
            <a:ext cx="2211443" cy="57066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>
            <a:lvl1pPr>
              <a:defRPr sz="2000" b="1" i="0">
                <a:solidFill>
                  <a:srgbClr val="8D00F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 algn="ctr">
              <a:spcBef>
                <a:spcPts val="130"/>
              </a:spcBef>
            </a:pPr>
            <a:r>
              <a:rPr lang="ru-RU" sz="1800" kern="0" spc="-2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Раздел регистрации пользователя</a:t>
            </a:r>
            <a:endParaRPr lang="ru-RU" sz="1800" kern="0" spc="2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13B8573-ECCC-4B64-9C2F-9B52894D6506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81825" y="152400"/>
            <a:ext cx="523875" cy="37147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15250" y="133350"/>
            <a:ext cx="438150" cy="4191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62950" y="161925"/>
            <a:ext cx="600075" cy="36195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2C8BB32-3E57-47DC-93E2-43D8AC9491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217" y="895350"/>
            <a:ext cx="3225476" cy="354565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2F0873A-DF91-4F2E-947F-F4D60D3B50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3800" y="895350"/>
            <a:ext cx="5182106" cy="3545652"/>
          </a:xfrm>
          <a:prstGeom prst="rect">
            <a:avLst/>
          </a:prstGeom>
        </p:spPr>
      </p:pic>
      <p:sp>
        <p:nvSpPr>
          <p:cNvPr id="11" name="object 2">
            <a:extLst>
              <a:ext uri="{FF2B5EF4-FFF2-40B4-BE49-F238E27FC236}">
                <a16:creationId xmlns:a16="http://schemas.microsoft.com/office/drawing/2014/main" id="{B02B7299-351B-4A1D-8031-D2CB446C27D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63244" y="247268"/>
            <a:ext cx="4923156" cy="324448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ru-RU" spc="-2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Профиль пользователя, страница сообществ</a:t>
            </a:r>
            <a:endParaRPr spc="2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8817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F87B7FB-6225-4651-9C10-940CC2F760E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81825" y="152400"/>
            <a:ext cx="523875" cy="37147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15250" y="133350"/>
            <a:ext cx="438150" cy="4191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62950" y="161925"/>
            <a:ext cx="600075" cy="3619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56D6B4D-A561-4E7E-85C2-AE62A9089F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792" y="742950"/>
            <a:ext cx="3560594" cy="416032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DB6DD5A-5925-40C2-A6F0-DE2914035E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0325" y="742950"/>
            <a:ext cx="3560594" cy="4128974"/>
          </a:xfrm>
          <a:prstGeom prst="rect">
            <a:avLst/>
          </a:prstGeom>
        </p:spPr>
      </p:pic>
      <p:sp>
        <p:nvSpPr>
          <p:cNvPr id="14" name="object 2">
            <a:extLst>
              <a:ext uri="{FF2B5EF4-FFF2-40B4-BE49-F238E27FC236}">
                <a16:creationId xmlns:a16="http://schemas.microsoft.com/office/drawing/2014/main" id="{17370062-EF5F-45C1-BCE7-53FF7E120B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63243" y="247268"/>
            <a:ext cx="4312371" cy="324448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ru-RU" spc="-2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Страница сообщества. Лента новостей</a:t>
            </a:r>
            <a:endParaRPr spc="2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9681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3244" y="247268"/>
            <a:ext cx="1979295" cy="335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-5" dirty="0"/>
              <a:t>К</a:t>
            </a:r>
            <a:r>
              <a:rPr spc="45" dirty="0"/>
              <a:t>о</a:t>
            </a:r>
            <a:r>
              <a:rPr spc="-5" dirty="0"/>
              <a:t>м</a:t>
            </a:r>
            <a:r>
              <a:rPr spc="-20" dirty="0"/>
              <a:t>а</a:t>
            </a:r>
            <a:r>
              <a:rPr spc="30" dirty="0"/>
              <a:t>нд</a:t>
            </a:r>
            <a:r>
              <a:rPr spc="10" dirty="0"/>
              <a:t>а</a:t>
            </a:r>
            <a:r>
              <a:rPr spc="-105" dirty="0"/>
              <a:t> </a:t>
            </a:r>
            <a:r>
              <a:rPr spc="-20" dirty="0"/>
              <a:t>п</a:t>
            </a:r>
            <a:r>
              <a:rPr spc="-25" dirty="0"/>
              <a:t>р</a:t>
            </a:r>
            <a:r>
              <a:rPr spc="45" dirty="0"/>
              <a:t>о</a:t>
            </a:r>
            <a:r>
              <a:rPr spc="40" dirty="0"/>
              <a:t>е</a:t>
            </a:r>
            <a:r>
              <a:rPr spc="-20" dirty="0"/>
              <a:t>к</a:t>
            </a:r>
            <a:r>
              <a:rPr spc="40" dirty="0"/>
              <a:t>т</a:t>
            </a:r>
            <a:r>
              <a:rPr spc="10" dirty="0"/>
              <a:t>а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81825" y="152400"/>
            <a:ext cx="523875" cy="37147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15250" y="133350"/>
            <a:ext cx="438150" cy="4191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62950" y="161925"/>
            <a:ext cx="600075" cy="36195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02A7BD3-4A61-4D18-86D4-123E108015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99678"/>
            <a:ext cx="9144000" cy="424235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cfccc0c-9394-48fd-a069-91e59a4312bb">
      <Terms xmlns="http://schemas.microsoft.com/office/infopath/2007/PartnerControls"/>
    </lcf76f155ced4ddcb4097134ff3c332f>
    <TaxCatchAll xmlns="9a71a08f-077a-41a9-aad3-034e276f871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C26873517DB2E744B5A975D146193E88" ma:contentTypeVersion="14" ma:contentTypeDescription="Создание документа." ma:contentTypeScope="" ma:versionID="44a22b6de6814dd80086c2f593e22bf9">
  <xsd:schema xmlns:xsd="http://www.w3.org/2001/XMLSchema" xmlns:xs="http://www.w3.org/2001/XMLSchema" xmlns:p="http://schemas.microsoft.com/office/2006/metadata/properties" xmlns:ns2="1cfccc0c-9394-48fd-a069-91e59a4312bb" xmlns:ns3="9a71a08f-077a-41a9-aad3-034e276f8716" targetNamespace="http://schemas.microsoft.com/office/2006/metadata/properties" ma:root="true" ma:fieldsID="17bfeefdc14338212360ad0804f88aac" ns2:_="" ns3:_="">
    <xsd:import namespace="1cfccc0c-9394-48fd-a069-91e59a4312bb"/>
    <xsd:import namespace="9a71a08f-077a-41a9-aad3-034e276f87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fccc0c-9394-48fd-a069-91e59a4312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3b1f9ad3-3015-4419-8a5a-22d4d402f4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71a08f-077a-41a9-aad3-034e276f8716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892d7e45-a256-4fe7-bd34-f5a52b218b18}" ma:internalName="TaxCatchAll" ma:showField="CatchAllData" ma:web="9a71a08f-077a-41a9-aad3-034e276f87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2C5BD3D-7F26-4454-BE74-E7559D63CEF1}">
  <ds:schemaRefs>
    <ds:schemaRef ds:uri="http://schemas.microsoft.com/office/2006/metadata/properties"/>
    <ds:schemaRef ds:uri="http://schemas.microsoft.com/office/infopath/2007/PartnerControls"/>
    <ds:schemaRef ds:uri="1cfccc0c-9394-48fd-a069-91e59a4312bb"/>
    <ds:schemaRef ds:uri="9a71a08f-077a-41a9-aad3-034e276f8716"/>
  </ds:schemaRefs>
</ds:datastoreItem>
</file>

<file path=customXml/itemProps2.xml><?xml version="1.0" encoding="utf-8"?>
<ds:datastoreItem xmlns:ds="http://schemas.openxmlformats.org/officeDocument/2006/customXml" ds:itemID="{99526582-D670-4C77-A244-6DC50B9F646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0B19D5C-F52C-4965-9BAF-4E33AF2F005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cfccc0c-9394-48fd-a069-91e59a4312bb"/>
    <ds:schemaRef ds:uri="9a71a08f-077a-41a9-aad3-034e276f87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575</TotalTime>
  <Words>320</Words>
  <Application>Microsoft Office PowerPoint</Application>
  <PresentationFormat>Экран (16:9)</PresentationFormat>
  <Paragraphs>47</Paragraphs>
  <Slides>12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Office Theme</vt:lpstr>
      <vt:lpstr>SBS 2 Код проекта Название</vt:lpstr>
      <vt:lpstr>Презентация PowerPoint</vt:lpstr>
      <vt:lpstr>Целевая аудитория</vt:lpstr>
      <vt:lpstr>Конкурентный анализ</vt:lpstr>
      <vt:lpstr>Конкурентное преимущество</vt:lpstr>
      <vt:lpstr>Анализ рынка</vt:lpstr>
      <vt:lpstr>Модели монетизации</vt:lpstr>
      <vt:lpstr>Каналы продвижение</vt:lpstr>
      <vt:lpstr>Что уже сделано и перспективы</vt:lpstr>
      <vt:lpstr>Профиль пользователя, страница сообществ</vt:lpstr>
      <vt:lpstr>Страница сообщества. Лента новостей</vt:lpstr>
      <vt:lpstr>Команда проекта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SBS 2 Код проекта Название</dc:title>
  <dc:creator>Юлия Терёшина</dc:creator>
  <cp:lastModifiedBy>Терёшина Юлия Александровна</cp:lastModifiedBy>
  <cp:revision>18</cp:revision>
  <dcterms:created xsi:type="dcterms:W3CDTF">2023-11-28T15:18:05Z</dcterms:created>
  <dcterms:modified xsi:type="dcterms:W3CDTF">2023-12-19T20:22:49Z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2023-11-22T00:00:00Z</vt:filetime>
  </property>
  <property fmtid="{D5CDD505-2E9C-101B-9397-08002B2CF9AE}" pid="3" name="LastSaved">
    <vt:filetime>2023-11-28T00:00:00Z</vt:filetime>
  </property>
  <property fmtid="{D5CDD505-2E9C-101B-9397-08002B2CF9AE}" pid="4" name="ContentTypeId">
    <vt:lpwstr>0x010100C26873517DB2E744B5A975D146193E88</vt:lpwstr>
  </property>
  <property fmtid="{D5CDD505-2E9C-101B-9397-08002B2CF9AE}" pid="5" name="MediaServiceImageTags">
    <vt:lpwstr/>
  </property>
</Properties>
</file>