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96" autoAdjust="0"/>
    <p:restoredTop sz="94725" autoAdjust="0"/>
  </p:normalViewPr>
  <p:slideViewPr>
    <p:cSldViewPr snapToGrid="0">
      <p:cViewPr varScale="1">
        <p:scale>
          <a:sx n="66" d="100"/>
          <a:sy n="66" d="100"/>
        </p:scale>
        <p:origin x="12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</p:spPr>
        <p:txBody>
          <a:bodyPr/>
          <a:lstStyle/>
          <a:p>
            <a:r>
              <a:rPr lang="ru-RU" dirty="0"/>
              <a:t>Универсальный Почтальон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Выполнил Перминов Степан Сергеевич</a:t>
            </a:r>
          </a:p>
          <a:p>
            <a:r>
              <a:rPr lang="ru-RU" dirty="0"/>
              <a:t>Руководитель Станкевич Софья Сергеевна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b="1" i="1" dirty="0"/>
              <a:t>ПАК представляет собой автоматизированную систему </a:t>
            </a:r>
            <a:r>
              <a:rPr lang="ru-RU" b="1" i="1" dirty="0" err="1"/>
              <a:t>почтоматов</a:t>
            </a:r>
            <a:r>
              <a:rPr lang="ru-RU" b="1" i="1" dirty="0"/>
              <a:t> для писем, имеющий следующие функции:</a:t>
            </a:r>
          </a:p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9741217" cy="7554912"/>
          </a:xfrm>
        </p:spPr>
        <p:txBody>
          <a:bodyPr/>
          <a:lstStyle/>
          <a:p>
            <a:pPr marL="0" indent="0">
              <a:buNone/>
            </a:pPr>
            <a:endParaRPr lang="ru-RU" b="1" i="1" dirty="0"/>
          </a:p>
          <a:p>
            <a:pPr marL="0" indent="0">
              <a:lnSpc>
                <a:spcPct val="150000"/>
              </a:lnSpc>
              <a:buNone/>
            </a:pPr>
            <a:r>
              <a:rPr lang="ru-RU" dirty="0"/>
              <a:t>• Считывание QR-кода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/>
              <a:t>• Ввод данных для самостоятельной отправки писем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/>
              <a:t>• Приобретение и выдача готового конверта (с готовыми данными)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/>
              <a:t>• Оптимизация логистики всей сети Почты России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/>
              <a:t>• Ускорение процесса отправки и получения писем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/>
              <a:t>Технические параметры продукта: в населённом пункте будет установлен свой (или несколько) </a:t>
            </a:r>
            <a:r>
              <a:rPr lang="ru-RU" dirty="0" err="1"/>
              <a:t>почтомат</a:t>
            </a:r>
            <a:r>
              <a:rPr lang="ru-RU" dirty="0"/>
              <a:t>(</a:t>
            </a:r>
            <a:r>
              <a:rPr lang="ru-RU" dirty="0" err="1"/>
              <a:t>ов</a:t>
            </a:r>
            <a:r>
              <a:rPr lang="ru-RU" dirty="0"/>
              <a:t>) с встроенным в него программным обеспечением. Одним из свойств таких </a:t>
            </a:r>
            <a:r>
              <a:rPr lang="ru-RU" dirty="0" err="1"/>
              <a:t>почтоматов</a:t>
            </a:r>
            <a:r>
              <a:rPr lang="ru-RU" dirty="0"/>
              <a:t> является то, что они могут установлены быть в любом месте города или другого населённого пункта не находясь непосредственно на площади офисов Почты России. Размер </a:t>
            </a:r>
            <a:r>
              <a:rPr lang="ru-RU" dirty="0" err="1"/>
              <a:t>почтомата</a:t>
            </a:r>
            <a:r>
              <a:rPr lang="ru-RU" dirty="0"/>
              <a:t> может быть различным. Это зависит от необходимого объёма для помещения писем. Минимальный размер </a:t>
            </a:r>
            <a:r>
              <a:rPr lang="ru-RU" dirty="0" err="1"/>
              <a:t>почтомата</a:t>
            </a:r>
            <a:r>
              <a:rPr lang="ru-RU" dirty="0"/>
              <a:t> - это высота 1,5м, ширина 0,8 м, длина 0,8 м. Каждый </a:t>
            </a:r>
            <a:r>
              <a:rPr lang="ru-RU" dirty="0" err="1"/>
              <a:t>почтомат</a:t>
            </a:r>
            <a:r>
              <a:rPr lang="ru-RU" dirty="0"/>
              <a:t> снабжён ЖК дисплеем и встроенным микроконтроллером, а также отсеком для хранения писем. Установлено может быть только в помещении, так как нуждается в электропитании.</a:t>
            </a:r>
          </a:p>
          <a:p>
            <a:pPr marL="0" indent="0">
              <a:lnSpc>
                <a:spcPct val="150000"/>
              </a:lnSpc>
              <a:buNone/>
            </a:pPr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287936" y="10014587"/>
            <a:ext cx="3143250" cy="482725"/>
          </a:xfrm>
        </p:spPr>
        <p:txBody>
          <a:bodyPr/>
          <a:lstStyle/>
          <a:p>
            <a:r>
              <a:rPr lang="ru-RU" dirty="0"/>
              <a:t>Примерное изображение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8D8F23-13EA-75D0-3B76-F646F5D2E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9191" y="3924137"/>
            <a:ext cx="5820739" cy="559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5537209" cy="4403797"/>
          </a:xfrm>
        </p:spPr>
        <p:txBody>
          <a:bodyPr/>
          <a:lstStyle/>
          <a:p>
            <a:r>
              <a:rPr lang="ru-RU" b="1" i="1" dirty="0"/>
              <a:t>Проблема излишней нагрузки персонала почты России, а также излишняя трата личного времени в ожидании отправки письма. Эта проблема простых граждан, а также персонала почты РФ.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5537209" cy="3690875"/>
          </a:xfrm>
        </p:spPr>
        <p:txBody>
          <a:bodyPr/>
          <a:lstStyle/>
          <a:p>
            <a:r>
              <a:rPr lang="ru-RU" b="1" i="1" dirty="0"/>
              <a:t>Существующих вариантов решения не достаточно, потому что это инновационный проект, и на данный момент проблемы никак не решаются.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Мы считаем, что данный проект может привнести в работу нашей почты, как минимум, больше комфорта. А именно:</a:t>
            </a:r>
          </a:p>
          <a:p>
            <a:pPr marL="0" indent="0">
              <a:buNone/>
            </a:pPr>
            <a:endParaRPr lang="ru-RU" dirty="0"/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Повышение скорости логистики</a:t>
            </a:r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Уменьшение затрат по времени отправки/получения</a:t>
            </a:r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Уменьшение проблемы Почты России с нехваткой работников</a:t>
            </a:r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Повышает рейтинг Почты России среди конкурентов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Рынки: </a:t>
            </a:r>
            <a:r>
              <a:rPr lang="en-US" dirty="0"/>
              <a:t>EDUNET, TECHNET</a:t>
            </a:r>
            <a:endParaRPr lang="ru-RU" dirty="0"/>
          </a:p>
          <a:p>
            <a:endParaRPr lang="en-US" dirty="0"/>
          </a:p>
          <a:p>
            <a:r>
              <a:rPr lang="ru-RU" dirty="0"/>
              <a:t>Аналогов в нашей стране не существует, т.к. отправкой материальных (не электронных) писем занимается только почта России. </a:t>
            </a:r>
          </a:p>
          <a:p>
            <a:r>
              <a:rPr lang="ru-RU" dirty="0"/>
              <a:t>Наш проект улучшает и упрощает работу почты, тем самым повышая ей рейтинги и соответственно спрос, также создавая единую систему по всей России. </a:t>
            </a:r>
          </a:p>
          <a:p>
            <a:endParaRPr lang="ru-RU" dirty="0"/>
          </a:p>
          <a:p>
            <a:r>
              <a:rPr lang="ru-RU" dirty="0"/>
              <a:t>Экономия средств: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Сокращение расходов на обучение нового персонала, на количество сотрудников.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Повышение спроса на услуги Почты России. </a:t>
            </a:r>
          </a:p>
          <a:p>
            <a:endParaRPr lang="ru-RU" dirty="0"/>
          </a:p>
          <a:p>
            <a:r>
              <a:rPr lang="ru-RU" dirty="0"/>
              <a:t>Конкурентное преимущество: </a:t>
            </a:r>
          </a:p>
          <a:p>
            <a:pPr marL="358775" indent="-342900">
              <a:buFont typeface="Wingdings" panose="05000000000000000000" pitchFamily="2" charset="2"/>
              <a:buChar char="§"/>
            </a:pPr>
            <a:r>
              <a:rPr lang="ru-RU" dirty="0"/>
              <a:t>Наш продукт уникален по свойству доставки писем.</a:t>
            </a:r>
          </a:p>
          <a:p>
            <a:pPr marL="358775" indent="-342900">
              <a:buFont typeface="Wingdings" panose="05000000000000000000" pitchFamily="2" charset="2"/>
              <a:buChar char="§"/>
            </a:pPr>
            <a:r>
              <a:rPr lang="ru-RU" dirty="0"/>
              <a:t>Он предлагает более лёгкий сервис для отправки письма и получения письма, используя уникальное решение программно-аппаратного комплекса.</a:t>
            </a:r>
          </a:p>
          <a:p>
            <a:pPr marL="358775" indent="-342900">
              <a:buFont typeface="Wingdings" panose="05000000000000000000" pitchFamily="2" charset="2"/>
              <a:buChar char="§"/>
            </a:pPr>
            <a:r>
              <a:rPr lang="ru-RU" dirty="0"/>
              <a:t>Простота обращения с ПАК «Универсальный почтальон» обеспечит большее количество потребителей.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Нашим потребителем является почта России (Это государственная организация, услуги которой широко востребованы на всей территории России и за ее пределами). Мы решаем проблему излишней нагрузки персонала почты России, а также излишней траты личного времени в ожидании отправки письма. Эта проблема простых граждан, а также персонала почты РФ. Клиенты должны вести дела с нами, а не с нашими конкурентами именно потому, что похожих программно-аппаратных комплексов нет.</a:t>
            </a:r>
          </a:p>
          <a:p>
            <a:r>
              <a:rPr lang="ru-RU" dirty="0"/>
              <a:t>Организационные параметры. </a:t>
            </a:r>
          </a:p>
          <a:p>
            <a:r>
              <a:rPr lang="ru-RU" dirty="0"/>
              <a:t>Юридическое лицо АО Почта России. </a:t>
            </a:r>
          </a:p>
          <a:p>
            <a:r>
              <a:rPr lang="ru-RU" dirty="0"/>
              <a:t>Состав: директор(управляющее лицо, - это главный директор АО Почта России, два разработчика, в чьи  обязанности входит построение проекта, построение логистической схемы, создание экспериментального образца ПАК, программирование аппарата, команда изготовления и оборудования - </a:t>
            </a:r>
            <a:r>
              <a:rPr lang="ru-RU" dirty="0" err="1"/>
              <a:t>постаматов</a:t>
            </a:r>
            <a:r>
              <a:rPr lang="ru-RU" dirty="0"/>
              <a:t>(выполняться будет на заказ), команда установки </a:t>
            </a:r>
            <a:r>
              <a:rPr lang="ru-RU" dirty="0" err="1"/>
              <a:t>постаматов</a:t>
            </a:r>
            <a:r>
              <a:rPr lang="ru-RU" dirty="0"/>
              <a:t>.</a:t>
            </a:r>
          </a:p>
          <a:p>
            <a:r>
              <a:rPr lang="ru-RU" dirty="0"/>
              <a:t>Производственные параметры бизнеса: аренда помещения с двумя компьютерами- база ПГТУ Бизнес-инкубатор он надо быстро, зарплата разработчикам и программистам, оплата труда компания-изготовители </a:t>
            </a:r>
            <a:r>
              <a:rPr lang="ru-RU" dirty="0" err="1"/>
              <a:t>постаматов</a:t>
            </a:r>
            <a:r>
              <a:rPr lang="ru-RU" dirty="0"/>
              <a:t>, оплата труда за установку </a:t>
            </a:r>
            <a:r>
              <a:rPr lang="ru-RU" dirty="0" err="1"/>
              <a:t>постаматов</a:t>
            </a:r>
            <a:r>
              <a:rPr lang="ru-RU" dirty="0"/>
              <a:t>. Аренда места установки </a:t>
            </a:r>
            <a:r>
              <a:rPr lang="ru-RU" dirty="0" err="1"/>
              <a:t>постаматов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На данный момент проект находится на этапе разработки.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401061" y="1061915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591152"/>
            <a:ext cx="4134612" cy="2103120"/>
          </a:xfrm>
        </p:spPr>
        <p:txBody>
          <a:bodyPr/>
          <a:lstStyle/>
          <a:p>
            <a:r>
              <a:rPr lang="ru-RU" dirty="0"/>
              <a:t>Куратор проекта, есть компетенция и опыт.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ABB589-8252-79A4-17B9-05B03A3A243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37" r="3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Станкевич Софья Сергеевна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7591152"/>
            <a:ext cx="4134612" cy="2103120"/>
          </a:xfrm>
        </p:spPr>
        <p:txBody>
          <a:bodyPr/>
          <a:lstStyle/>
          <a:p>
            <a:r>
              <a:rPr lang="ru-RU" dirty="0"/>
              <a:t>Создатель проекта, нет компетенции и опыта.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5DAA1D-D5C3-81BB-68E5-F666C4332A8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12472" b="12472"/>
          <a:stretch/>
        </p:blipFill>
        <p:spPr>
          <a:xfrm>
            <a:off x="5645150" y="3963988"/>
            <a:ext cx="2139950" cy="2141537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Перминов Степан Сергеевич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Последовательность действий:</a:t>
            </a:r>
          </a:p>
          <a:p>
            <a:endParaRPr lang="ru-RU" dirty="0"/>
          </a:p>
          <a:p>
            <a:r>
              <a:rPr lang="en-US" dirty="0"/>
              <a:t>1) </a:t>
            </a:r>
            <a:r>
              <a:rPr lang="ru-RU" dirty="0"/>
              <a:t>Написание ПО</a:t>
            </a:r>
          </a:p>
          <a:p>
            <a:r>
              <a:rPr lang="en-US" dirty="0"/>
              <a:t>2) </a:t>
            </a:r>
            <a:r>
              <a:rPr lang="ru-RU" dirty="0"/>
              <a:t>Создание образца</a:t>
            </a:r>
          </a:p>
          <a:p>
            <a:r>
              <a:rPr lang="en-US" dirty="0"/>
              <a:t>3) </a:t>
            </a:r>
            <a:r>
              <a:rPr lang="ru-RU" dirty="0"/>
              <a:t>Подсчёт общей стоимости реализации проекта</a:t>
            </a:r>
          </a:p>
          <a:p>
            <a:r>
              <a:rPr lang="en-US" dirty="0"/>
              <a:t>4) </a:t>
            </a:r>
            <a:r>
              <a:rPr lang="ru-RU" dirty="0"/>
              <a:t>Согласование проекта с руководством Почта РФ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12D8565-27FB-B35A-BB8A-60C421D92BD5}"/>
              </a:ext>
            </a:extLst>
          </p:cNvPr>
          <p:cNvGrpSpPr/>
          <p:nvPr/>
        </p:nvGrpSpPr>
        <p:grpSpPr>
          <a:xfrm>
            <a:off x="6022546" y="3811569"/>
            <a:ext cx="13186966" cy="6736671"/>
            <a:chOff x="437959" y="1731149"/>
            <a:chExt cx="11052708" cy="5005521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C1DAFA8E-016F-9AFE-753A-86126E8EF487}"/>
                </a:ext>
              </a:extLst>
            </p:cNvPr>
            <p:cNvSpPr/>
            <p:nvPr/>
          </p:nvSpPr>
          <p:spPr>
            <a:xfrm>
              <a:off x="4888636" y="1731149"/>
              <a:ext cx="2414727" cy="1162974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Запуск универсального почтальона</a:t>
              </a:r>
            </a:p>
          </p:txBody>
        </p: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BC2AD668-8831-DF8F-7F51-8B2B7D955AAC}"/>
                </a:ext>
              </a:extLst>
            </p:cNvPr>
            <p:cNvSpPr/>
            <p:nvPr/>
          </p:nvSpPr>
          <p:spPr>
            <a:xfrm>
              <a:off x="2639625" y="3329130"/>
              <a:ext cx="2249011" cy="996518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Отправка письма</a:t>
              </a:r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B54E248D-BEE1-0AC0-F85E-98A22814A2BF}"/>
                </a:ext>
              </a:extLst>
            </p:cNvPr>
            <p:cNvSpPr/>
            <p:nvPr/>
          </p:nvSpPr>
          <p:spPr>
            <a:xfrm>
              <a:off x="3390114" y="5573697"/>
              <a:ext cx="2702926" cy="1162973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Вложение содержимого в конверт и возврат обратно в банкомат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42FDE0C7-DD3A-B6D0-5239-2B1B9EE03F0E}"/>
                </a:ext>
              </a:extLst>
            </p:cNvPr>
            <p:cNvSpPr/>
            <p:nvPr/>
          </p:nvSpPr>
          <p:spPr>
            <a:xfrm>
              <a:off x="6461791" y="4820764"/>
              <a:ext cx="2249011" cy="996518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Сканирование </a:t>
              </a:r>
              <a:r>
                <a:rPr lang="en-US" dirty="0"/>
                <a:t>QR-</a:t>
              </a:r>
              <a:r>
                <a:rPr lang="ru-RU" dirty="0"/>
                <a:t>кода в приложении</a:t>
              </a: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B4D81738-E809-562C-36AE-159AAB81A947}"/>
                </a:ext>
              </a:extLst>
            </p:cNvPr>
            <p:cNvSpPr/>
            <p:nvPr/>
          </p:nvSpPr>
          <p:spPr>
            <a:xfrm>
              <a:off x="437959" y="4760655"/>
              <a:ext cx="2583405" cy="1116737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Ввод данных, печать </a:t>
              </a:r>
              <a:r>
                <a:rPr lang="en-US" dirty="0"/>
                <a:t>QR-</a:t>
              </a:r>
              <a:r>
                <a:rPr lang="ru-RU" dirty="0"/>
                <a:t>кода на конверте, выдача его отправителю</a:t>
              </a:r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63EDD228-CB33-3B75-2461-3361728D0E64}"/>
                </a:ext>
              </a:extLst>
            </p:cNvPr>
            <p:cNvSpPr/>
            <p:nvPr/>
          </p:nvSpPr>
          <p:spPr>
            <a:xfrm>
              <a:off x="7303364" y="3329130"/>
              <a:ext cx="2249011" cy="996518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Получение письма</a:t>
              </a:r>
            </a:p>
          </p:txBody>
        </p:sp>
        <p:cxnSp>
          <p:nvCxnSpPr>
            <p:cNvPr id="13" name="Прямая со стрелкой 12">
              <a:extLst>
                <a:ext uri="{FF2B5EF4-FFF2-40B4-BE49-F238E27FC236}">
                  <a16:creationId xmlns:a16="http://schemas.microsoft.com/office/drawing/2014/main" id="{8D7DD8E9-FCC5-9F73-5314-FCF386E03066}"/>
                </a:ext>
              </a:extLst>
            </p:cNvPr>
            <p:cNvCxnSpPr>
              <a:cxnSpLocks/>
              <a:endCxn id="6" idx="0"/>
            </p:cNvCxnSpPr>
            <p:nvPr/>
          </p:nvCxnSpPr>
          <p:spPr>
            <a:xfrm flipH="1">
              <a:off x="3764131" y="2312636"/>
              <a:ext cx="1124505" cy="101649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>
              <a:extLst>
                <a:ext uri="{FF2B5EF4-FFF2-40B4-BE49-F238E27FC236}">
                  <a16:creationId xmlns:a16="http://schemas.microsoft.com/office/drawing/2014/main" id="{59C06E56-3819-4D17-937F-624539AE4956}"/>
                </a:ext>
              </a:extLst>
            </p:cNvPr>
            <p:cNvCxnSpPr>
              <a:cxnSpLocks/>
            </p:cNvCxnSpPr>
            <p:nvPr/>
          </p:nvCxnSpPr>
          <p:spPr>
            <a:xfrm>
              <a:off x="7303363" y="2312636"/>
              <a:ext cx="1124504" cy="101649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B014AF53-0882-15FE-645D-69896A26F648}"/>
                </a:ext>
              </a:extLst>
            </p:cNvPr>
            <p:cNvSpPr/>
            <p:nvPr/>
          </p:nvSpPr>
          <p:spPr>
            <a:xfrm>
              <a:off x="9241656" y="5656925"/>
              <a:ext cx="2249011" cy="996518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Выдача письма</a:t>
              </a:r>
            </a:p>
          </p:txBody>
        </p: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D23EBD7C-7610-A1FE-CE2B-6C4902B73FCD}"/>
                </a:ext>
              </a:extLst>
            </p:cNvPr>
            <p:cNvCxnSpPr>
              <a:cxnSpLocks/>
              <a:endCxn id="11" idx="0"/>
            </p:cNvCxnSpPr>
            <p:nvPr/>
          </p:nvCxnSpPr>
          <p:spPr>
            <a:xfrm flipH="1">
              <a:off x="1729662" y="3827389"/>
              <a:ext cx="909963" cy="93326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>
              <a:extLst>
                <a:ext uri="{FF2B5EF4-FFF2-40B4-BE49-F238E27FC236}">
                  <a16:creationId xmlns:a16="http://schemas.microsoft.com/office/drawing/2014/main" id="{3ACAC085-417F-BF77-2279-2A6DB25E3630}"/>
                </a:ext>
              </a:extLst>
            </p:cNvPr>
            <p:cNvCxnSpPr>
              <a:cxnSpLocks/>
              <a:endCxn id="7" idx="0"/>
            </p:cNvCxnSpPr>
            <p:nvPr/>
          </p:nvCxnSpPr>
          <p:spPr>
            <a:xfrm>
              <a:off x="3021364" y="5319023"/>
              <a:ext cx="1720213" cy="25467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>
              <a:extLst>
                <a:ext uri="{FF2B5EF4-FFF2-40B4-BE49-F238E27FC236}">
                  <a16:creationId xmlns:a16="http://schemas.microsoft.com/office/drawing/2014/main" id="{79D2DFEF-93CE-6C0F-66E7-F87779C5606D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 flipH="1">
              <a:off x="7586297" y="4325648"/>
              <a:ext cx="841570" cy="49511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>
              <a:extLst>
                <a:ext uri="{FF2B5EF4-FFF2-40B4-BE49-F238E27FC236}">
                  <a16:creationId xmlns:a16="http://schemas.microsoft.com/office/drawing/2014/main" id="{A6CE86C4-B8D5-3C4F-162F-D8B3ADF1B88F}"/>
                </a:ext>
              </a:extLst>
            </p:cNvPr>
            <p:cNvCxnSpPr>
              <a:cxnSpLocks/>
            </p:cNvCxnSpPr>
            <p:nvPr/>
          </p:nvCxnSpPr>
          <p:spPr>
            <a:xfrm>
              <a:off x="8710802" y="5319023"/>
              <a:ext cx="1655359" cy="33790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902) 430-10-88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grutno@mail.ru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3791</TotalTime>
  <Words>773</Words>
  <Application>Microsoft Office PowerPoint</Application>
  <PresentationFormat>Произвольный</PresentationFormat>
  <Paragraphs>78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ОБЛОЖКИ</vt:lpstr>
      <vt:lpstr>РАЗДЕЛИТЕЛИ</vt:lpstr>
      <vt:lpstr>Универсальный Почтальон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Степан Перминов</cp:lastModifiedBy>
  <cp:revision>221</cp:revision>
  <dcterms:created xsi:type="dcterms:W3CDTF">2021-03-01T12:07:13Z</dcterms:created>
  <dcterms:modified xsi:type="dcterms:W3CDTF">2023-12-14T19:38:36Z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