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65" r:id="rId5"/>
    <p:sldId id="264" r:id="rId6"/>
    <p:sldId id="266" r:id="rId7"/>
    <p:sldId id="259" r:id="rId8"/>
    <p:sldId id="260" r:id="rId9"/>
    <p:sldId id="267" r:id="rId10"/>
    <p:sldId id="270" r:id="rId11"/>
    <p:sldId id="271" r:id="rId12"/>
    <p:sldId id="268" r:id="rId13"/>
    <p:sldId id="269" r:id="rId14"/>
    <p:sldId id="261" r:id="rId15"/>
    <p:sldId id="262" r:id="rId16"/>
    <p:sldId id="263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orsiva" panose="020B0604020202020204" charset="0"/>
      <p:regular r:id="rId23"/>
      <p:bold r:id="rId24"/>
      <p:italic r:id="rId25"/>
      <p:boldItalic r:id="rId26"/>
    </p:embeddedFont>
    <p:embeddedFont>
      <p:font typeface="Monotype Corsiva" panose="03010101010201010101" pitchFamily="66" charset="0"/>
      <p: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03ADC60-E649-4BAE-9CDA-2DE2E32525F2}">
  <a:tblStyle styleId="{B03ADC60-E649-4BAE-9CDA-2DE2E32525F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72" y="2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2039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2655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9621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89548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22510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35250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5" name="Google Shape;15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7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5.png"/><Relationship Id="rId5" Type="http://schemas.openxmlformats.org/officeDocument/2006/relationships/image" Target="../media/image11.png"/><Relationship Id="rId15" Type="http://schemas.openxmlformats.org/officeDocument/2006/relationships/image" Target="../media/image15.png"/><Relationship Id="rId10" Type="http://schemas.openxmlformats.org/officeDocument/2006/relationships/image" Target="../media/image4.png"/><Relationship Id="rId4" Type="http://schemas.openxmlformats.org/officeDocument/2006/relationships/image" Target="../media/image10.png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7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9.jp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18.jp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4.png"/><Relationship Id="rId10" Type="http://schemas.openxmlformats.org/officeDocument/2006/relationships/image" Target="../media/image7.png"/><Relationship Id="rId4" Type="http://schemas.openxmlformats.org/officeDocument/2006/relationships/image" Target="../media/image23.pn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30.png"/><Relationship Id="rId5" Type="http://schemas.openxmlformats.org/officeDocument/2006/relationships/image" Target="../media/image5.png"/><Relationship Id="rId10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jp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jp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48.png"/><Relationship Id="rId15" Type="http://schemas.openxmlformats.org/officeDocument/2006/relationships/image" Target="../media/image52.png"/><Relationship Id="rId10" Type="http://schemas.openxmlformats.org/officeDocument/2006/relationships/image" Target="../media/image7.png"/><Relationship Id="rId4" Type="http://schemas.openxmlformats.org/officeDocument/2006/relationships/image" Target="../media/image47.png"/><Relationship Id="rId9" Type="http://schemas.openxmlformats.org/officeDocument/2006/relationships/image" Target="../media/image6.png"/><Relationship Id="rId1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3"/>
          <p:cNvPicPr preferRelativeResize="0"/>
          <p:nvPr/>
        </p:nvPicPr>
        <p:blipFill rotWithShape="1">
          <a:blip r:embed="rId3">
            <a:alphaModFix/>
          </a:blip>
          <a:srcRect t="3188" b="3188"/>
          <a:stretch/>
        </p:blipFill>
        <p:spPr>
          <a:xfrm>
            <a:off x="4230" y="0"/>
            <a:ext cx="4885798" cy="6858000"/>
          </a:xfrm>
          <a:custGeom>
            <a:avLst/>
            <a:gdLst/>
            <a:ahLst/>
            <a:cxnLst/>
            <a:rect l="l" t="t" r="r" b="b"/>
            <a:pathLst>
              <a:path w="4885798" h="6858000" extrusionOk="0">
                <a:moveTo>
                  <a:pt x="0" y="0"/>
                </a:moveTo>
                <a:lnTo>
                  <a:pt x="3845780" y="0"/>
                </a:lnTo>
                <a:lnTo>
                  <a:pt x="3963870" y="163660"/>
                </a:lnTo>
                <a:cubicBezTo>
                  <a:pt x="4545928" y="1012745"/>
                  <a:pt x="4885798" y="2036332"/>
                  <a:pt x="4885798" y="3138150"/>
                </a:cubicBezTo>
                <a:cubicBezTo>
                  <a:pt x="4885798" y="4515423"/>
                  <a:pt x="4354750" y="5770459"/>
                  <a:pt x="3483443" y="6715231"/>
                </a:cubicBezTo>
                <a:lnTo>
                  <a:pt x="3345326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91" name="Google Shape;91;p13"/>
          <p:cNvSpPr txBox="1"/>
          <p:nvPr/>
        </p:nvSpPr>
        <p:spPr>
          <a:xfrm>
            <a:off x="4837632" y="1151544"/>
            <a:ext cx="7190877" cy="11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Тамбовский Государственный Технический Университет </a:t>
            </a:r>
            <a:endParaRPr sz="20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14300" marR="0" lvl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«Конструирование радиоэлектронных и микропроцессорных систем»</a:t>
            </a:r>
            <a:endParaRPr/>
          </a:p>
          <a:p>
            <a:pPr marL="1371600" marR="0" lvl="3" indent="0" algn="ctr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endParaRPr sz="18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1600" marR="0" lvl="3" indent="0" algn="ctr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endParaRPr sz="18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1600" marR="0" lvl="3" indent="0" algn="ctr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endParaRPr sz="18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837631" y="2487183"/>
            <a:ext cx="7354369" cy="2869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orsiva"/>
              <a:buNone/>
            </a:pPr>
            <a:r>
              <a:rPr lang="ru-RU" sz="4800" b="0" i="0" u="none" strike="noStrike" cap="none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Автоматизированный комплекс метеонаблюдений</a:t>
            </a:r>
            <a:endParaRPr sz="4800" b="0" i="0" u="none" strike="noStrike" cap="none">
              <a:solidFill>
                <a:schemeClr val="dk1"/>
              </a:solidFill>
              <a:latin typeface="Corsiva"/>
              <a:ea typeface="Corsiva"/>
              <a:cs typeface="Corsiva"/>
              <a:sym typeface="Corsiva"/>
            </a:endParaRPr>
          </a:p>
        </p:txBody>
      </p:sp>
      <p:pic>
        <p:nvPicPr>
          <p:cNvPr id="93" name="Google Shape;93;p13" descr="D:\Мои документы\Desktop\909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54842" y="-40076"/>
            <a:ext cx="886393" cy="88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19303" y="232979"/>
            <a:ext cx="933329" cy="4203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5" name="Google Shape;95;p13"/>
          <p:cNvGrpSpPr/>
          <p:nvPr/>
        </p:nvGrpSpPr>
        <p:grpSpPr>
          <a:xfrm>
            <a:off x="9043378" y="39030"/>
            <a:ext cx="968834" cy="702826"/>
            <a:chOff x="7974305" y="68054"/>
            <a:chExt cx="1260230" cy="896365"/>
          </a:xfrm>
        </p:grpSpPr>
        <p:pic>
          <p:nvPicPr>
            <p:cNvPr id="96" name="Google Shape;96;p1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615214" y="68054"/>
              <a:ext cx="619321" cy="896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" name="Google Shape;97;p13"/>
            <p:cNvSpPr/>
            <p:nvPr/>
          </p:nvSpPr>
          <p:spPr>
            <a:xfrm>
              <a:off x="7974305" y="288739"/>
              <a:ext cx="1016876" cy="392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 i="0" u="none" strike="noStrike" cap="none">
                  <a:solidFill>
                    <a:srgbClr val="EBE9E9"/>
                  </a:solidFill>
                  <a:latin typeface="Calibri"/>
                  <a:ea typeface="Calibri"/>
                  <a:cs typeface="Calibri"/>
                  <a:sym typeface="Calibri"/>
                </a:rPr>
                <a:t>АКМ</a:t>
              </a:r>
              <a:endParaRPr sz="1400" b="1" i="0" u="none" strike="noStrike" cap="none">
                <a:solidFill>
                  <a:srgbClr val="EBE9E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8" name="Google Shape;98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525431" y="71996"/>
            <a:ext cx="1673191" cy="814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69090" y="-71879"/>
            <a:ext cx="1649250" cy="947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828052" y="156613"/>
            <a:ext cx="829128" cy="573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4"/>
          <p:cNvPicPr preferRelativeResize="0"/>
          <p:nvPr/>
        </p:nvPicPr>
        <p:blipFill rotWithShape="1">
          <a:blip r:embed="rId3">
            <a:alphaModFix/>
          </a:blip>
          <a:srcRect l="13450" t="1967" r="13591" b="7844"/>
          <a:stretch/>
        </p:blipFill>
        <p:spPr>
          <a:xfrm>
            <a:off x="2493135" y="1532891"/>
            <a:ext cx="2030897" cy="1750618"/>
          </a:xfrm>
          <a:custGeom>
            <a:avLst/>
            <a:gdLst/>
            <a:ahLst/>
            <a:cxnLst/>
            <a:rect l="l" t="t" r="r" b="b"/>
            <a:pathLst>
              <a:path w="2030897" h="1750618" extrusionOk="0">
                <a:moveTo>
                  <a:pt x="437655" y="0"/>
                </a:moveTo>
                <a:lnTo>
                  <a:pt x="1593243" y="0"/>
                </a:lnTo>
                <a:lnTo>
                  <a:pt x="2030897" y="875309"/>
                </a:lnTo>
                <a:lnTo>
                  <a:pt x="1593243" y="1750618"/>
                </a:lnTo>
                <a:lnTo>
                  <a:pt x="437655" y="1750618"/>
                </a:lnTo>
                <a:lnTo>
                  <a:pt x="0" y="875309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06" name="Google Shape;106;p14"/>
          <p:cNvPicPr preferRelativeResize="0"/>
          <p:nvPr/>
        </p:nvPicPr>
        <p:blipFill rotWithShape="1">
          <a:blip r:embed="rId4">
            <a:alphaModFix/>
          </a:blip>
          <a:srcRect l="11274" r="8565"/>
          <a:stretch/>
        </p:blipFill>
        <p:spPr>
          <a:xfrm>
            <a:off x="210101" y="1593932"/>
            <a:ext cx="2030897" cy="1697566"/>
          </a:xfrm>
          <a:custGeom>
            <a:avLst/>
            <a:gdLst/>
            <a:ahLst/>
            <a:cxnLst/>
            <a:rect l="l" t="t" r="r" b="b"/>
            <a:pathLst>
              <a:path w="2030897" h="1697566" extrusionOk="0">
                <a:moveTo>
                  <a:pt x="431006" y="0"/>
                </a:moveTo>
                <a:lnTo>
                  <a:pt x="1599893" y="0"/>
                </a:lnTo>
                <a:lnTo>
                  <a:pt x="2030897" y="862010"/>
                </a:lnTo>
                <a:lnTo>
                  <a:pt x="1613120" y="1697566"/>
                </a:lnTo>
                <a:lnTo>
                  <a:pt x="417779" y="1697566"/>
                </a:lnTo>
                <a:lnTo>
                  <a:pt x="0" y="86201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07" name="Google Shape;107;p14"/>
          <p:cNvSpPr/>
          <p:nvPr/>
        </p:nvSpPr>
        <p:spPr>
          <a:xfrm>
            <a:off x="712686" y="844139"/>
            <a:ext cx="216024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Проблема</a:t>
            </a:r>
            <a:endParaRPr sz="2800">
              <a:solidFill>
                <a:schemeClr val="dk1"/>
              </a:solidFill>
              <a:latin typeface="Corsiva"/>
              <a:ea typeface="Corsiva"/>
              <a:cs typeface="Corsiva"/>
              <a:sym typeface="Corsiva"/>
            </a:endParaRPr>
          </a:p>
        </p:txBody>
      </p:sp>
      <p:sp>
        <p:nvSpPr>
          <p:cNvPr id="108" name="Google Shape;108;p14"/>
          <p:cNvSpPr txBox="1"/>
          <p:nvPr/>
        </p:nvSpPr>
        <p:spPr>
          <a:xfrm>
            <a:off x="5719270" y="980728"/>
            <a:ext cx="382352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Решение</a:t>
            </a:r>
            <a:endParaRPr/>
          </a:p>
        </p:txBody>
      </p:sp>
      <p:pic>
        <p:nvPicPr>
          <p:cNvPr id="109" name="Google Shape;109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22769" y="562616"/>
            <a:ext cx="1657440" cy="1446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44112" y="1772895"/>
            <a:ext cx="1761536" cy="2549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86108" y="4764016"/>
            <a:ext cx="1960074" cy="1421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920224" y="1811703"/>
            <a:ext cx="1767554" cy="18412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3" name="Google Shape;113;p14"/>
          <p:cNvCxnSpPr>
            <a:stCxn id="109" idx="1"/>
          </p:cNvCxnSpPr>
          <p:nvPr/>
        </p:nvCxnSpPr>
        <p:spPr>
          <a:xfrm>
            <a:off x="10422769" y="1285631"/>
            <a:ext cx="281700" cy="66570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14" name="Google Shape;114;p14"/>
          <p:cNvCxnSpPr/>
          <p:nvPr/>
        </p:nvCxnSpPr>
        <p:spPr>
          <a:xfrm>
            <a:off x="6982147" y="2446308"/>
            <a:ext cx="889567" cy="49226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15" name="Google Shape;115;p14"/>
          <p:cNvCxnSpPr/>
          <p:nvPr/>
        </p:nvCxnSpPr>
        <p:spPr>
          <a:xfrm>
            <a:off x="9413419" y="3429000"/>
            <a:ext cx="452726" cy="121352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116" name="Google Shape;116;p14"/>
          <p:cNvSpPr/>
          <p:nvPr/>
        </p:nvSpPr>
        <p:spPr>
          <a:xfrm>
            <a:off x="182134" y="6127812"/>
            <a:ext cx="2670924" cy="4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5400" marR="12700" lvl="0" indent="0" algn="l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 НТИ: 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Агронет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4"/>
          <p:cNvSpPr txBox="1"/>
          <p:nvPr/>
        </p:nvSpPr>
        <p:spPr>
          <a:xfrm>
            <a:off x="54615" y="30220"/>
            <a:ext cx="367240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Паспорт проекта</a:t>
            </a:r>
            <a:endParaRPr/>
          </a:p>
        </p:txBody>
      </p:sp>
      <p:pic>
        <p:nvPicPr>
          <p:cNvPr id="118" name="Google Shape;118;p14" descr="D:\Мои документы\Desktop\909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154842" y="-40076"/>
            <a:ext cx="886393" cy="88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119303" y="232979"/>
            <a:ext cx="933329" cy="4203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0" name="Google Shape;120;p14"/>
          <p:cNvGrpSpPr/>
          <p:nvPr/>
        </p:nvGrpSpPr>
        <p:grpSpPr>
          <a:xfrm>
            <a:off x="9043378" y="39030"/>
            <a:ext cx="968834" cy="702826"/>
            <a:chOff x="7974305" y="68054"/>
            <a:chExt cx="1260230" cy="896365"/>
          </a:xfrm>
        </p:grpSpPr>
        <p:pic>
          <p:nvPicPr>
            <p:cNvPr id="121" name="Google Shape;121;p1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8615214" y="68054"/>
              <a:ext cx="619321" cy="896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" name="Google Shape;122;p14"/>
            <p:cNvSpPr/>
            <p:nvPr/>
          </p:nvSpPr>
          <p:spPr>
            <a:xfrm>
              <a:off x="7974305" y="288739"/>
              <a:ext cx="1016876" cy="392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rgbClr val="EBE9E9"/>
                  </a:solidFill>
                  <a:latin typeface="Calibri"/>
                  <a:ea typeface="Calibri"/>
                  <a:cs typeface="Calibri"/>
                  <a:sym typeface="Calibri"/>
                </a:rPr>
                <a:t>АКМ</a:t>
              </a:r>
              <a:endParaRPr sz="1400" b="1" cap="none">
                <a:solidFill>
                  <a:srgbClr val="EBE9E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3" name="Google Shape;123;p1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525431" y="71996"/>
            <a:ext cx="1673191" cy="814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769090" y="-71879"/>
            <a:ext cx="1649250" cy="947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828052" y="156613"/>
            <a:ext cx="829128" cy="573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4"/>
          <p:cNvSpPr txBox="1"/>
          <p:nvPr/>
        </p:nvSpPr>
        <p:spPr>
          <a:xfrm>
            <a:off x="179399" y="3479676"/>
            <a:ext cx="2307292" cy="1113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Нехватка</a:t>
            </a: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231775" lvl="0" indent="0" algn="ctr" rtl="0">
              <a:lnSpc>
                <a:spcPct val="100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информации о  реальной</a:t>
            </a: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5080" lvl="0" indent="0" algn="ctr" rtl="0">
              <a:lnSpc>
                <a:spcPct val="1008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метеоситуации на  поле</a:t>
            </a: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4"/>
          <p:cNvSpPr txBox="1"/>
          <p:nvPr/>
        </p:nvSpPr>
        <p:spPr>
          <a:xfrm>
            <a:off x="2382093" y="3521700"/>
            <a:ext cx="2689860" cy="112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Риск потери урожая, связанный с несвоевременными мерами по его защите</a:t>
            </a:r>
            <a:endParaRPr/>
          </a:p>
        </p:txBody>
      </p:sp>
      <p:pic>
        <p:nvPicPr>
          <p:cNvPr id="128" name="Google Shape;128;p14"/>
          <p:cNvPicPr preferRelativeResize="0"/>
          <p:nvPr/>
        </p:nvPicPr>
        <p:blipFill rotWithShape="1">
          <a:blip r:embed="rId15">
            <a:alphaModFix/>
          </a:blip>
          <a:srcRect l="38114" t="10816" r="37181" b="10648"/>
          <a:stretch/>
        </p:blipFill>
        <p:spPr>
          <a:xfrm>
            <a:off x="8042808" y="4835980"/>
            <a:ext cx="806044" cy="135923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9" name="Google Shape;129;p14"/>
          <p:cNvCxnSpPr/>
          <p:nvPr/>
        </p:nvCxnSpPr>
        <p:spPr>
          <a:xfrm>
            <a:off x="8688288" y="3478018"/>
            <a:ext cx="0" cy="1164502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00"/>
            <a:headEnd type="none" w="sm" len="sm"/>
            <a:tailEnd type="stealth" w="med" len="med"/>
          </a:ln>
        </p:spPr>
      </p:cxnSp>
      <p:pic>
        <p:nvPicPr>
          <p:cNvPr id="130" name="Google Shape;130;p14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4697384" y="1337849"/>
            <a:ext cx="3026757" cy="40982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1" name="Google Shape;131;p14"/>
          <p:cNvCxnSpPr/>
          <p:nvPr/>
        </p:nvCxnSpPr>
        <p:spPr>
          <a:xfrm flipH="1">
            <a:off x="9536093" y="2656065"/>
            <a:ext cx="1113239" cy="130143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00"/>
            <a:headEnd type="none" w="sm" len="sm"/>
            <a:tailEnd type="stealth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15" descr="Фермерское изображение в кукурузном поле изображение_Фото номер  501770938_JPG Формат изображения_ru.lovepik.com"/>
          <p:cNvPicPr preferRelativeResize="0"/>
          <p:nvPr/>
        </p:nvPicPr>
        <p:blipFill rotWithShape="1">
          <a:blip r:embed="rId3">
            <a:alphaModFix/>
          </a:blip>
          <a:srcRect l="11943" t="997" r="24205" b="523"/>
          <a:stretch/>
        </p:blipFill>
        <p:spPr>
          <a:xfrm>
            <a:off x="7825666" y="1325793"/>
            <a:ext cx="2401887" cy="4141018"/>
          </a:xfrm>
          <a:custGeom>
            <a:avLst/>
            <a:gdLst/>
            <a:ahLst/>
            <a:cxnLst/>
            <a:rect l="l" t="t" r="r" b="b"/>
            <a:pathLst>
              <a:path w="2401887" h="4141018" extrusionOk="0">
                <a:moveTo>
                  <a:pt x="600472" y="0"/>
                </a:moveTo>
                <a:lnTo>
                  <a:pt x="2401887" y="0"/>
                </a:lnTo>
                <a:lnTo>
                  <a:pt x="1801415" y="4141018"/>
                </a:lnTo>
                <a:lnTo>
                  <a:pt x="0" y="4141018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37" name="Google Shape;137;p15"/>
          <p:cNvSpPr/>
          <p:nvPr/>
        </p:nvSpPr>
        <p:spPr>
          <a:xfrm>
            <a:off x="114818" y="-82898"/>
            <a:ext cx="4969506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Заинтересованные</a:t>
            </a:r>
            <a:r>
              <a:rPr lang="ru-RU" sz="2800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 стороны/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err="1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Стейкхолдеры</a:t>
            </a:r>
            <a:endParaRPr sz="2800" dirty="0">
              <a:solidFill>
                <a:schemeClr val="dk1"/>
              </a:solidFill>
              <a:latin typeface="Corsiva"/>
              <a:ea typeface="Corsiva"/>
              <a:cs typeface="Corsiva"/>
              <a:sym typeface="Corsiva"/>
            </a:endParaRPr>
          </a:p>
        </p:txBody>
      </p:sp>
      <p:sp>
        <p:nvSpPr>
          <p:cNvPr id="138" name="Google Shape;138;p15"/>
          <p:cNvSpPr txBox="1"/>
          <p:nvPr/>
        </p:nvSpPr>
        <p:spPr>
          <a:xfrm>
            <a:off x="5061553" y="719417"/>
            <a:ext cx="2068893" cy="381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АПК</a:t>
            </a:r>
            <a:endParaRPr/>
          </a:p>
        </p:txBody>
      </p:sp>
      <p:pic>
        <p:nvPicPr>
          <p:cNvPr id="139" name="Google Shape;139;p15"/>
          <p:cNvPicPr preferRelativeResize="0"/>
          <p:nvPr/>
        </p:nvPicPr>
        <p:blipFill rotWithShape="1">
          <a:blip r:embed="rId4">
            <a:alphaModFix/>
          </a:blip>
          <a:srcRect l="27401" r="34262" b="559"/>
          <a:stretch/>
        </p:blipFill>
        <p:spPr>
          <a:xfrm>
            <a:off x="1458577" y="1376584"/>
            <a:ext cx="2401887" cy="4141018"/>
          </a:xfrm>
          <a:custGeom>
            <a:avLst/>
            <a:gdLst/>
            <a:ahLst/>
            <a:cxnLst/>
            <a:rect l="l" t="t" r="r" b="b"/>
            <a:pathLst>
              <a:path w="3419070" h="4988682" extrusionOk="0">
                <a:moveTo>
                  <a:pt x="854768" y="0"/>
                </a:moveTo>
                <a:lnTo>
                  <a:pt x="3419070" y="0"/>
                </a:lnTo>
                <a:lnTo>
                  <a:pt x="2564302" y="4988682"/>
                </a:lnTo>
                <a:lnTo>
                  <a:pt x="0" y="4988682"/>
                </a:lnTo>
                <a:close/>
              </a:path>
            </a:pathLst>
          </a:custGeom>
          <a:noFill/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  <p:sp>
        <p:nvSpPr>
          <p:cNvPr id="140" name="Google Shape;140;p15"/>
          <p:cNvSpPr txBox="1"/>
          <p:nvPr/>
        </p:nvSpPr>
        <p:spPr>
          <a:xfrm>
            <a:off x="1458577" y="5545383"/>
            <a:ext cx="1882248" cy="1229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Магнит</a:t>
            </a:r>
            <a:endParaRPr dirty="0"/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Содружество</a:t>
            </a:r>
            <a:endParaRPr dirty="0"/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ГК АСБ</a:t>
            </a:r>
            <a:endParaRPr dirty="0"/>
          </a:p>
        </p:txBody>
      </p:sp>
      <p:pic>
        <p:nvPicPr>
          <p:cNvPr id="141" name="Google Shape;141;p15" descr="D:\Мои документы\Desktop\909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54842" y="-40076"/>
            <a:ext cx="886393" cy="88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19303" y="232979"/>
            <a:ext cx="933329" cy="4203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3" name="Google Shape;143;p15"/>
          <p:cNvGrpSpPr/>
          <p:nvPr/>
        </p:nvGrpSpPr>
        <p:grpSpPr>
          <a:xfrm>
            <a:off x="9043378" y="39030"/>
            <a:ext cx="968834" cy="702826"/>
            <a:chOff x="7974305" y="68054"/>
            <a:chExt cx="1260230" cy="896365"/>
          </a:xfrm>
        </p:grpSpPr>
        <p:pic>
          <p:nvPicPr>
            <p:cNvPr id="144" name="Google Shape;144;p1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615214" y="68054"/>
              <a:ext cx="619321" cy="896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15"/>
            <p:cNvSpPr/>
            <p:nvPr/>
          </p:nvSpPr>
          <p:spPr>
            <a:xfrm>
              <a:off x="7974305" y="288739"/>
              <a:ext cx="1016876" cy="392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rgbClr val="EBE9E9"/>
                  </a:solidFill>
                  <a:latin typeface="Calibri"/>
                  <a:ea typeface="Calibri"/>
                  <a:cs typeface="Calibri"/>
                  <a:sym typeface="Calibri"/>
                </a:rPr>
                <a:t>АКМ</a:t>
              </a:r>
              <a:endParaRPr sz="1400" b="1" cap="none">
                <a:solidFill>
                  <a:srgbClr val="EBE9E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6" name="Google Shape;146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525431" y="71996"/>
            <a:ext cx="1673191" cy="814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69090" y="-71879"/>
            <a:ext cx="1649250" cy="947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28052" y="156613"/>
            <a:ext cx="829128" cy="57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5" descr="Фермерские поля в Нижнем Новгороде под контролем Omnicomm Online"/>
          <p:cNvPicPr preferRelativeResize="0"/>
          <p:nvPr/>
        </p:nvPicPr>
        <p:blipFill rotWithShape="1">
          <a:blip r:embed="rId11">
            <a:alphaModFix/>
          </a:blip>
          <a:srcRect l="49422" t="5090" r="3560" b="5089"/>
          <a:stretch/>
        </p:blipFill>
        <p:spPr>
          <a:xfrm>
            <a:off x="4568145" y="1376584"/>
            <a:ext cx="2401887" cy="4141018"/>
          </a:xfrm>
          <a:custGeom>
            <a:avLst/>
            <a:gdLst/>
            <a:ahLst/>
            <a:cxnLst/>
            <a:rect l="l" t="t" r="r" b="b"/>
            <a:pathLst>
              <a:path w="2401887" h="4141018" extrusionOk="0">
                <a:moveTo>
                  <a:pt x="600472" y="0"/>
                </a:moveTo>
                <a:lnTo>
                  <a:pt x="2401887" y="0"/>
                </a:lnTo>
                <a:lnTo>
                  <a:pt x="1801415" y="4141018"/>
                </a:lnTo>
                <a:lnTo>
                  <a:pt x="0" y="4141018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50" name="Google Shape;150;p15"/>
          <p:cNvSpPr txBox="1"/>
          <p:nvPr/>
        </p:nvSpPr>
        <p:spPr>
          <a:xfrm>
            <a:off x="4590246" y="5472308"/>
            <a:ext cx="1882248" cy="1385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Мираторг</a:t>
            </a:r>
            <a:endParaRPr/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Черкизово</a:t>
            </a:r>
            <a:endParaRPr/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Сады Придонья</a:t>
            </a:r>
            <a:endParaRPr/>
          </a:p>
        </p:txBody>
      </p:sp>
      <p:sp>
        <p:nvSpPr>
          <p:cNvPr id="151" name="Google Shape;151;p15"/>
          <p:cNvSpPr txBox="1"/>
          <p:nvPr/>
        </p:nvSpPr>
        <p:spPr>
          <a:xfrm>
            <a:off x="7729891" y="5509910"/>
            <a:ext cx="2120308" cy="1385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Частные фермеры</a:t>
            </a:r>
            <a:endParaRPr/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(малый бизнес)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6" descr="D:\Мои документы\Desktop\909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54842" y="-40076"/>
            <a:ext cx="886393" cy="88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19303" y="232979"/>
            <a:ext cx="933329" cy="4203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6" name="Google Shape;166;p16"/>
          <p:cNvGrpSpPr/>
          <p:nvPr/>
        </p:nvGrpSpPr>
        <p:grpSpPr>
          <a:xfrm>
            <a:off x="9043378" y="39030"/>
            <a:ext cx="968834" cy="702826"/>
            <a:chOff x="7974305" y="68054"/>
            <a:chExt cx="1260230" cy="896365"/>
          </a:xfrm>
        </p:grpSpPr>
        <p:pic>
          <p:nvPicPr>
            <p:cNvPr id="167" name="Google Shape;167;p1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615214" y="68054"/>
              <a:ext cx="619321" cy="896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6"/>
            <p:cNvSpPr/>
            <p:nvPr/>
          </p:nvSpPr>
          <p:spPr>
            <a:xfrm>
              <a:off x="7974305" y="288739"/>
              <a:ext cx="1016876" cy="392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rgbClr val="EBE9E9"/>
                  </a:solidFill>
                  <a:latin typeface="Calibri"/>
                  <a:ea typeface="Calibri"/>
                  <a:cs typeface="Calibri"/>
                  <a:sym typeface="Calibri"/>
                </a:rPr>
                <a:t>АКМ</a:t>
              </a:r>
              <a:endParaRPr sz="1400" b="1" cap="none">
                <a:solidFill>
                  <a:srgbClr val="EBE9E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9" name="Google Shape;169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25431" y="71996"/>
            <a:ext cx="1673191" cy="814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69090" y="-71879"/>
            <a:ext cx="1649250" cy="947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28052" y="156613"/>
            <a:ext cx="829128" cy="57307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87;p18"/>
          <p:cNvSpPr/>
          <p:nvPr/>
        </p:nvSpPr>
        <p:spPr>
          <a:xfrm>
            <a:off x="0" y="-7689"/>
            <a:ext cx="3034805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 err="1">
                <a:solidFill>
                  <a:schemeClr val="dk1"/>
                </a:solidFill>
                <a:sym typeface="Corsiva"/>
              </a:rPr>
              <a:t>Инсайты</a:t>
            </a:r>
            <a:endParaRPr dirty="0">
              <a:latin typeface="Corsiva" panose="020B060402020202020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2"/>
              </a:solidFill>
              <a:latin typeface="Corsiva" panose="020B0604020202020204" charset="0"/>
              <a:ea typeface="Calibri"/>
              <a:cs typeface="Calibri"/>
              <a:sym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3382" y="1179873"/>
            <a:ext cx="47228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Monotype Corsiva" panose="03010101010201010101" pitchFamily="66" charset="0"/>
              </a:rPr>
              <a:t>Сталкиваетесь ли с нехваткой информации о реальной метеоситуации на поле? </a:t>
            </a:r>
          </a:p>
        </p:txBody>
      </p:sp>
      <p:sp>
        <p:nvSpPr>
          <p:cNvPr id="19" name="Прямоугольная выноска 18"/>
          <p:cNvSpPr/>
          <p:nvPr/>
        </p:nvSpPr>
        <p:spPr>
          <a:xfrm>
            <a:off x="6827136" y="1380743"/>
            <a:ext cx="4408980" cy="796819"/>
          </a:xfrm>
          <a:prstGeom prst="wedgeRectCallout">
            <a:avLst>
              <a:gd name="adj1" fmla="val 37463"/>
              <a:gd name="adj2" fmla="val 128223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6764380" y="1385484"/>
            <a:ext cx="469443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dirty="0">
                <a:latin typeface="Monotype Corsiva" panose="03010101010201010101" pitchFamily="66" charset="0"/>
              </a:rPr>
              <a:t>Да, безусловно, с данной проблемой мы сталкиваемся и довольно часто.</a:t>
            </a:r>
          </a:p>
          <a:p>
            <a:endParaRPr lang="ru-RU" dirty="0">
              <a:latin typeface="Monotype Corsiva" panose="03010101010201010101" pitchFamily="66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702323" y="2618805"/>
            <a:ext cx="3245005" cy="72441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720860" y="2618805"/>
            <a:ext cx="3308052" cy="78642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097356" y="4548244"/>
            <a:ext cx="3038214" cy="722695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6519632" y="3643752"/>
            <a:ext cx="3412256" cy="63119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6450625" y="4496898"/>
            <a:ext cx="3419152" cy="75110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020660" y="3555987"/>
            <a:ext cx="2489976" cy="652264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1702324" y="2618805"/>
            <a:ext cx="3151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Monotype Corsiva" panose="03010101010201010101" pitchFamily="66" charset="0"/>
              </a:rPr>
              <a:t>А как часто вы сталкиваетесь с этой ситуацией?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30112" y="2638003"/>
            <a:ext cx="3308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Monotype Corsiva" panose="03010101010201010101" pitchFamily="66" charset="0"/>
              </a:rPr>
              <a:t>3 сезона в год. При посадке, выращивании и выкапывании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020660" y="3555987"/>
            <a:ext cx="2588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Monotype Corsiva" panose="03010101010201010101" pitchFamily="66" charset="0"/>
              </a:rPr>
              <a:t>Как вы справляетесь с данными трудностями?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70804" y="3658777"/>
            <a:ext cx="3567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Monotype Corsiva" panose="03010101010201010101" pitchFamily="66" charset="0"/>
              </a:rPr>
              <a:t>Мы пользуемся сервисами  Яндекс погоды.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71956" y="4563053"/>
            <a:ext cx="30636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Monotype Corsiva" panose="03010101010201010101" pitchFamily="66" charset="0"/>
              </a:rPr>
              <a:t>Какие еще способы решения рассматривали?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50625" y="4496898"/>
            <a:ext cx="34191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Monotype Corsiva" panose="03010101010201010101" pitchFamily="66" charset="0"/>
              </a:rPr>
              <a:t>Рассматривали Спутниковый мониторинг </a:t>
            </a:r>
            <a:r>
              <a:rPr lang="ru-RU" sz="2000" dirty="0" err="1">
                <a:latin typeface="Monotype Corsiva" panose="03010101010201010101" pitchFamily="66" charset="0"/>
              </a:rPr>
              <a:t>Farmers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Edge</a:t>
            </a:r>
            <a:endParaRPr lang="ru-RU" sz="2000" dirty="0">
              <a:latin typeface="Monotype Corsiva" panose="03010101010201010101" pitchFamily="66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939651" y="5572028"/>
            <a:ext cx="3229380" cy="70788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1939651" y="5572028"/>
            <a:ext cx="3229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Monotype Corsiva" panose="03010101010201010101" pitchFamily="66" charset="0"/>
              </a:rPr>
              <a:t>Что вам нравится в текущем решении, а что не нравится?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044300" y="5427973"/>
            <a:ext cx="4044707" cy="77197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6044300" y="5427973"/>
            <a:ext cx="40447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Monotype Corsiva" panose="03010101010201010101" pitchFamily="66" charset="0"/>
              </a:rPr>
              <a:t>Сервис бесплатный и удобный в использовании, отсутствует точность.</a:t>
            </a:r>
          </a:p>
        </p:txBody>
      </p:sp>
      <p:pic>
        <p:nvPicPr>
          <p:cNvPr id="37" name="Picture 3" descr="D:\Загрузки\pngwing.com (6)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4012" y="2059201"/>
            <a:ext cx="3816424" cy="428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 descr="D:\Загрузки\pngwing.com (6)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8622" y="2178146"/>
            <a:ext cx="3941697" cy="4307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рямоугольная выноска 38"/>
          <p:cNvSpPr/>
          <p:nvPr/>
        </p:nvSpPr>
        <p:spPr>
          <a:xfrm>
            <a:off x="603371" y="1146758"/>
            <a:ext cx="4578082" cy="770257"/>
          </a:xfrm>
          <a:prstGeom prst="wedgeRectCallout">
            <a:avLst>
              <a:gd name="adj1" fmla="val -33354"/>
              <a:gd name="adj2" fmla="val 134694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071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5"/>
          <p:cNvSpPr/>
          <p:nvPr/>
        </p:nvSpPr>
        <p:spPr>
          <a:xfrm>
            <a:off x="114818" y="-82898"/>
            <a:ext cx="4969506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Пользовательский сценарий</a:t>
            </a:r>
            <a:endParaRPr dirty="0"/>
          </a:p>
        </p:txBody>
      </p:sp>
      <p:pic>
        <p:nvPicPr>
          <p:cNvPr id="141" name="Google Shape;141;p15" descr="D:\Мои документы\Desktop\909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54842" y="-40076"/>
            <a:ext cx="886393" cy="88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19303" y="232979"/>
            <a:ext cx="933329" cy="4203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3" name="Google Shape;143;p15"/>
          <p:cNvGrpSpPr/>
          <p:nvPr/>
        </p:nvGrpSpPr>
        <p:grpSpPr>
          <a:xfrm>
            <a:off x="9043378" y="39030"/>
            <a:ext cx="968834" cy="702826"/>
            <a:chOff x="7974305" y="68054"/>
            <a:chExt cx="1260230" cy="896365"/>
          </a:xfrm>
        </p:grpSpPr>
        <p:pic>
          <p:nvPicPr>
            <p:cNvPr id="144" name="Google Shape;144;p1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615214" y="68054"/>
              <a:ext cx="619321" cy="896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15"/>
            <p:cNvSpPr/>
            <p:nvPr/>
          </p:nvSpPr>
          <p:spPr>
            <a:xfrm>
              <a:off x="7974305" y="288739"/>
              <a:ext cx="1016876" cy="392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rgbClr val="EBE9E9"/>
                  </a:solidFill>
                  <a:latin typeface="Calibri"/>
                  <a:ea typeface="Calibri"/>
                  <a:cs typeface="Calibri"/>
                  <a:sym typeface="Calibri"/>
                </a:rPr>
                <a:t>АКМ</a:t>
              </a:r>
              <a:endParaRPr sz="1400" b="1" cap="none">
                <a:solidFill>
                  <a:srgbClr val="EBE9E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6" name="Google Shape;146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25431" y="71996"/>
            <a:ext cx="1673191" cy="814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69090" y="-71879"/>
            <a:ext cx="1649250" cy="947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28052" y="156613"/>
            <a:ext cx="829128" cy="5730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210726" y="1635415"/>
            <a:ext cx="723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As-Is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043378" y="1653045"/>
            <a:ext cx="87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To-Be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0105" y="2262562"/>
            <a:ext cx="40389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Clr>
                <a:srgbClr val="000000"/>
              </a:buClr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Клиенту-агрохолдингу необходимо спрогнозировать резкие изменения погодных условий для предотвращения потерь урожая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0105" y="3663569"/>
            <a:ext cx="398516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имеет возможности получить долгосрочный точный прогноз погоды в конкретном масштабе.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0105" y="5095354"/>
            <a:ext cx="398516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Происходят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непредвиденные гражданскими сервисами изменения метеорологической обстановки.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28018" y="2262055"/>
            <a:ext cx="421246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Clr>
                <a:srgbClr val="000000"/>
              </a:buClr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Клиент-агрохолдинг получает точные метеоданные; сможет спрогнозировать изменения погодных условий для предотвращения потерь урожая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01147" y="3663569"/>
            <a:ext cx="435648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автоматизированной системы наблюдения метеорологических условий получает точные данные и прогнозы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301147" y="5280020"/>
            <a:ext cx="4644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Позволит принимать обоснованные решения в зависимости от погодных условий  </a:t>
            </a:r>
          </a:p>
        </p:txBody>
      </p:sp>
    </p:spTree>
    <p:extLst>
      <p:ext uri="{BB962C8B-B14F-4D97-AF65-F5344CB8AC3E}">
        <p14:creationId xmlns:p14="http://schemas.microsoft.com/office/powerpoint/2010/main" val="2287228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7435" y="-387424"/>
            <a:ext cx="10363200" cy="1470025"/>
          </a:xfrm>
        </p:spPr>
        <p:txBody>
          <a:bodyPr/>
          <a:lstStyle/>
          <a:p>
            <a:r>
              <a:rPr lang="ru-RU" dirty="0">
                <a:latin typeface="Monotype Corsiva" panose="03010101010201010101" pitchFamily="66" charset="0"/>
              </a:rPr>
              <a:t>Объём рынка, его динамика</a:t>
            </a:r>
          </a:p>
        </p:txBody>
      </p:sp>
      <p:sp>
        <p:nvSpPr>
          <p:cNvPr id="4" name="Ромб 3"/>
          <p:cNvSpPr/>
          <p:nvPr/>
        </p:nvSpPr>
        <p:spPr>
          <a:xfrm rot="21086976">
            <a:off x="1366835" y="2315105"/>
            <a:ext cx="3456384" cy="1882449"/>
          </a:xfrm>
          <a:prstGeom prst="diamond">
            <a:avLst/>
          </a:prstGeom>
          <a:solidFill>
            <a:schemeClr val="tx1">
              <a:lumMod val="50000"/>
              <a:lumOff val="50000"/>
              <a:alpha val="69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омб 4"/>
          <p:cNvSpPr/>
          <p:nvPr/>
        </p:nvSpPr>
        <p:spPr>
          <a:xfrm rot="21086976">
            <a:off x="3465607" y="2315105"/>
            <a:ext cx="3456384" cy="1882449"/>
          </a:xfrm>
          <a:prstGeom prst="diamond">
            <a:avLst/>
          </a:prstGeom>
          <a:solidFill>
            <a:srgbClr val="51606F"/>
          </a:solidFill>
          <a:ln>
            <a:solidFill>
              <a:srgbClr val="5160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омб 5"/>
          <p:cNvSpPr/>
          <p:nvPr/>
        </p:nvSpPr>
        <p:spPr>
          <a:xfrm rot="21086976">
            <a:off x="5687313" y="2281195"/>
            <a:ext cx="3456384" cy="1882449"/>
          </a:xfrm>
          <a:prstGeom prst="diamond">
            <a:avLst/>
          </a:prstGeom>
          <a:solidFill>
            <a:srgbClr val="284050"/>
          </a:solidFill>
          <a:ln>
            <a:solidFill>
              <a:srgbClr val="284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омб 6"/>
          <p:cNvSpPr/>
          <p:nvPr/>
        </p:nvSpPr>
        <p:spPr>
          <a:xfrm rot="21086976">
            <a:off x="7991571" y="2171089"/>
            <a:ext cx="3456384" cy="1882449"/>
          </a:xfrm>
          <a:prstGeom prst="diamond">
            <a:avLst/>
          </a:prstGeom>
          <a:solidFill>
            <a:srgbClr val="B6444D"/>
          </a:solidFill>
          <a:ln>
            <a:solidFill>
              <a:srgbClr val="B644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062341" y="2903860"/>
            <a:ext cx="127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PAM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85685" y="2930031"/>
            <a:ext cx="1334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TAM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30676" y="2903861"/>
            <a:ext cx="1293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SAM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47688" y="2819925"/>
            <a:ext cx="1656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SOM</a:t>
            </a:r>
            <a:endParaRPr lang="ru-RU" sz="3200" dirty="0">
              <a:solidFill>
                <a:schemeClr val="bg1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1391478" y="1844825"/>
            <a:ext cx="768085" cy="105903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431370" y="980728"/>
            <a:ext cx="3989391" cy="864096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97521" y="5229200"/>
            <a:ext cx="3590500" cy="864096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909459" y="999084"/>
            <a:ext cx="3386367" cy="864096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7824192" y="5013176"/>
            <a:ext cx="3816424" cy="864096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4185685" y="3933056"/>
            <a:ext cx="470156" cy="12961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endCxn id="16" idx="2"/>
          </p:cNvCxnSpPr>
          <p:nvPr/>
        </p:nvCxnSpPr>
        <p:spPr>
          <a:xfrm flipV="1">
            <a:off x="7824191" y="1863180"/>
            <a:ext cx="778452" cy="7737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17" idx="0"/>
          </p:cNvCxnSpPr>
          <p:nvPr/>
        </p:nvCxnSpPr>
        <p:spPr>
          <a:xfrm>
            <a:off x="9047688" y="3717032"/>
            <a:ext cx="684716" cy="12961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92924" y="1089610"/>
            <a:ext cx="3466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83,02 </a:t>
            </a:r>
            <a:r>
              <a:rPr lang="ru-RU" dirty="0"/>
              <a:t>млрд. рублей (Потенциальный объём рынка)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57559" y="5338082"/>
            <a:ext cx="3590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1,3 млрд. рублей</a:t>
            </a:r>
          </a:p>
          <a:p>
            <a:r>
              <a:rPr lang="ru-RU" dirty="0"/>
              <a:t> (Общий объём рынка)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77433" y="1107966"/>
            <a:ext cx="3206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10,5 млн. рублей</a:t>
            </a:r>
          </a:p>
          <a:p>
            <a:r>
              <a:rPr lang="ru-RU" dirty="0"/>
              <a:t> (Доступный объём рынка)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70838" y="5069955"/>
            <a:ext cx="3894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1,75 млн. рублей </a:t>
            </a:r>
          </a:p>
          <a:p>
            <a:r>
              <a:rPr lang="ru-RU" dirty="0"/>
              <a:t>(Реально достижимый объём рынка)</a:t>
            </a:r>
          </a:p>
        </p:txBody>
      </p:sp>
      <p:pic>
        <p:nvPicPr>
          <p:cNvPr id="1026" name="Picture 2" descr="D:\Загрузки\pngwing.co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02" y="3722780"/>
            <a:ext cx="2195362" cy="275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5545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"/>
          <p:cNvSpPr/>
          <p:nvPr/>
        </p:nvSpPr>
        <p:spPr>
          <a:xfrm>
            <a:off x="-13118" y="125189"/>
            <a:ext cx="4828052" cy="750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Конкуренты/Аналоги решения</a:t>
            </a:r>
            <a:endParaRPr/>
          </a:p>
        </p:txBody>
      </p:sp>
      <p:graphicFrame>
        <p:nvGraphicFramePr>
          <p:cNvPr id="157" name="Google Shape;157;p16"/>
          <p:cNvGraphicFramePr/>
          <p:nvPr/>
        </p:nvGraphicFramePr>
        <p:xfrm>
          <a:off x="0" y="1124744"/>
          <a:ext cx="12191975" cy="5986545"/>
        </p:xfrm>
        <a:graphic>
          <a:graphicData uri="http://schemas.openxmlformats.org/drawingml/2006/table">
            <a:tbl>
              <a:tblPr firstRow="1" bandRow="1">
                <a:noFill/>
                <a:tableStyleId>{B03ADC60-E649-4BAE-9CDA-2DE2E32525F2}</a:tableStyleId>
              </a:tblPr>
              <a:tblGrid>
                <a:gridCol w="3902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2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7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7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ru-RU" sz="2000" b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Название аналога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Преимущества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Недостатки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3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171450" marR="0" lvl="0" indent="-17145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 b="0" i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Компактные размеры </a:t>
                      </a:r>
                      <a:endParaRPr/>
                    </a:p>
                    <a:p>
                      <a:pPr marL="171450" marR="0" lvl="0" indent="-17145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 b="0" i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Наличие датчиков, способных зафиксировать все известные пределы температур, давлений и др. природных характеристик 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-11430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Char char="-"/>
                      </a:pPr>
                      <a:r>
                        <a:rPr lang="ru-RU" sz="18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ru-RU" sz="1800" b="0" i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Непосредственное присутствие при снятии показателей измерений; </a:t>
                      </a:r>
                      <a:endParaRPr/>
                    </a:p>
                    <a:p>
                      <a:pPr marL="0" marR="0" lvl="0" indent="-11430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 b="0" i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Требуется питание от сети; </a:t>
                      </a:r>
                      <a:endParaRPr/>
                    </a:p>
                    <a:p>
                      <a:pPr marL="0" marR="0" lvl="0" indent="-1143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 b="0" i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Относительно большая погрешность измерения влажности воздуха.</a:t>
                      </a:r>
                      <a:br>
                        <a:rPr lang="ru-RU" sz="1800"/>
                      </a:br>
                      <a:endParaRPr sz="18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9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 b="0" i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Полная комплектация всевозможными датчиками погодных условий; 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 b="0" i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Возможность покупки дополнительных датчиков, не входящих в комплект;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0" i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Низкая потребляемая мощность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171450" marR="0" lvl="0" indent="-17145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 b="0" i="0" u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Относительно высокая погрешность измерения направления ветра; </a:t>
                      </a:r>
                      <a:endParaRPr/>
                    </a:p>
                    <a:p>
                      <a:pPr marL="171450" marR="0" lvl="0" indent="-17145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 b="0" i="0" u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Непосредственное присутствие при снятии показателей измерений; </a:t>
                      </a:r>
                      <a:endParaRPr/>
                    </a:p>
                    <a:p>
                      <a:pPr marL="171450" marR="0" lvl="0" indent="-17145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 b="0" i="0" u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Отсутствие портативности;</a:t>
                      </a:r>
                      <a:endParaRPr/>
                    </a:p>
                    <a:p>
                      <a:pPr marL="171450" marR="0" lvl="0" indent="-17145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 b="0" i="0" u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Относительно высокая цена(не учитывая дозиметр УДБГ-01-02)</a:t>
                      </a:r>
                      <a:r>
                        <a:rPr lang="ru-RU" sz="1800" b="1" i="0" u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b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58" name="Google Shape;15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07" y="1769045"/>
            <a:ext cx="3863752" cy="5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75520" y="2342035"/>
            <a:ext cx="1944216" cy="1770526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6"/>
          <p:cNvSpPr txBox="1"/>
          <p:nvPr/>
        </p:nvSpPr>
        <p:spPr>
          <a:xfrm>
            <a:off x="191344" y="2564904"/>
            <a:ext cx="174053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Метеостанция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М-49М</a:t>
            </a:r>
            <a:endParaRPr/>
          </a:p>
        </p:txBody>
      </p:sp>
      <p:pic>
        <p:nvPicPr>
          <p:cNvPr id="161" name="Google Shape;16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07" y="4210790"/>
            <a:ext cx="3863752" cy="5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24336" y="4941168"/>
            <a:ext cx="1828800" cy="20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6"/>
          <p:cNvSpPr txBox="1"/>
          <p:nvPr/>
        </p:nvSpPr>
        <p:spPr>
          <a:xfrm>
            <a:off x="-13118" y="4977702"/>
            <a:ext cx="230425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Метеорологический комплекс МК-14</a:t>
            </a:r>
            <a:endParaRPr/>
          </a:p>
        </p:txBody>
      </p:sp>
      <p:pic>
        <p:nvPicPr>
          <p:cNvPr id="164" name="Google Shape;164;p16" descr="D:\Мои документы\Desktop\909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154842" y="-40076"/>
            <a:ext cx="886393" cy="88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119303" y="232979"/>
            <a:ext cx="933329" cy="4203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6" name="Google Shape;166;p16"/>
          <p:cNvGrpSpPr/>
          <p:nvPr/>
        </p:nvGrpSpPr>
        <p:grpSpPr>
          <a:xfrm>
            <a:off x="9043378" y="39030"/>
            <a:ext cx="968834" cy="702826"/>
            <a:chOff x="7974305" y="68054"/>
            <a:chExt cx="1260230" cy="896365"/>
          </a:xfrm>
        </p:grpSpPr>
        <p:pic>
          <p:nvPicPr>
            <p:cNvPr id="167" name="Google Shape;167;p16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8615214" y="68054"/>
              <a:ext cx="619321" cy="896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6"/>
            <p:cNvSpPr/>
            <p:nvPr/>
          </p:nvSpPr>
          <p:spPr>
            <a:xfrm>
              <a:off x="7974305" y="288739"/>
              <a:ext cx="1016876" cy="392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rgbClr val="EBE9E9"/>
                  </a:solidFill>
                  <a:latin typeface="Calibri"/>
                  <a:ea typeface="Calibri"/>
                  <a:cs typeface="Calibri"/>
                  <a:sym typeface="Calibri"/>
                </a:rPr>
                <a:t>АКМ</a:t>
              </a:r>
              <a:endParaRPr sz="1400" b="1" cap="none">
                <a:solidFill>
                  <a:srgbClr val="EBE9E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9" name="Google Shape;169;p1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525431" y="71996"/>
            <a:ext cx="1673191" cy="814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69090" y="-71879"/>
            <a:ext cx="1649250" cy="947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828052" y="156613"/>
            <a:ext cx="829128" cy="573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6" name="Google Shape;176;p17"/>
          <p:cNvGraphicFramePr/>
          <p:nvPr/>
        </p:nvGraphicFramePr>
        <p:xfrm>
          <a:off x="0" y="-97963"/>
          <a:ext cx="12192000" cy="6983350"/>
        </p:xfrm>
        <a:graphic>
          <a:graphicData uri="http://schemas.openxmlformats.org/drawingml/2006/table">
            <a:tbl>
              <a:tblPr firstRow="1" bandRow="1">
                <a:noFill/>
                <a:tableStyleId>{B03ADC60-E649-4BAE-9CDA-2DE2E32525F2}</a:tableStyleId>
              </a:tblPr>
              <a:tblGrid>
                <a:gridCol w="3902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1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9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 b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Наличие автоматического режима работы;</a:t>
                      </a:r>
                      <a:endParaRPr/>
                    </a:p>
                    <a:p>
                      <a:pPr marL="171450" marR="0" lvl="0" indent="-17145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 b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Простая эксплуатация, конструкция и дешевизна при покупке;</a:t>
                      </a:r>
                      <a:endParaRPr/>
                    </a:p>
                    <a:p>
                      <a:pPr marL="171450" marR="0" lvl="0" indent="-17145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 b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Внесён в официальный список средств измерений РФ;</a:t>
                      </a:r>
                      <a:endParaRPr sz="2000" b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 b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Из-за степени защиты IP43 устройство не может быть поднято достаточно высоко для более точного измерения ветра;</a:t>
                      </a:r>
                      <a:endParaRPr sz="2000" b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DD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2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Компактные габариты. </a:t>
                      </a:r>
                      <a:endParaRPr/>
                    </a:p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Встроенная солнечная батарея и АКБ. </a:t>
                      </a:r>
                      <a:endParaRPr/>
                    </a:p>
                    <a:p>
                      <a:pPr marL="285750" marR="0" lvl="0" indent="-28575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Условия эксплуатации -50 до +55</a:t>
                      </a:r>
                      <a:endParaRPr/>
                    </a:p>
                    <a:p>
                      <a:pPr marL="285750" marR="0" lvl="0" indent="-28575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Наличие собственных датчиков в автономном режиме </a:t>
                      </a:r>
                      <a:endParaRPr/>
                    </a:p>
                    <a:p>
                      <a:pPr marL="285750" marR="0" lvl="0" indent="-28575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Отечественная разработка </a:t>
                      </a:r>
                      <a:endParaRPr/>
                    </a:p>
                    <a:p>
                      <a:pPr marL="285750" marR="0" lvl="0" indent="-28575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Круглосуточная техническая поддержка </a:t>
                      </a:r>
                      <a:endParaRPr/>
                    </a:p>
                    <a:p>
                      <a:pPr marL="285750" marR="0" lvl="0" indent="-28575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Эргономичный и современный вид </a:t>
                      </a:r>
                      <a:endParaRPr/>
                    </a:p>
                    <a:p>
                      <a:pPr marL="285750" marR="0" lvl="0" indent="-28575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Удобное использование для неопытного пользователя</a:t>
                      </a:r>
                      <a:endParaRPr/>
                    </a:p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171450" marR="0" lvl="0" indent="-17145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Отсутствие возможности получать снимки земной поверхности с метеорологических спутников</a:t>
                      </a:r>
                      <a:endParaRPr/>
                    </a:p>
                    <a:p>
                      <a:pPr marL="171450" marR="0" lvl="0" indent="-17145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Узкий спектр метеорологических измерений</a:t>
                      </a:r>
                      <a:endParaRPr/>
                    </a:p>
                    <a:p>
                      <a:pPr marL="171450" marR="0" lvl="0" indent="-17145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Незначительной охват территорий</a:t>
                      </a:r>
                      <a:endParaRPr/>
                    </a:p>
                    <a:p>
                      <a:pPr marL="171450" marR="0" lvl="0" indent="-17145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 b="0" i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сертефицировано в маленьком количестве стран (8 стран) </a:t>
                      </a:r>
                      <a:endParaRPr/>
                    </a:p>
                    <a:p>
                      <a:pPr marL="171450" marR="0" lvl="0" indent="-17145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 b="0" i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Нет доступа к метеоспутникам </a:t>
                      </a:r>
                      <a:endParaRPr/>
                    </a:p>
                    <a:p>
                      <a:pPr marL="171450" marR="0" lvl="0" indent="-17145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-"/>
                      </a:pPr>
                      <a:r>
                        <a:rPr lang="ru-RU" sz="1800" b="0" i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Нет защиты от актов вандализма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77" name="Google Shape;17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97963"/>
            <a:ext cx="3863752" cy="5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76779" y="548680"/>
            <a:ext cx="1506661" cy="185482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7"/>
          <p:cNvSpPr txBox="1"/>
          <p:nvPr/>
        </p:nvSpPr>
        <p:spPr>
          <a:xfrm>
            <a:off x="116554" y="692696"/>
            <a:ext cx="2160225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Измеритель метеорологических параметров среды ИПСЭС-1</a:t>
            </a:r>
            <a:endParaRPr/>
          </a:p>
        </p:txBody>
      </p:sp>
      <p:pic>
        <p:nvPicPr>
          <p:cNvPr id="180" name="Google Shape;18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99911" y="3429000"/>
            <a:ext cx="1388862" cy="1508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6554" y="3031086"/>
            <a:ext cx="2022547" cy="1199079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7"/>
          <p:cNvSpPr/>
          <p:nvPr/>
        </p:nvSpPr>
        <p:spPr>
          <a:xfrm>
            <a:off x="-95440" y="4293096"/>
            <a:ext cx="2525786" cy="350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SOKOL-M1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5"/>
          <p:cNvSpPr/>
          <p:nvPr/>
        </p:nvSpPr>
        <p:spPr>
          <a:xfrm>
            <a:off x="114818" y="-82898"/>
            <a:ext cx="4969506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Бизнес-модель</a:t>
            </a:r>
            <a:endParaRPr dirty="0"/>
          </a:p>
        </p:txBody>
      </p:sp>
      <p:pic>
        <p:nvPicPr>
          <p:cNvPr id="141" name="Google Shape;141;p15" descr="D:\Мои документы\Desktop\909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54842" y="-40076"/>
            <a:ext cx="886393" cy="88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19303" y="232979"/>
            <a:ext cx="933329" cy="4203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3" name="Google Shape;143;p15"/>
          <p:cNvGrpSpPr/>
          <p:nvPr/>
        </p:nvGrpSpPr>
        <p:grpSpPr>
          <a:xfrm>
            <a:off x="9043378" y="39030"/>
            <a:ext cx="968834" cy="702826"/>
            <a:chOff x="7974305" y="68054"/>
            <a:chExt cx="1260230" cy="896365"/>
          </a:xfrm>
        </p:grpSpPr>
        <p:pic>
          <p:nvPicPr>
            <p:cNvPr id="144" name="Google Shape;144;p1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615214" y="68054"/>
              <a:ext cx="619321" cy="896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15"/>
            <p:cNvSpPr/>
            <p:nvPr/>
          </p:nvSpPr>
          <p:spPr>
            <a:xfrm>
              <a:off x="7974305" y="288739"/>
              <a:ext cx="1016876" cy="392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rgbClr val="EBE9E9"/>
                  </a:solidFill>
                  <a:latin typeface="Calibri"/>
                  <a:ea typeface="Calibri"/>
                  <a:cs typeface="Calibri"/>
                  <a:sym typeface="Calibri"/>
                </a:rPr>
                <a:t>АКМ</a:t>
              </a:r>
              <a:endParaRPr sz="1400" b="1" cap="none">
                <a:solidFill>
                  <a:srgbClr val="EBE9E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6" name="Google Shape;146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25431" y="71996"/>
            <a:ext cx="1673191" cy="814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69090" y="-71879"/>
            <a:ext cx="1649250" cy="947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28052" y="156613"/>
            <a:ext cx="829128" cy="57307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157134"/>
              </p:ext>
            </p:extLst>
          </p:nvPr>
        </p:nvGraphicFramePr>
        <p:xfrm>
          <a:off x="474786" y="981367"/>
          <a:ext cx="11412416" cy="5585363"/>
        </p:xfrm>
        <a:graphic>
          <a:graphicData uri="http://schemas.openxmlformats.org/drawingml/2006/table">
            <a:tbl>
              <a:tblPr/>
              <a:tblGrid>
                <a:gridCol w="2853104">
                  <a:extLst>
                    <a:ext uri="{9D8B030D-6E8A-4147-A177-3AD203B41FA5}">
                      <a16:colId xmlns:a16="http://schemas.microsoft.com/office/drawing/2014/main" val="3443685810"/>
                    </a:ext>
                  </a:extLst>
                </a:gridCol>
                <a:gridCol w="2853104">
                  <a:extLst>
                    <a:ext uri="{9D8B030D-6E8A-4147-A177-3AD203B41FA5}">
                      <a16:colId xmlns:a16="http://schemas.microsoft.com/office/drawing/2014/main" val="2585369777"/>
                    </a:ext>
                  </a:extLst>
                </a:gridCol>
                <a:gridCol w="2853104">
                  <a:extLst>
                    <a:ext uri="{9D8B030D-6E8A-4147-A177-3AD203B41FA5}">
                      <a16:colId xmlns:a16="http://schemas.microsoft.com/office/drawing/2014/main" val="4160637762"/>
                    </a:ext>
                  </a:extLst>
                </a:gridCol>
                <a:gridCol w="2853104">
                  <a:extLst>
                    <a:ext uri="{9D8B030D-6E8A-4147-A177-3AD203B41FA5}">
                      <a16:colId xmlns:a16="http://schemas.microsoft.com/office/drawing/2014/main" val="2579038863"/>
                    </a:ext>
                  </a:extLst>
                </a:gridCol>
              </a:tblGrid>
              <a:tr h="325511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ПРОБЛЕМА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63" marR="11363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РЕШЕНИЕ</a:t>
                      </a:r>
                      <a:b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63" marR="11363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7.СКРЫТОЕ ПРЕИМУЩЕСТВО</a:t>
                      </a:r>
                      <a:b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63" marR="11363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ПОТРЕБИТЕЛЬСКИЙ СЕГМЕНТ</a:t>
                      </a:r>
                      <a:b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63" marR="11363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831871"/>
                  </a:ext>
                </a:extLst>
              </a:tr>
              <a:tr h="1754652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 потребителя в отсутствии или неточности, получаемой информации о метеоситуации на поле, как было сказано ранее</a:t>
                      </a:r>
                    </a:p>
                  </a:txBody>
                  <a:tcPr marL="11363" marR="11363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Наше решение это комплекс метеонаблюдения, который будет собирать и обрабатывать метеоданные со спутников и локальных датчиков.</a:t>
                      </a:r>
                      <a:r>
                        <a:rPr lang="ru-RU" sz="1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Вся </a:t>
                      </a: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информация будет передаваться центральной системой на сервера веб-сайта или приложения, обрабатываться и прогнозироваться вследствие чего позволит принимать обоснованные решения и эффективно управлять различными процессами в зависимости от погодных условий.</a:t>
                      </a:r>
                    </a:p>
                  </a:txBody>
                  <a:tcPr marL="11363" marR="11363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Потому что мы запатентуем нашу уникальную 3D модель, все чертежи, а также создадим логотип, который </a:t>
                      </a:r>
                      <a:r>
                        <a:rPr lang="ru-RU" sz="10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зарегестрируем</a:t>
                      </a: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официальных реестрах </a:t>
                      </a:r>
                    </a:p>
                  </a:txBody>
                  <a:tcPr marL="11363" marR="11363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Организации, которые составляют агропромышленный комплекс. Такие как Мираторг, Черкизово, ГК АСБ, Сады Придонья</a:t>
                      </a:r>
                    </a:p>
                  </a:txBody>
                  <a:tcPr marL="11363" marR="11363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09306"/>
                  </a:ext>
                </a:extLst>
              </a:tr>
              <a:tr h="404920">
                <a:tc>
                  <a:txBody>
                    <a:bodyPr/>
                    <a:lstStyle/>
                    <a:p>
                      <a:pPr rtl="0" fontAlgn="t"/>
                      <a: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1а. СУЩЕСТВУЮЩИЕ АЛЬТЕРНАТИВЫ</a:t>
                      </a:r>
                      <a:b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(Как сейчас решаются эти проблемы)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63" marR="11363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КЛЮЧЕВЫЕ МЕТРИКИ</a:t>
                      </a:r>
                      <a:b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 каким показателям будет понятно, что предлагаемое решение успешно?)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63" marR="11363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КАНАЛЫ РАСПРОСТРАНЕНИЯ</a:t>
                      </a:r>
                      <a:b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(Как потребители узнают про ваш продукт?)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63" marR="11363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2а. РАННИЕ ПОСЛЕДОВАТЕЛИ</a:t>
                      </a:r>
                      <a:br>
                        <a:rPr lang="ru-RU" sz="10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(Кто в первую очередь начнет пользователься вашим решением?)</a:t>
                      </a:r>
                      <a:endParaRPr lang="ru-RU" sz="10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63" marR="11363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543835"/>
                  </a:ext>
                </a:extLst>
              </a:tr>
              <a:tr h="944813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 никак 2) Пользуются прогнозом общедоступных сервисов (ЯндексПогоды, Gismeteo), которые не несут ответственности за точность предсказаний 3) Использование портативных метеостанций малой мощности с ограниченным функционалом и диапазоном действия </a:t>
                      </a:r>
                    </a:p>
                  </a:txBody>
                  <a:tcPr marL="11363" marR="11363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продаж</a:t>
                      </a:r>
                    </a:p>
                  </a:txBody>
                  <a:tcPr marL="11363" marR="11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Посты в соц.сетях 2. Реклама по радио 3. Объявление в газетах 4. Прямая связь с потенциальными покупателями</a:t>
                      </a:r>
                    </a:p>
                  </a:txBody>
                  <a:tcPr marL="11363" marR="11363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Тот, кому мы продадим рабочую модель АКМ</a:t>
                      </a:r>
                    </a:p>
                  </a:txBody>
                  <a:tcPr marL="11363" marR="11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397522"/>
                  </a:ext>
                </a:extLst>
              </a:tr>
              <a:tr h="284749"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СТРУКТУРА ИЗДЕРЖЕК</a:t>
                      </a:r>
                      <a:b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(Какие затраты потребуются, чтобы продукт работал?)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63" marR="11363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ПОТОКИ ПОСТУПЛЕНИЯ ДОХОДОВ</a:t>
                      </a:r>
                      <a:b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(На чем ваш продукт будет зарабатывать?)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63" marR="11363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980027"/>
                  </a:ext>
                </a:extLst>
              </a:tr>
              <a:tr h="1623100">
                <a:tc gridSpan="2">
                  <a:txBody>
                    <a:bodyPr/>
                    <a:lstStyle/>
                    <a:p>
                      <a:pPr rtl="0" fontAlgn="t"/>
                      <a: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разработку:</a:t>
                      </a:r>
                      <a:b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Закупка датчиков и комплектующих для прототипа</a:t>
                      </a:r>
                      <a:b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Оформление документации в соответствии с требованиями ГОСТ и </a:t>
                      </a:r>
                      <a:r>
                        <a:rPr lang="ru-RU" sz="1000" b="1" i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нормоконтроля</a:t>
                      </a:r>
                      <a: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оборудования РФ</a:t>
                      </a:r>
                      <a:b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Включение прототипа АКМ в список официальных метеостанций государственного образца</a:t>
                      </a:r>
                      <a:b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Постоянные затраты:</a:t>
                      </a:r>
                      <a:b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Затраты на электроэнергию</a:t>
                      </a:r>
                      <a:b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Аренда АКМ (по возможной договорённости с потенциальным покупателем)</a:t>
                      </a:r>
                      <a:b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Продажа готовых метеоданных</a:t>
                      </a:r>
                      <a:b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63" marR="11363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Фиксированная стоимость за покупку - </a:t>
                      </a:r>
                      <a:r>
                        <a:rPr lang="ru-RU" sz="1000" b="1" i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единоразовая</a:t>
                      </a:r>
                      <a: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оплата при покупке продукта </a:t>
                      </a:r>
                      <a:b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Ежемесячная подписка - оплата за период пользования продуктом или Продажа пользовательской лицензии - оплата за лицензию на пользование сервисом </a:t>
                      </a:r>
                      <a:b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Монетизация данных - продажа доступа к собранной аналитике </a:t>
                      </a:r>
                    </a:p>
                  </a:txBody>
                  <a:tcPr marL="11363" marR="11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9544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0892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5"/>
          <p:cNvSpPr/>
          <p:nvPr/>
        </p:nvSpPr>
        <p:spPr>
          <a:xfrm>
            <a:off x="114818" y="-82898"/>
            <a:ext cx="4969506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Смета</a:t>
            </a:r>
            <a:endParaRPr dirty="0"/>
          </a:p>
        </p:txBody>
      </p:sp>
      <p:pic>
        <p:nvPicPr>
          <p:cNvPr id="141" name="Google Shape;141;p15" descr="D:\Мои документы\Desktop\909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54842" y="-40076"/>
            <a:ext cx="886393" cy="88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19303" y="232979"/>
            <a:ext cx="933329" cy="4203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3" name="Google Shape;143;p15"/>
          <p:cNvGrpSpPr/>
          <p:nvPr/>
        </p:nvGrpSpPr>
        <p:grpSpPr>
          <a:xfrm>
            <a:off x="9043378" y="39030"/>
            <a:ext cx="968834" cy="702826"/>
            <a:chOff x="7974305" y="68054"/>
            <a:chExt cx="1260230" cy="896365"/>
          </a:xfrm>
        </p:grpSpPr>
        <p:pic>
          <p:nvPicPr>
            <p:cNvPr id="144" name="Google Shape;144;p1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615214" y="68054"/>
              <a:ext cx="619321" cy="896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15"/>
            <p:cNvSpPr/>
            <p:nvPr/>
          </p:nvSpPr>
          <p:spPr>
            <a:xfrm>
              <a:off x="7974305" y="288739"/>
              <a:ext cx="1016876" cy="392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rgbClr val="EBE9E9"/>
                  </a:solidFill>
                  <a:latin typeface="Calibri"/>
                  <a:ea typeface="Calibri"/>
                  <a:cs typeface="Calibri"/>
                  <a:sym typeface="Calibri"/>
                </a:rPr>
                <a:t>АКМ</a:t>
              </a:r>
              <a:endParaRPr sz="1400" b="1" cap="none">
                <a:solidFill>
                  <a:srgbClr val="EBE9E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6" name="Google Shape;146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25431" y="71996"/>
            <a:ext cx="1673191" cy="814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69090" y="-71879"/>
            <a:ext cx="1649250" cy="947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28052" y="156613"/>
            <a:ext cx="829128" cy="57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B298C38-5C33-DD4A-2887-013DA1F27B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542" y="959013"/>
            <a:ext cx="1884095" cy="107184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038747B-351F-3FF9-43F5-0978C6338C20}"/>
              </a:ext>
            </a:extLst>
          </p:cNvPr>
          <p:cNvSpPr txBox="1"/>
          <p:nvPr/>
        </p:nvSpPr>
        <p:spPr>
          <a:xfrm>
            <a:off x="3939720" y="1255097"/>
            <a:ext cx="81015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оборудования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100000-120 000 руб. 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F3A4E97-F532-16F5-6806-539213272F4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50" y="2616182"/>
            <a:ext cx="2155489" cy="107774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D596784-E6C9-FC50-E5C6-546521ADABC0}"/>
              </a:ext>
            </a:extLst>
          </p:cNvPr>
          <p:cNvSpPr txBox="1"/>
          <p:nvPr/>
        </p:nvSpPr>
        <p:spPr>
          <a:xfrm>
            <a:off x="3939721" y="2911438"/>
            <a:ext cx="81015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транспортировки оборудования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15 000 руб. 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7B0C2CC-68CF-D14D-4352-386A84E0EE9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849" y="4087011"/>
            <a:ext cx="1019519" cy="107774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240E39F1-794E-D17D-974D-F3394D298FA3}"/>
              </a:ext>
            </a:extLst>
          </p:cNvPr>
          <p:cNvSpPr txBox="1"/>
          <p:nvPr/>
        </p:nvSpPr>
        <p:spPr>
          <a:xfrm>
            <a:off x="3939721" y="4423994"/>
            <a:ext cx="84201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монтажа и наладки оборудования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20 000 руб. 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DF90FD8-4BE1-1DA0-F580-95E5665581F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718" y="5570623"/>
            <a:ext cx="1077745" cy="107774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3F57753-1A40-1B86-C29F-A2CD8BE7DDF7}"/>
              </a:ext>
            </a:extLst>
          </p:cNvPr>
          <p:cNvSpPr txBox="1"/>
          <p:nvPr/>
        </p:nvSpPr>
        <p:spPr>
          <a:xfrm>
            <a:off x="3351336" y="5840497"/>
            <a:ext cx="91120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оформление лицензии и документации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50-60 000 руб. </a:t>
            </a: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741F29BF-F04D-F038-641C-37F10331E6CF}"/>
              </a:ext>
            </a:extLst>
          </p:cNvPr>
          <p:cNvCxnSpPr>
            <a:cxnSpLocks/>
          </p:cNvCxnSpPr>
          <p:nvPr/>
        </p:nvCxnSpPr>
        <p:spPr>
          <a:xfrm flipV="1">
            <a:off x="0" y="2121468"/>
            <a:ext cx="12192000" cy="38253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741F29BF-F04D-F038-641C-37F10331E6CF}"/>
              </a:ext>
            </a:extLst>
          </p:cNvPr>
          <p:cNvCxnSpPr>
            <a:cxnSpLocks/>
          </p:cNvCxnSpPr>
          <p:nvPr/>
        </p:nvCxnSpPr>
        <p:spPr>
          <a:xfrm>
            <a:off x="0" y="3958431"/>
            <a:ext cx="12192000" cy="1956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741F29BF-F04D-F038-641C-37F10331E6CF}"/>
              </a:ext>
            </a:extLst>
          </p:cNvPr>
          <p:cNvCxnSpPr>
            <a:cxnSpLocks/>
          </p:cNvCxnSpPr>
          <p:nvPr/>
        </p:nvCxnSpPr>
        <p:spPr>
          <a:xfrm flipV="1">
            <a:off x="0" y="5375108"/>
            <a:ext cx="12192000" cy="7510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AD250070-6E9D-6D17-A144-F068A5932594}"/>
              </a:ext>
            </a:extLst>
          </p:cNvPr>
          <p:cNvCxnSpPr/>
          <p:nvPr/>
        </p:nvCxnSpPr>
        <p:spPr>
          <a:xfrm>
            <a:off x="3284041" y="640189"/>
            <a:ext cx="0" cy="62178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1906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9584" y="37259"/>
            <a:ext cx="5328684" cy="97819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Источники финансирования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281" y="78527"/>
            <a:ext cx="1583099" cy="1352344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 rot="8074882">
            <a:off x="3803363" y="1330378"/>
            <a:ext cx="1303408" cy="627321"/>
          </a:xfrm>
          <a:prstGeom prst="rightArrow">
            <a:avLst>
              <a:gd name="adj1" fmla="val 29661"/>
              <a:gd name="adj2" fmla="val 720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 rot="5400000">
            <a:off x="5476317" y="1774723"/>
            <a:ext cx="1315025" cy="627321"/>
          </a:xfrm>
          <a:prstGeom prst="rightArrow">
            <a:avLst>
              <a:gd name="adj1" fmla="val 29661"/>
              <a:gd name="adj2" fmla="val 720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 rot="1725151">
            <a:off x="7126877" y="1125204"/>
            <a:ext cx="1557209" cy="627321"/>
          </a:xfrm>
          <a:prstGeom prst="rightArrow">
            <a:avLst>
              <a:gd name="adj1" fmla="val 29661"/>
              <a:gd name="adj2" fmla="val 720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92" y="2095318"/>
            <a:ext cx="3125867" cy="15451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6" t="21652" r="4657" b="20623"/>
          <a:stretch/>
        </p:blipFill>
        <p:spPr>
          <a:xfrm>
            <a:off x="4976037" y="2636876"/>
            <a:ext cx="2435565" cy="111542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761454" y="3752298"/>
            <a:ext cx="297985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16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Собственные сбережения на разработку рабочей модели прототипа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5" t="6044" r="5647" b="4580"/>
          <a:stretch/>
        </p:blipFill>
        <p:spPr>
          <a:xfrm>
            <a:off x="8738967" y="1690895"/>
            <a:ext cx="1658467" cy="165846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122098" y="3411090"/>
            <a:ext cx="331850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16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 от заключаемых сделок, продаж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4" t="31379" r="17306" b="17731"/>
          <a:stretch/>
        </p:blipFill>
        <p:spPr>
          <a:xfrm>
            <a:off x="1569534" y="3747265"/>
            <a:ext cx="1786270" cy="95072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8631186-3262-8712-14BC-55C4F6831C2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3" t="37109" r="27402" b="38256"/>
          <a:stretch/>
        </p:blipFill>
        <p:spPr>
          <a:xfrm>
            <a:off x="405729" y="5725427"/>
            <a:ext cx="2233676" cy="70114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EEDDFB5-3835-35E4-728A-36A018795CD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26" y="4546530"/>
            <a:ext cx="1968017" cy="131201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405" y="4516667"/>
            <a:ext cx="2064727" cy="89072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FEC5EDE-1D56-BAB6-F64F-1527A64CB6A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341" y="5365758"/>
            <a:ext cx="1420486" cy="142048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0" t="19278" r="20547" b="19252"/>
          <a:stretch/>
        </p:blipFill>
        <p:spPr>
          <a:xfrm>
            <a:off x="8122098" y="4000194"/>
            <a:ext cx="1010860" cy="106090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8708" y="3984025"/>
            <a:ext cx="1579519" cy="119854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2" t="18254" r="9727" b="20044"/>
          <a:stretch/>
        </p:blipFill>
        <p:spPr>
          <a:xfrm>
            <a:off x="7841701" y="5312733"/>
            <a:ext cx="1794533" cy="82538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371" y="5423789"/>
            <a:ext cx="1731932" cy="86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5"/>
          <p:cNvSpPr/>
          <p:nvPr/>
        </p:nvSpPr>
        <p:spPr>
          <a:xfrm>
            <a:off x="114818" y="-82898"/>
            <a:ext cx="4969506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Дорожная карта</a:t>
            </a:r>
            <a:endParaRPr dirty="0"/>
          </a:p>
        </p:txBody>
      </p:sp>
      <p:pic>
        <p:nvPicPr>
          <p:cNvPr id="141" name="Google Shape;141;p15" descr="D:\Мои документы\Desktop\909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54842" y="-40076"/>
            <a:ext cx="886393" cy="88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19303" y="232979"/>
            <a:ext cx="933329" cy="4203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3" name="Google Shape;143;p15"/>
          <p:cNvGrpSpPr/>
          <p:nvPr/>
        </p:nvGrpSpPr>
        <p:grpSpPr>
          <a:xfrm>
            <a:off x="9043378" y="39030"/>
            <a:ext cx="968834" cy="702826"/>
            <a:chOff x="7974305" y="68054"/>
            <a:chExt cx="1260230" cy="896365"/>
          </a:xfrm>
        </p:grpSpPr>
        <p:pic>
          <p:nvPicPr>
            <p:cNvPr id="144" name="Google Shape;144;p1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615214" y="68054"/>
              <a:ext cx="619321" cy="896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15"/>
            <p:cNvSpPr/>
            <p:nvPr/>
          </p:nvSpPr>
          <p:spPr>
            <a:xfrm>
              <a:off x="7974305" y="288739"/>
              <a:ext cx="1016876" cy="392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rgbClr val="EBE9E9"/>
                  </a:solidFill>
                  <a:latin typeface="Calibri"/>
                  <a:ea typeface="Calibri"/>
                  <a:cs typeface="Calibri"/>
                  <a:sym typeface="Calibri"/>
                </a:rPr>
                <a:t>АКМ</a:t>
              </a:r>
              <a:endParaRPr sz="1400" b="1" cap="none">
                <a:solidFill>
                  <a:srgbClr val="EBE9E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6" name="Google Shape;146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25431" y="71996"/>
            <a:ext cx="1673191" cy="814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69090" y="-71879"/>
            <a:ext cx="1649250" cy="947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28052" y="156613"/>
            <a:ext cx="829128" cy="57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804429E-6D8A-42CB-949F-1608CC6BBD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093" y="1197208"/>
            <a:ext cx="10271545" cy="52359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707864F-6EB8-4AB5-AEDF-4270726FC421}"/>
              </a:ext>
            </a:extLst>
          </p:cNvPr>
          <p:cNvSpPr/>
          <p:nvPr/>
        </p:nvSpPr>
        <p:spPr>
          <a:xfrm>
            <a:off x="4529939" y="851923"/>
            <a:ext cx="14750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gradFill flip="none" rotWithShape="1">
                  <a:gsLst>
                    <a:gs pos="0">
                      <a:srgbClr val="4A5362"/>
                    </a:gs>
                    <a:gs pos="100000">
                      <a:srgbClr val="262B32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Октябрь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707864F-6EB8-4AB5-AEDF-4270726FC421}"/>
              </a:ext>
            </a:extLst>
          </p:cNvPr>
          <p:cNvSpPr/>
          <p:nvPr/>
        </p:nvSpPr>
        <p:spPr>
          <a:xfrm>
            <a:off x="2377598" y="877920"/>
            <a:ext cx="16626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gradFill flip="none" rotWithShape="1">
                  <a:gsLst>
                    <a:gs pos="0">
                      <a:srgbClr val="4A5362"/>
                    </a:gs>
                    <a:gs pos="100000">
                      <a:srgbClr val="262B32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Сентябрь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D707864F-6EB8-4AB5-AEDF-4270726FC421}"/>
              </a:ext>
            </a:extLst>
          </p:cNvPr>
          <p:cNvSpPr/>
          <p:nvPr/>
        </p:nvSpPr>
        <p:spPr>
          <a:xfrm>
            <a:off x="6834216" y="874826"/>
            <a:ext cx="13420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gradFill flip="none" rotWithShape="1">
                  <a:gsLst>
                    <a:gs pos="0">
                      <a:srgbClr val="4A5362"/>
                    </a:gs>
                    <a:gs pos="100000">
                      <a:srgbClr val="262B32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Ноябрь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D707864F-6EB8-4AB5-AEDF-4270726FC421}"/>
              </a:ext>
            </a:extLst>
          </p:cNvPr>
          <p:cNvSpPr/>
          <p:nvPr/>
        </p:nvSpPr>
        <p:spPr>
          <a:xfrm>
            <a:off x="7627690" y="3353511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gradFill flip="none" rotWithShape="1">
                  <a:gsLst>
                    <a:gs pos="0">
                      <a:srgbClr val="4A5362"/>
                    </a:gs>
                    <a:gs pos="100000">
                      <a:srgbClr val="262B32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Декабрь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D707864F-6EB8-4AB5-AEDF-4270726FC421}"/>
              </a:ext>
            </a:extLst>
          </p:cNvPr>
          <p:cNvSpPr/>
          <p:nvPr/>
        </p:nvSpPr>
        <p:spPr>
          <a:xfrm>
            <a:off x="5562176" y="4414152"/>
            <a:ext cx="13292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gradFill flip="none" rotWithShape="1">
                  <a:gsLst>
                    <a:gs pos="0">
                      <a:srgbClr val="4A5362"/>
                    </a:gs>
                    <a:gs pos="100000">
                      <a:srgbClr val="262B32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Январь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D707864F-6EB8-4AB5-AEDF-4270726FC421}"/>
              </a:ext>
            </a:extLst>
          </p:cNvPr>
          <p:cNvSpPr/>
          <p:nvPr/>
        </p:nvSpPr>
        <p:spPr>
          <a:xfrm>
            <a:off x="2185491" y="4405773"/>
            <a:ext cx="15520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gradFill flip="none" rotWithShape="1">
                  <a:gsLst>
                    <a:gs pos="0">
                      <a:srgbClr val="4A5362"/>
                    </a:gs>
                    <a:gs pos="100000">
                      <a:srgbClr val="262B32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Февраль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178539" y="1499385"/>
            <a:ext cx="13528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Запуск проекта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199173" y="1800207"/>
            <a:ext cx="21051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акселераторе “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ЦифРаПром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4405025" y="1377062"/>
            <a:ext cx="22883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аналогов и конкурентов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4360940" y="1856567"/>
            <a:ext cx="22883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объема рынка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737498" y="1864122"/>
            <a:ext cx="22883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Модернизовали идею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754990" y="1346939"/>
            <a:ext cx="22883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Проводили проблемные интервью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9198622" y="3291956"/>
            <a:ext cx="22883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en-US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3D </a:t>
            </a: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АКМ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4247934" y="5239070"/>
            <a:ext cx="42963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отраслевых конференциях/форумах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015004" y="5131348"/>
            <a:ext cx="1651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элементной базы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729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5"/>
          <p:cNvSpPr/>
          <p:nvPr/>
        </p:nvSpPr>
        <p:spPr>
          <a:xfrm>
            <a:off x="114818" y="-82898"/>
            <a:ext cx="4969506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Дорожная карта</a:t>
            </a:r>
            <a:endParaRPr dirty="0"/>
          </a:p>
        </p:txBody>
      </p:sp>
      <p:pic>
        <p:nvPicPr>
          <p:cNvPr id="141" name="Google Shape;141;p15" descr="D:\Мои документы\Desktop\909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54842" y="-40076"/>
            <a:ext cx="886393" cy="88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19303" y="232979"/>
            <a:ext cx="933329" cy="4203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3" name="Google Shape;143;p15"/>
          <p:cNvGrpSpPr/>
          <p:nvPr/>
        </p:nvGrpSpPr>
        <p:grpSpPr>
          <a:xfrm>
            <a:off x="9043378" y="39030"/>
            <a:ext cx="968834" cy="702826"/>
            <a:chOff x="7974305" y="68054"/>
            <a:chExt cx="1260230" cy="896365"/>
          </a:xfrm>
        </p:grpSpPr>
        <p:pic>
          <p:nvPicPr>
            <p:cNvPr id="144" name="Google Shape;144;p1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615214" y="68054"/>
              <a:ext cx="619321" cy="896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15"/>
            <p:cNvSpPr/>
            <p:nvPr/>
          </p:nvSpPr>
          <p:spPr>
            <a:xfrm>
              <a:off x="7974305" y="288739"/>
              <a:ext cx="1016876" cy="392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rgbClr val="EBE9E9"/>
                  </a:solidFill>
                  <a:latin typeface="Calibri"/>
                  <a:ea typeface="Calibri"/>
                  <a:cs typeface="Calibri"/>
                  <a:sym typeface="Calibri"/>
                </a:rPr>
                <a:t>АКМ</a:t>
              </a:r>
              <a:endParaRPr sz="1400" b="1" cap="none">
                <a:solidFill>
                  <a:srgbClr val="EBE9E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6" name="Google Shape;146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25431" y="71996"/>
            <a:ext cx="1673191" cy="814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69090" y="-71879"/>
            <a:ext cx="1649250" cy="947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28052" y="156613"/>
            <a:ext cx="829128" cy="57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804429E-6D8A-42CB-949F-1608CC6BBD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8373" y="1634683"/>
            <a:ext cx="10271545" cy="52359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707864F-6EB8-4AB5-AEDF-4270726FC421}"/>
              </a:ext>
            </a:extLst>
          </p:cNvPr>
          <p:cNvSpPr/>
          <p:nvPr/>
        </p:nvSpPr>
        <p:spPr>
          <a:xfrm>
            <a:off x="5747712" y="6408955"/>
            <a:ext cx="10534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gradFill flip="none" rotWithShape="1">
                  <a:gsLst>
                    <a:gs pos="0">
                      <a:srgbClr val="4A5362"/>
                    </a:gs>
                    <a:gs pos="100000">
                      <a:srgbClr val="262B32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Июль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707864F-6EB8-4AB5-AEDF-4270726FC421}"/>
              </a:ext>
            </a:extLst>
          </p:cNvPr>
          <p:cNvSpPr/>
          <p:nvPr/>
        </p:nvSpPr>
        <p:spPr>
          <a:xfrm>
            <a:off x="9288162" y="1148118"/>
            <a:ext cx="9509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gradFill flip="none" rotWithShape="1">
                  <a:gsLst>
                    <a:gs pos="0">
                      <a:srgbClr val="4A5362"/>
                    </a:gs>
                    <a:gs pos="100000">
                      <a:srgbClr val="262B32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Март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707864F-6EB8-4AB5-AEDF-4270726FC421}"/>
              </a:ext>
            </a:extLst>
          </p:cNvPr>
          <p:cNvSpPr/>
          <p:nvPr/>
        </p:nvSpPr>
        <p:spPr>
          <a:xfrm>
            <a:off x="3554160" y="3778312"/>
            <a:ext cx="1043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gradFill flip="none" rotWithShape="1">
                  <a:gsLst>
                    <a:gs pos="0">
                      <a:srgbClr val="4A5362"/>
                    </a:gs>
                    <a:gs pos="100000">
                      <a:srgbClr val="262B32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Июнь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707864F-6EB8-4AB5-AEDF-4270726FC421}"/>
              </a:ext>
            </a:extLst>
          </p:cNvPr>
          <p:cNvSpPr/>
          <p:nvPr/>
        </p:nvSpPr>
        <p:spPr>
          <a:xfrm>
            <a:off x="4735260" y="1161454"/>
            <a:ext cx="8056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gradFill flip="none" rotWithShape="1">
                  <a:gsLst>
                    <a:gs pos="0">
                      <a:srgbClr val="4A5362"/>
                    </a:gs>
                    <a:gs pos="100000">
                      <a:srgbClr val="262B32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Май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707864F-6EB8-4AB5-AEDF-4270726FC421}"/>
              </a:ext>
            </a:extLst>
          </p:cNvPr>
          <p:cNvSpPr/>
          <p:nvPr/>
        </p:nvSpPr>
        <p:spPr>
          <a:xfrm>
            <a:off x="6935511" y="1148119"/>
            <a:ext cx="13372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gradFill flip="none" rotWithShape="1">
                  <a:gsLst>
                    <a:gs pos="0">
                      <a:srgbClr val="4A5362"/>
                    </a:gs>
                    <a:gs pos="100000">
                      <a:srgbClr val="262B32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Апрель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680933" y="1976448"/>
            <a:ext cx="22883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en-US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3D </a:t>
            </a: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АКМ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680933" y="2431989"/>
            <a:ext cx="22883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прототипа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148753" y="2252158"/>
            <a:ext cx="22883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Доработка прототипа 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выяление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недостатков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073638" y="1791109"/>
            <a:ext cx="22883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документации продукта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738469" y="1890443"/>
            <a:ext cx="22883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конференциях</a:t>
            </a:r>
            <a:r>
              <a:rPr lang="en-US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ярмарках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265772" y="3693751"/>
            <a:ext cx="22883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 тестирования </a:t>
            </a:r>
            <a:b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en-US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MVP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449521" y="5623810"/>
            <a:ext cx="22883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</a:t>
            </a:r>
            <a:r>
              <a:rPr lang="en-US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MVP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704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8"/>
          <p:cNvSpPr/>
          <p:nvPr/>
        </p:nvSpPr>
        <p:spPr>
          <a:xfrm>
            <a:off x="0" y="-7689"/>
            <a:ext cx="3034805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Команда проекта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Google Shape;188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40180" y="555818"/>
            <a:ext cx="1475731" cy="2066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4396" y="3597650"/>
            <a:ext cx="2476058" cy="2317123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8"/>
          <p:cNvSpPr/>
          <p:nvPr/>
        </p:nvSpPr>
        <p:spPr>
          <a:xfrm>
            <a:off x="6911665" y="5490057"/>
            <a:ext cx="2137914" cy="1266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Попов Иван –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инженер, бакалавр 4 курса направления “Инфокоммуникационные технологии и системы связи”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" name="Google Shape;191;p18"/>
          <p:cNvSpPr txBox="1"/>
          <p:nvPr/>
        </p:nvSpPr>
        <p:spPr>
          <a:xfrm>
            <a:off x="9345040" y="2658827"/>
            <a:ext cx="2016729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Филимонов Вячеслав –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инженер, бакалавр 4 курса направления “Инфокоммуникационные технологии и системы связи”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" name="Google Shape;192;p18"/>
          <p:cNvSpPr/>
          <p:nvPr/>
        </p:nvSpPr>
        <p:spPr>
          <a:xfrm>
            <a:off x="5150450" y="2997158"/>
            <a:ext cx="1940770" cy="391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Курносов Роман Юрьевич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проектный наставник,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к.т.н., доцент кафедры КРЭМС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08445" y="1059048"/>
            <a:ext cx="1245614" cy="1659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8" descr="D:\Мои документы\Desktop\909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154842" y="-40076"/>
            <a:ext cx="886393" cy="88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119303" y="232979"/>
            <a:ext cx="933329" cy="4203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18"/>
          <p:cNvGrpSpPr/>
          <p:nvPr/>
        </p:nvGrpSpPr>
        <p:grpSpPr>
          <a:xfrm>
            <a:off x="9043378" y="39030"/>
            <a:ext cx="968834" cy="702826"/>
            <a:chOff x="7974305" y="68054"/>
            <a:chExt cx="1260230" cy="896365"/>
          </a:xfrm>
        </p:grpSpPr>
        <p:pic>
          <p:nvPicPr>
            <p:cNvPr id="197" name="Google Shape;197;p18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8615214" y="68054"/>
              <a:ext cx="619321" cy="896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18"/>
            <p:cNvSpPr/>
            <p:nvPr/>
          </p:nvSpPr>
          <p:spPr>
            <a:xfrm>
              <a:off x="7974305" y="288739"/>
              <a:ext cx="1016876" cy="392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rgbClr val="EBE9E9"/>
                  </a:solidFill>
                  <a:latin typeface="Calibri"/>
                  <a:ea typeface="Calibri"/>
                  <a:cs typeface="Calibri"/>
                  <a:sym typeface="Calibri"/>
                </a:rPr>
                <a:t>АКМ</a:t>
              </a:r>
              <a:endParaRPr sz="1400" b="1" cap="none">
                <a:solidFill>
                  <a:srgbClr val="EBE9E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99" name="Google Shape;199;p1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525431" y="71996"/>
            <a:ext cx="1673191" cy="814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69090" y="-71879"/>
            <a:ext cx="1649250" cy="947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828052" y="156613"/>
            <a:ext cx="829128" cy="573074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8"/>
          <p:cNvSpPr txBox="1"/>
          <p:nvPr/>
        </p:nvSpPr>
        <p:spPr>
          <a:xfrm>
            <a:off x="9135966" y="5445605"/>
            <a:ext cx="266429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Скворцова Софья  –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Экономист, бакалавр 2 курса направления “Инфокоммуникационные технологии и системы связи”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" name="Google Shape;203;p18"/>
          <p:cNvSpPr txBox="1"/>
          <p:nvPr/>
        </p:nvSpPr>
        <p:spPr>
          <a:xfrm>
            <a:off x="589361" y="5406942"/>
            <a:ext cx="2664296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Ндонг Нтого Карлос–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инженер, бакалавр 4 курса направления “Инфокоммуникационные технологии и системы связи”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" name="Google Shape;204;p18"/>
          <p:cNvSpPr txBox="1"/>
          <p:nvPr/>
        </p:nvSpPr>
        <p:spPr>
          <a:xfrm>
            <a:off x="839309" y="2521163"/>
            <a:ext cx="2164401" cy="1474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Чепурин Георгий –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разработчик, инженер бакалавр 4 курса направления “Инфокоммуникационные технологии и системы связи”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5" name="Google Shape;205;p1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108514" y="1028585"/>
            <a:ext cx="1550599" cy="1539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283334" y="4035342"/>
            <a:ext cx="1276350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8"/>
          <p:cNvSpPr txBox="1"/>
          <p:nvPr/>
        </p:nvSpPr>
        <p:spPr>
          <a:xfrm>
            <a:off x="3527114" y="5473214"/>
            <a:ext cx="2664296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Потлов Сергей –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инженер, бакалавр 3 курса направления “Инфокоммуникационные технологии и системы связи”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8" name="Google Shape;208;p1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239550" y="3736106"/>
            <a:ext cx="1379005" cy="1709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8"/>
          <p:cNvPicPr preferRelativeResize="0"/>
          <p:nvPr/>
        </p:nvPicPr>
        <p:blipFill rotWithShape="1">
          <a:blip r:embed="rId15">
            <a:alphaModFix/>
          </a:blip>
          <a:srcRect b="34323"/>
          <a:stretch/>
        </p:blipFill>
        <p:spPr>
          <a:xfrm>
            <a:off x="9140303" y="3429000"/>
            <a:ext cx="2221466" cy="19865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9"/>
          <p:cNvSpPr txBox="1"/>
          <p:nvPr/>
        </p:nvSpPr>
        <p:spPr>
          <a:xfrm>
            <a:off x="-312712" y="910958"/>
            <a:ext cx="6336704" cy="93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Контактная</a:t>
            </a:r>
            <a:r>
              <a:rPr lang="ru-RU" sz="4000" b="1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 </a:t>
            </a:r>
            <a:r>
              <a:rPr lang="ru-RU" sz="400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информация</a:t>
            </a:r>
            <a:endParaRPr/>
          </a:p>
        </p:txBody>
      </p:sp>
      <p:sp>
        <p:nvSpPr>
          <p:cNvPr id="215" name="Google Shape;215;p19"/>
          <p:cNvSpPr/>
          <p:nvPr/>
        </p:nvSpPr>
        <p:spPr>
          <a:xfrm>
            <a:off x="551384" y="4365104"/>
            <a:ext cx="6096000" cy="1505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Попов Иван Алексеевич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Телефон: +7(980) 674 77 43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Email: ivanpopov072002@mail.ru</a:t>
            </a:r>
            <a:endParaRPr sz="2800" b="1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1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" name="Google Shape;21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3392" y="1700808"/>
            <a:ext cx="6978162" cy="2071642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803"/>
              </a:srgbClr>
            </a:outerShdw>
          </a:effectLst>
        </p:spPr>
      </p:pic>
      <p:pic>
        <p:nvPicPr>
          <p:cNvPr id="217" name="Google Shape;217;p19" descr="D:\Мои документы\Desktop\909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54842" y="-40076"/>
            <a:ext cx="886393" cy="88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19303" y="232979"/>
            <a:ext cx="933329" cy="4203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9" name="Google Shape;219;p19"/>
          <p:cNvGrpSpPr/>
          <p:nvPr/>
        </p:nvGrpSpPr>
        <p:grpSpPr>
          <a:xfrm>
            <a:off x="9043378" y="39030"/>
            <a:ext cx="968834" cy="702826"/>
            <a:chOff x="7974305" y="68054"/>
            <a:chExt cx="1260230" cy="896365"/>
          </a:xfrm>
        </p:grpSpPr>
        <p:pic>
          <p:nvPicPr>
            <p:cNvPr id="220" name="Google Shape;220;p1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615214" y="68054"/>
              <a:ext cx="619321" cy="896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1" name="Google Shape;221;p19"/>
            <p:cNvSpPr/>
            <p:nvPr/>
          </p:nvSpPr>
          <p:spPr>
            <a:xfrm>
              <a:off x="7974305" y="288739"/>
              <a:ext cx="1016876" cy="392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rgbClr val="EBE9E9"/>
                  </a:solidFill>
                  <a:latin typeface="Calibri"/>
                  <a:ea typeface="Calibri"/>
                  <a:cs typeface="Calibri"/>
                  <a:sym typeface="Calibri"/>
                </a:rPr>
                <a:t>АКМ</a:t>
              </a:r>
              <a:endParaRPr sz="1400" b="1" cap="none">
                <a:solidFill>
                  <a:srgbClr val="EBE9E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22" name="Google Shape;222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525431" y="71996"/>
            <a:ext cx="1673191" cy="814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69090" y="-71879"/>
            <a:ext cx="1649250" cy="947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828052" y="156613"/>
            <a:ext cx="829128" cy="57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25127" y="4712678"/>
            <a:ext cx="1779077" cy="1800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0"/>
          <p:cNvPicPr preferRelativeResize="0"/>
          <p:nvPr/>
        </p:nvPicPr>
        <p:blipFill rotWithShape="1">
          <a:blip r:embed="rId3">
            <a:alphaModFix/>
          </a:blip>
          <a:srcRect t="3188" b="3188"/>
          <a:stretch/>
        </p:blipFill>
        <p:spPr>
          <a:xfrm>
            <a:off x="4230" y="0"/>
            <a:ext cx="4885798" cy="6858000"/>
          </a:xfrm>
          <a:custGeom>
            <a:avLst/>
            <a:gdLst/>
            <a:ahLst/>
            <a:cxnLst/>
            <a:rect l="l" t="t" r="r" b="b"/>
            <a:pathLst>
              <a:path w="4885798" h="6858000" extrusionOk="0">
                <a:moveTo>
                  <a:pt x="0" y="0"/>
                </a:moveTo>
                <a:lnTo>
                  <a:pt x="3845780" y="0"/>
                </a:lnTo>
                <a:lnTo>
                  <a:pt x="3963870" y="163660"/>
                </a:lnTo>
                <a:cubicBezTo>
                  <a:pt x="4545928" y="1012745"/>
                  <a:pt x="4885798" y="2036332"/>
                  <a:pt x="4885798" y="3138150"/>
                </a:cubicBezTo>
                <a:cubicBezTo>
                  <a:pt x="4885798" y="4515423"/>
                  <a:pt x="4354750" y="5770459"/>
                  <a:pt x="3483443" y="6715231"/>
                </a:cubicBezTo>
                <a:lnTo>
                  <a:pt x="3345326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31" name="Google Shape;231;p20"/>
          <p:cNvSpPr txBox="1"/>
          <p:nvPr/>
        </p:nvSpPr>
        <p:spPr>
          <a:xfrm>
            <a:off x="4837632" y="1151544"/>
            <a:ext cx="7190877" cy="11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Тамбовский Государственный Технический Университет 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14300" marR="0" lvl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«Конструирование радиоэлектронных и микропроцессорных систем»</a:t>
            </a:r>
            <a:endParaRPr/>
          </a:p>
          <a:p>
            <a:pPr marL="1371600" marR="0" lvl="3" indent="0" algn="ctr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endParaRPr sz="18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1600" marR="0" lvl="3" indent="0" algn="ctr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endParaRPr sz="18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1600" marR="0" lvl="3" indent="0" algn="ctr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endParaRPr sz="18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0"/>
          <p:cNvSpPr txBox="1"/>
          <p:nvPr/>
        </p:nvSpPr>
        <p:spPr>
          <a:xfrm>
            <a:off x="4837631" y="2487183"/>
            <a:ext cx="7354369" cy="2869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orsiva"/>
              <a:buNone/>
            </a:pPr>
            <a:r>
              <a:rPr lang="ru-RU" sz="480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Автоматизированный комплекс метеонаблюдений</a:t>
            </a:r>
            <a:endParaRPr sz="4800">
              <a:solidFill>
                <a:schemeClr val="dk1"/>
              </a:solidFill>
              <a:latin typeface="Corsiva"/>
              <a:ea typeface="Corsiva"/>
              <a:cs typeface="Corsiva"/>
              <a:sym typeface="Corsiva"/>
            </a:endParaRPr>
          </a:p>
        </p:txBody>
      </p:sp>
      <p:pic>
        <p:nvPicPr>
          <p:cNvPr id="233" name="Google Shape;233;p20" descr="D:\Мои документы\Desktop\909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54842" y="-40076"/>
            <a:ext cx="886393" cy="88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19303" y="232979"/>
            <a:ext cx="933329" cy="4203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5" name="Google Shape;235;p20"/>
          <p:cNvGrpSpPr/>
          <p:nvPr/>
        </p:nvGrpSpPr>
        <p:grpSpPr>
          <a:xfrm>
            <a:off x="9043378" y="39030"/>
            <a:ext cx="968834" cy="702826"/>
            <a:chOff x="7974305" y="68054"/>
            <a:chExt cx="1260230" cy="896365"/>
          </a:xfrm>
        </p:grpSpPr>
        <p:pic>
          <p:nvPicPr>
            <p:cNvPr id="236" name="Google Shape;236;p2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615214" y="68054"/>
              <a:ext cx="619321" cy="896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7" name="Google Shape;237;p20"/>
            <p:cNvSpPr/>
            <p:nvPr/>
          </p:nvSpPr>
          <p:spPr>
            <a:xfrm>
              <a:off x="7974305" y="288739"/>
              <a:ext cx="1016876" cy="392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rgbClr val="EBE9E9"/>
                  </a:solidFill>
                  <a:latin typeface="Calibri"/>
                  <a:ea typeface="Calibri"/>
                  <a:cs typeface="Calibri"/>
                  <a:sym typeface="Calibri"/>
                </a:rPr>
                <a:t>АКМ</a:t>
              </a:r>
              <a:endParaRPr sz="1400" b="1" cap="none">
                <a:solidFill>
                  <a:srgbClr val="EBE9E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38" name="Google Shape;238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525431" y="71996"/>
            <a:ext cx="1673191" cy="814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69090" y="-71879"/>
            <a:ext cx="1649250" cy="947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828052" y="156613"/>
            <a:ext cx="829128" cy="573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1180</Words>
  <Application>Microsoft Office PowerPoint</Application>
  <PresentationFormat>Широкоэкранный</PresentationFormat>
  <Paragraphs>191</Paragraphs>
  <Slides>16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Calibri</vt:lpstr>
      <vt:lpstr>Times New Roman</vt:lpstr>
      <vt:lpstr>Arial</vt:lpstr>
      <vt:lpstr>Monotype Corsiva</vt:lpstr>
      <vt:lpstr>Corsiva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Объём рынка, его динамика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 финансирования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Иван Попов</cp:lastModifiedBy>
  <cp:revision>25</cp:revision>
  <dcterms:modified xsi:type="dcterms:W3CDTF">2023-11-22T09:09:53Z</dcterms:modified>
</cp:coreProperties>
</file>