
<file path=[Content_Types].xml><?xml version="1.0" encoding="utf-8"?>
<Types xmlns="http://schemas.openxmlformats.org/package/2006/content-types">
  <Default Extension="xml" ContentType="application/xml"/>
  <Default Extension="odttf" ContentType="application/vnd.openxmlformats-officedocument.obfuscatedFont"/>
  <Default Extension="jpg" ContentType="image/jpeg"/>
  <Default Extension="fntdata" ContentType="application/x-fontdata"/>
  <Default Extension="png" ContentType="image/png"/>
  <Default Extension="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8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14.xml" ContentType="application/vnd.openxmlformats-officedocument.presentationml.notesSlide+xml"/>
  <Override PartName="/ppt/presProps.xml" ContentType="application/vnd.openxmlformats-officedocument.presentationml.presProps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3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3D69176-B412-493D-82AB-D6536C7E45E7}">
  <a:tblStyle styleId="{33D69176-B412-493D-82AB-D6536C7E45E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4" name="Google Shape;4;n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lvl1pPr marL="457200" marR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 sldNum="0" hdr="0" ftr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57" name="Google Shape;57;p1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c013e0b3a9_0_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74" name="Google Shape;74;g2c013e0b3a9_0_0:notes"/>
          <p:cNvSpPr>
            <a:spLocks noGrp="1" noEditPoints="1"/>
          </p:cNvSpPr>
          <p:nvPr>
            <p:ph type="sldImg" idx="2"/>
          </p:nvPr>
        </p:nvSpPr>
        <p:spPr>
          <a:xfrm>
            <a:off x="123913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85" name="Google Shape;85;p3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95" name="Google Shape;95;p4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05" name="Google Shape;105;p6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15" name="Google Shape;115;p5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ac6a702f9d_0_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25" name="Google Shape;125;g3ac6a702f9d_0_0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c6fd7a6b6_0_6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36" name="Google Shape;136;g3ac6fd7a6b6_0_6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ac6fd7a6b6_0_22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47" name="Google Shape;147;g3ac6fd7a6b6_0_22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c6fd7a6b6_0_3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58" name="Google Shape;158;g3ac6fd7a6b6_0_38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c016641d86_0_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69" name="Google Shape;169;g2c016641d86_0_0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ac6fd7a6b6_0_54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0" name="Google Shape;180;g3ac6fd7a6b6_0_54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91" name="Google Shape;191;p8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02" name="Google Shape;202;p9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9ad0679179_0_17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13" name="Google Shape;213;g39ad0679179_0_17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23" name="Google Shape;223;p1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aabcd1b172_0_7:notes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233" name="Google Shape;233;g3aabcd1b172_0_7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013e0b3a9_0_90:notes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41" name="Google Shape;241;g2c013e0b3a9_0_90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aabcd1b172_0_1:notes"/>
          <p:cNvSpPr>
            <a:spLocks noGrp="1" noEditPoints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/>
        </p:txBody>
      </p:sp>
      <p:sp>
        <p:nvSpPr>
          <p:cNvPr id="250" name="Google Shape;250;g3aabcd1b172_0_1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>
            <a:spLocks noGrp="1" noEditPoint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58" name="Google Shape;258;p13:notes"/>
          <p:cNvSpPr>
            <a:spLocks noGrp="1" noEditPoints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Relationship Id="rId2" Type="http://schemas.openxmlformats.org/officeDocument/2006/relationships/image" Target="../media/image6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11" name="Google Shape;11;p2"/>
          <p:cNvSpPr>
            <a:spLocks noGrp="1" noEditPoints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pPr lvl="0"/>
          </a:p>
        </p:txBody>
      </p:sp>
      <p:sp>
        <p:nvSpPr>
          <p:cNvPr id="12" name="Google Shape;12;p2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>
            <a:spLocks noGrp="1" noEditPoints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15" name="Google Shape;15;p3"/>
          <p:cNvSpPr>
            <a:spLocks noGrp="1" noEditPoints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lvl9pPr>
          </a:lstStyle>
          <a:p>
            <a:pPr lvl="0"/>
          </a:p>
        </p:txBody>
      </p:sp>
      <p:sp>
        <p:nvSpPr>
          <p:cNvPr id="16" name="Google Shape;16;p3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0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>
            <a:spLocks noGrp="1" noEditPoints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" name="Google Shape;19;p4"/>
          <p:cNvSpPr>
            <a:spLocks noGrp="1" noEditPoints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pPr lvl="0"/>
          </a:p>
        </p:txBody>
      </p:sp>
      <p:sp>
        <p:nvSpPr>
          <p:cNvPr id="20" name="Google Shape;20;p4"/>
          <p:cNvSpPr>
            <a:spLocks noGrp="1" noEditPoints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>
            <a:spLocks noGrp="1" noEditPoints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5"/>
          <p:cNvSpPr>
            <a:spLocks noGrp="1" noEditPoints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5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>
            <a:lvl1pPr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 sz="13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33" name="Google Shape;33;p8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34" name="Google Shape;34;p8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35" name="Google Shape;35;p8" descr="E:\-=Tanya=-\2035 Работа\-=Айдентика 2035=-\лого университета\Univer20_35_RGB.emf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>
          <a:blip r:embed="rId1">
            <a:alphaModFix/>
          </a:blip>
          <a:srcRect t="1755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>
          <a:blip r:embed="rId2">
            <a:alphaModFix amt="32000"/>
          </a:blip>
          <a:srcRect/>
          <a:stretch>
            <a:fillRect/>
          </a:stretch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40" name="Google Shape;40;p9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41" name="Google Shape;41;p9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42" name="Google Shape;42;p9" descr="E:\-=Tanya=-\2035 Работа\-=Айдентика 2035=-\лого университета\Univer20_35_RGB.emf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0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0"/>
          <p:cNvSpPr>
            <a:spLocks noGrp="1" noEditPoints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46" name="Google Shape;46;p10"/>
          <p:cNvSpPr>
            <a:spLocks noGrp="1" noEditPoints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</a:lvl9pPr>
          </a:lstStyle>
          <a:p>
            <a:pPr lvl="0"/>
          </a:p>
        </p:txBody>
      </p:sp>
      <p:sp>
        <p:nvSpPr>
          <p:cNvPr id="47" name="Google Shape;47;p10"/>
          <p:cNvSpPr>
            <a:spLocks noGrp="1" noEditPoints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29150" rIns="58300" bIns="29150" anchor="ctr">
            <a:sp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48" name="Google Shape;48;p10" descr="E:\-=Tanya=-\2035 Работа\-=Айдентика 2035=-\лого университета\Univer20_35_RGB.emf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/>
        </p:txBody>
      </p:sp>
      <p:sp>
        <p:nvSpPr>
          <p:cNvPr id="51" name="Google Shape;51;p11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 lvl="0"/>
          </a:p>
        </p:txBody>
      </p:sp>
      <p:sp>
        <p:nvSpPr>
          <p:cNvPr id="52" name="Google Shape;52;p11"/>
          <p:cNvSpPr>
            <a:spLocks noGrp="1" noEditPoints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>
            <a:lvl1pPr marL="457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pPr lvl="0"/>
          </a:p>
        </p:txBody>
      </p:sp>
      <p:sp>
        <p:nvSpPr>
          <p:cNvPr id="53" name="Google Shape;53;p1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  <p:pic>
        <p:nvPicPr>
          <p:cNvPr id="54" name="Google Shape;54;p11" descr="E:\-=Tanya=-\2035 Работа\-=Айдентика 2035=-\лого университета\Univer20_35_RGB.emf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dt="0" sldNum="0" hdr="0" ftr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>
            <a:spLocks noGrp="1" noEditPoints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>
            <a:spLocks noGrp="1" noEditPoints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>
            <a:lvl1pPr marL="457200" marR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lvl="0"/>
          </a:p>
        </p:txBody>
      </p:sp>
      <p:sp>
        <p:nvSpPr>
          <p:cNvPr id="8" name="Google Shape;8;p1"/>
          <p:cNvSpPr>
            <a:spLocks noGrp="1" noEditPoints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hdr="0" ftr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Relationship Id="rId10" Type="http://schemas.openxmlformats.org/officeDocument/2006/relationships/notesSlide" Target="../notesSlides/notesSlide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7.png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2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4.png"/><Relationship Id="rId3" Type="http://schemas.openxmlformats.org/officeDocument/2006/relationships/image" Target="../media/image23.jp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>
          <a:blip r:embed="rId1">
            <a:alphaModFix/>
          </a:blip>
          <a:srcRect/>
          <a:stretch>
            <a:fillRect/>
          </a:stretch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2" descr="E:\-=Tanya=-\2035 Работа\-=Айдентика 2035=-\лого университета\Univer20_35_RGB_white.emf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1139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ПУТЕВОД </a:t>
            </a:r>
            <a:endParaRPr sz="3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МОРДОВИИ</a:t>
            </a:r>
            <a:endParaRPr sz="31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2"/>
          <p:cNvSpPr>
            <a:spLocks noGrp="1" noEditPoints="1"/>
          </p:cNvSpPr>
          <p:nvPr>
            <p:ph type="body" idx="1"/>
          </p:nvPr>
        </p:nvSpPr>
        <p:spPr>
          <a:xfrm>
            <a:off x="456827" y="2340275"/>
            <a:ext cx="4707000" cy="144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400" i="1">
                <a:solidFill>
                  <a:srgbClr val="132C40"/>
                </a:solidFill>
              </a:rPr>
              <a:t>Проект представляет собой интеллектуального туристического чат-бота с элементами искусственного интеллекта, предназначенного для путешественников и жителей Саранска и Мордовии. </a:t>
            </a:r>
            <a:endParaRPr sz="1400" i="1">
              <a:solidFill>
                <a:srgbClr val="132C40"/>
              </a:solidFill>
            </a:endParaRPr>
          </a:p>
          <a:p>
            <a:pPr mar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</a:p>
        </p:txBody>
      </p:sp>
      <p:pic>
        <p:nvPicPr>
          <p:cNvPr id="63" name="Google Shape;63;p12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2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222402" y="1319274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2"/>
          <p:cNvSpPr/>
          <p:nvPr/>
        </p:nvSpPr>
        <p:spPr>
          <a:xfrm>
            <a:off x="5594513" y="1026"/>
            <a:ext cx="1674000" cy="11211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wrap="square" lIns="109600" tIns="109600" rIns="109600" bIns="109600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8"/>
              <a:buFont typeface="Arial"/>
              <a:buNone/>
            </a:pPr>
            <a:endParaRPr sz="12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7269557" y="-17076"/>
            <a:ext cx="1863300" cy="11391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wrap="square" lIns="121975" tIns="121975" rIns="121975" bIns="1219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7661790" y="189809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</a:t>
            </a:fld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689733" y="277075"/>
            <a:ext cx="1550833" cy="59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>
          <a:blip r:embed="rId7">
            <a:alphaModFix/>
          </a:blip>
          <a:srcRect/>
          <a:stretch>
            <a:fillRect/>
          </a:stretch>
        </p:blipFill>
        <p:spPr>
          <a:xfrm>
            <a:off x="5388463" y="1319276"/>
            <a:ext cx="3825300" cy="382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>
          <a:blip r:embed="rId8">
            <a:alphaModFix/>
          </a:blip>
          <a:srcRect/>
          <a:stretch>
            <a:fillRect/>
          </a:stretch>
        </p:blipFill>
        <p:spPr>
          <a:xfrm>
            <a:off x="1513876" y="145226"/>
            <a:ext cx="1673999" cy="58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>
            <a:spLocks noGrp="1" noEditPoints="1"/>
          </p:cNvSpPr>
          <p:nvPr>
            <p:ph type="title"/>
          </p:nvPr>
        </p:nvSpPr>
        <p:spPr>
          <a:xfrm>
            <a:off x="456818" y="6580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АКТУАЛЬН</a:t>
            </a:r>
            <a:r>
              <a:rPr lang="ru" sz="30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ОСТ</a:t>
            </a: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Ь ИДЕИ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7440246" y="31261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92225" y="1320525"/>
            <a:ext cx="4745100" cy="3740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Масштаб задачи: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региональный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Польза задачи: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повышение туристической привлекательности Мордовии, стимулирование внутреннего туризма, улучшение качества обслуживания гостей и местных жителей.</a:t>
            </a:r>
            <a:endParaRPr b="0" i="1" u="none" strike="noStrike" cap="none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разработки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обусловлена несколькими важными тенденциями: рост популярности персонализированных туристических продуктов, развитие искусственного интеллекта и анализа больших данных, а также рост интереса к внутреннему туризму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531550" y="722680"/>
            <a:ext cx="4655700" cy="46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>
            <a:spLocks noGrp="1" noEditPoints="1"/>
          </p:cNvSpPr>
          <p:nvPr>
            <p:ph type="title"/>
          </p:nvPr>
        </p:nvSpPr>
        <p:spPr>
          <a:xfrm>
            <a:off x="456817" y="681756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ЦЕЛЕВА</a:t>
            </a:r>
            <a:r>
              <a:rPr lang="ru" sz="30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Я АУДИТО</a:t>
            </a: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РИЯ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4"/>
          <p:cNvSpPr>
            <a:spLocks noGrp="1" noEditPoints="1"/>
          </p:cNvSpPr>
          <p:nvPr>
            <p:ph type="body" idx="1"/>
          </p:nvPr>
        </p:nvSpPr>
        <p:spPr>
          <a:xfrm>
            <a:off x="456825" y="1261350"/>
            <a:ext cx="5040600" cy="20625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eriod"/>
            </a:pPr>
            <a:r>
              <a:rPr lang="ru" sz="1400" b="1" i="1">
                <a:solidFill>
                  <a:srgbClr val="132C40"/>
                </a:solidFill>
              </a:rPr>
              <a:t>Индивидуальные пользователи (B2C-сегмент):</a:t>
            </a:r>
            <a:endParaRPr sz="1400" b="1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Туристы и местные жители в возрасте 18–55 лет.</a:t>
            </a:r>
            <a:endParaRPr sz="1400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Люди, интересующиеся культурным отдыхом, путешествиями по России и местной кухней.</a:t>
            </a:r>
            <a:endParaRPr sz="1400" i="1">
              <a:solidFill>
                <a:srgbClr val="132C40"/>
              </a:solidFill>
            </a:endParaRPr>
          </a:p>
          <a:p>
            <a:pPr marL="45720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400"/>
              <a:buAutoNum type="arabicPeriod"/>
            </a:pPr>
            <a:r>
              <a:rPr lang="ru" sz="1400" b="1" i="1">
                <a:solidFill>
                  <a:srgbClr val="132C40"/>
                </a:solidFill>
              </a:rPr>
              <a:t>Организации и предприятия (B2B-сегмент):</a:t>
            </a:r>
            <a:endParaRPr sz="1400" b="1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Музеи, культурные центры, театры, галереи.</a:t>
            </a:r>
            <a:endParaRPr sz="1400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Гостиницы, хостелы, кемпинги.</a:t>
            </a:r>
            <a:endParaRPr sz="1400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Рестораны, кафе, бары, кулинарные мастер-классы.</a:t>
            </a:r>
            <a:endParaRPr sz="1400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Организаторы туров и туристические агентства.</a:t>
            </a:r>
            <a:endParaRPr sz="1400" i="1">
              <a:solidFill>
                <a:srgbClr val="132C40"/>
              </a:solidFill>
            </a:endParaRPr>
          </a:p>
          <a:p>
            <a:pPr marL="45720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ru" sz="1400" i="1">
                <a:solidFill>
                  <a:srgbClr val="132C40"/>
                </a:solidFill>
              </a:rPr>
              <a:t>Государственные структуры, занимающиеся развитием туризма в Республике Мордовия.</a:t>
            </a:r>
            <a:endParaRPr sz="1400" i="1">
              <a:solidFill>
                <a:srgbClr val="132C40"/>
              </a:solidFill>
            </a:endParaRPr>
          </a:p>
          <a:p>
            <a:pPr marL="1016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300">
              <a:solidFill>
                <a:srgbClr val="132C40"/>
              </a:solidFill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420975" y="1221806"/>
            <a:ext cx="3341775" cy="334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>
            <a:spLocks noGrp="1" noEditPoints="1"/>
          </p:cNvSpPr>
          <p:nvPr>
            <p:ph type="title"/>
          </p:nvPr>
        </p:nvSpPr>
        <p:spPr>
          <a:xfrm>
            <a:off x="456817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ПРОБ</a:t>
            </a:r>
            <a:r>
              <a:rPr lang="ru" sz="30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ЛЕМА</a:t>
            </a:r>
            <a:endParaRPr sz="3000" b="1">
              <a:solidFill>
                <a:srgbClr val="8F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380550" y="1218075"/>
            <a:ext cx="5019600" cy="43437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Современные путешественники и жители региона испытывают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трудности с поиском актуальной и структурированной информации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 культурных объектах, природной среде и гастрономических заведениях Мордовии.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Сегодняшние сервисы и инициативы, направленные на развитие туризма в Мордовии, либо представляют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лишь общую информацию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либо сосредоточены исключительно на офлайн-сервисах. Однако они не способны удовлетворить потребность туристов в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персонализированном подходе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гибкости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выбора маршрута.</a:t>
            </a:r>
            <a:endParaRPr b="1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288950" y="1040344"/>
            <a:ext cx="3439050" cy="343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>
            <a:spLocks noGrp="1" noEditPoints="1"/>
          </p:cNvSpPr>
          <p:nvPr>
            <p:ph type="title"/>
          </p:nvPr>
        </p:nvSpPr>
        <p:spPr>
          <a:xfrm>
            <a:off x="432332" y="638481"/>
            <a:ext cx="79761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ЦЕННОСТНОЕ ПРЕДЛОЖЕНИЕ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pic>
        <p:nvPicPr>
          <p:cNvPr id="110" name="Google Shape;110;p16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432325" y="1218075"/>
            <a:ext cx="7946100" cy="26091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Мы, создатели “Путевода Мордовии” помогаем туристам и жителям региона Мордовия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поисках интересной и удобной информации о путешествиях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досуге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тем самым решаем проблему нехватки персонализированных маршрутов и единых цифровых инструментов с помощью интеллектуального туристического чат-бота с элементами искусственного интеллекта. Наши ценности —</a:t>
            </a:r>
            <a:r>
              <a:rPr lang="ru"/>
              <a:t> </a:t>
            </a: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</a:t>
            </a:r>
            <a:r>
              <a:rPr lang="ru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индивидуальный подход, комфорт и увлекательное знакомство с регионом.</a:t>
            </a:r>
            <a:endParaRPr b="1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16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707725" y="2226425"/>
            <a:ext cx="3395300" cy="33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>
            <a:spLocks noGrp="1" noEditPoints="1"/>
          </p:cNvSpPr>
          <p:nvPr>
            <p:ph type="title"/>
          </p:nvPr>
        </p:nvSpPr>
        <p:spPr>
          <a:xfrm>
            <a:off x="456817" y="6384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РЕШЕНИЕ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456825" y="1206850"/>
            <a:ext cx="4729500" cy="35325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457200" indent="-31750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Продукт будет разработан на основе искусственного интеллекта (ИИ) и технологий обработки естественного языка (NLP).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Главная характеристика нашего продукта — глубокая персонализация маршрутов и рекомендаций.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Уникальное сочетание персонального помощника и виртуального гида, которое заменит необходимость искать информацию самостоятельно.</a:t>
            </a: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Экономия времени на поиске необходимой информации и планировании маршрутов.</a:t>
            </a:r>
            <a:endParaRPr sz="1000" i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9" name="Google Shape;119;p17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134849" y="1056723"/>
            <a:ext cx="3652875" cy="36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>
            <a:spLocks noGrp="1" noEditPoints="1"/>
          </p:cNvSpPr>
          <p:nvPr>
            <p:ph type="title"/>
          </p:nvPr>
        </p:nvSpPr>
        <p:spPr>
          <a:xfrm>
            <a:off x="456827" y="638475"/>
            <a:ext cx="58986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Алгоритм работы чат-бота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456825" y="1206850"/>
            <a:ext cx="4729500" cy="3111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  <p:pic>
        <p:nvPicPr>
          <p:cNvPr id="131" name="Google Shape;131;p18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/>
        </p:nvSpPr>
        <p:spPr>
          <a:xfrm>
            <a:off x="456825" y="1270000"/>
            <a:ext cx="6555000" cy="11850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1: Вход пользователя и знакомство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 b="1">
                <a:solidFill>
                  <a:schemeClr val="dk2"/>
                </a:solidFill>
              </a:rPr>
              <a:t>Пользователь вводит своё имя .</a:t>
            </a:r>
            <a:endParaRPr sz="1200" b="1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 b="1">
                <a:solidFill>
                  <a:schemeClr val="dk2"/>
                </a:solidFill>
              </a:rPr>
              <a:t>Пользователь подтверждает согласие на получение персональных рекомендаций и предоставление своей информации.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524700" y="2446900"/>
            <a:ext cx="6858000" cy="181596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2: Определение интересов и целей пользователя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Чат-бот задаёт уточняющие вопросы о предпочтениях пользователя:</a:t>
            </a:r>
            <a:endParaRPr sz="1200">
              <a:solidFill>
                <a:schemeClr val="dk2"/>
              </a:solidFill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Тип отдыха (активный туризм, посещение музеев, гастрономические прогулки и т.д.).</a:t>
            </a:r>
            <a:endParaRPr sz="1200">
              <a:solidFill>
                <a:schemeClr val="dk2"/>
              </a:solidFill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Время пребывания в регионе.</a:t>
            </a:r>
            <a:endParaRPr sz="1200">
              <a:solidFill>
                <a:schemeClr val="dk2"/>
              </a:solidFill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Желаемые мероприятия и достопримечательности.</a:t>
            </a:r>
            <a:endParaRPr sz="1200">
              <a:solidFill>
                <a:schemeClr val="dk2"/>
              </a:solidFill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Ограничения бюджета или особых условий (например, наличие детей, инвалидов).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>
            <a:spLocks noGrp="1" noEditPoints="1"/>
          </p:cNvSpPr>
          <p:nvPr>
            <p:ph type="title"/>
          </p:nvPr>
        </p:nvSpPr>
        <p:spPr>
          <a:xfrm>
            <a:off x="456827" y="638475"/>
            <a:ext cx="58986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Алгоритм работы чат-бота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456825" y="1206850"/>
            <a:ext cx="4729500" cy="3111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  <p:pic>
        <p:nvPicPr>
          <p:cNvPr id="142" name="Google Shape;142;p19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 txBox="1"/>
          <p:nvPr/>
        </p:nvSpPr>
        <p:spPr>
          <a:xfrm>
            <a:off x="457200" y="1336875"/>
            <a:ext cx="7020600" cy="11850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3: Сбор данных о текущих условиях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Чат-бот получает актуальную информацию о погоде, мероприятиях, свободных слотах в ресторанах и заведениях культуры.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Система обрабатывает данные и формирует начальное представление маршрута.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457200" y="2632575"/>
            <a:ext cx="7331100" cy="160565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4: Генерация персонального маршрута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Искусственный интеллект анализирует полученные данные и генерирует оптимальный маршрут с учётом предпочтений пользователя.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Маршрут включает объекты из разных категорий: природные, культурные, исторические, гастрономические точки.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Чат-бот проверяет доступность выбранных точек и актуальность информации.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>
            <a:spLocks noGrp="1" noEditPoints="1"/>
          </p:cNvSpPr>
          <p:nvPr>
            <p:ph type="title"/>
          </p:nvPr>
        </p:nvSpPr>
        <p:spPr>
          <a:xfrm>
            <a:off x="456827" y="638475"/>
            <a:ext cx="58986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Алгоритм работы чат-бота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456825" y="1206850"/>
            <a:ext cx="4729500" cy="3111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1" name="Google Shape;151;p20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  <p:pic>
        <p:nvPicPr>
          <p:cNvPr id="153" name="Google Shape;153;p20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0"/>
          <p:cNvSpPr txBox="1"/>
          <p:nvPr/>
        </p:nvSpPr>
        <p:spPr>
          <a:xfrm>
            <a:off x="456825" y="1418900"/>
            <a:ext cx="7138800" cy="139534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5: Представление маршрута пользователю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Чат-бот показывает карту с отметками ключевых пунктов маршрута.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Предоставляет детальную информацию о каждом объекте: историю, расписание работы, цены билетов, меню ресторана и отзывы.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Предлагает варианты изменения маршрута по запросу пользователя.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456825" y="2911700"/>
            <a:ext cx="7595700" cy="160565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6: Онлайн-бронирование и рекомендации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Пользователю предлагается забронировать билеты, столики в ресторане или номер в гостинице прямо через чат-бот.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Если требуется дополнительная информация, чат-бот даёт ссылку на сайт или приложение партнера.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Дополнительно предлагаются спецпредложения и скидки от партнёров проекта.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>
            <a:spLocks noGrp="1" noEditPoints="1"/>
          </p:cNvSpPr>
          <p:nvPr>
            <p:ph type="title"/>
          </p:nvPr>
        </p:nvSpPr>
        <p:spPr>
          <a:xfrm>
            <a:off x="456827" y="638475"/>
            <a:ext cx="58986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Алгоритм работы чат-бота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456825" y="1206850"/>
            <a:ext cx="4729500" cy="311100"/>
          </a:xfrm>
          <a:prstGeom prst="rect">
            <a:avLst/>
          </a:prstGeom>
          <a:noFill/>
          <a:ln>
            <a:noFill/>
          </a:ln>
        </p:spPr>
        <p:txBody>
          <a:bodyPr wrap="square" lIns="77750" tIns="77750" rIns="77750" bIns="77750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10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2" name="Google Shape;162;p21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1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  <p:pic>
        <p:nvPicPr>
          <p:cNvPr id="164" name="Google Shape;164;p21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 txBox="1"/>
          <p:nvPr/>
        </p:nvSpPr>
        <p:spPr>
          <a:xfrm>
            <a:off x="509900" y="1370150"/>
            <a:ext cx="7641300" cy="160565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7: Навигация и сопровождение в режиме реального времени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Во время передвижения по маршруту чат-бот напоминает о предстоящих пунктах и отправляет полезные советы.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Встроенная система GPS помогает ориентироваться даже без подключения к интернету.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Возможна подача дополнительной информации по запросу (фотографии, историческая справка, меню блюд).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509900" y="3123925"/>
            <a:ext cx="7449300" cy="11850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23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750" b="1">
                <a:solidFill>
                  <a:srgbClr val="222222"/>
                </a:solidFill>
              </a:rPr>
              <a:t>Шаг 8: Обратная связь и завершение сессии</a:t>
            </a:r>
            <a:endParaRPr sz="1750" b="1">
              <a:solidFill>
                <a:srgbClr val="22222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После окончания маршрута чат-бот просит оставить отзыв о сервисе и опыте пользования.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Информация собирается и используется для улучшения будущих предложений.</a:t>
            </a:r>
            <a:endParaRPr sz="1200">
              <a:solidFill>
                <a:schemeClr val="dk2"/>
              </a:solidFill>
            </a:endParaRPr>
          </a:p>
          <a:p>
            <a:pPr marL="45720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ru" sz="1200">
                <a:solidFill>
                  <a:schemeClr val="dk2"/>
                </a:solidFill>
              </a:rPr>
              <a:t>Пользователю предоставляются промокоды или бонусы на последующие визиты.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2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73" name="Google Shape;173;p22"/>
          <p:cNvSpPr>
            <a:spLocks noGrp="1" noEditPoints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4" name="Google Shape;174;p22"/>
          <p:cNvSpPr txBox="1"/>
          <p:nvPr/>
        </p:nvSpPr>
        <p:spPr>
          <a:xfrm>
            <a:off x="457200" y="1971025"/>
            <a:ext cx="8029500" cy="177630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РЫНОК В 4 ПРЕДЛОЖЕНИЯХ</a:t>
            </a:r>
            <a:endParaRPr sz="1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Мы работаем на рынке B2C и B2B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Наша ЦА — примерно 1 млн. физических лиц и 100 юридических лиц  в год 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Стоимость нашего решения зависит от выбранного тарифного плана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AutoNum type="arabicPeriod"/>
            </a:pPr>
            <a:r>
              <a:rPr lang="ru" i="1">
                <a:latin typeface="Raleway"/>
                <a:ea typeface="Raleway"/>
                <a:cs typeface="Raleway"/>
                <a:sym typeface="Raleway"/>
              </a:rPr>
              <a:t>≈ 10 тыс. физлиц + 50 юрлиц готовы воспользоваться нашим предложением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  <a:p>
            <a:pPr marL="45720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5" name="Google Shape;175;p22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11</a:t>
            </a:fld>
            <a:endParaRPr sz="900"/>
          </a:p>
        </p:txBody>
      </p:sp>
      <p:pic>
        <p:nvPicPr>
          <p:cNvPr id="177" name="Google Shape;177;p22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457193" y="887369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4" name="Google Shape;184;p23"/>
          <p:cNvSpPr>
            <a:spLocks noGrp="1" noEditPoints="1"/>
          </p:cNvSpPr>
          <p:nvPr>
            <p:ph type="title"/>
          </p:nvPr>
        </p:nvSpPr>
        <p:spPr>
          <a:xfrm>
            <a:off x="488942" y="873494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РЫНОК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5" name="Google Shape;185;p23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12</a:t>
            </a:fld>
            <a:endParaRPr sz="900"/>
          </a:p>
        </p:txBody>
      </p:sp>
      <p:pic>
        <p:nvPicPr>
          <p:cNvPr id="187" name="Google Shape;187;p23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942925" y="1646875"/>
            <a:ext cx="7258151" cy="30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/>
          <p:nvPr/>
        </p:nvSpPr>
        <p:spPr>
          <a:xfrm>
            <a:off x="456826" y="705453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488950" y="1340175"/>
            <a:ext cx="6266700" cy="3126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VisitMordovia.ru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Туристско-информационный центр Республики Мордовия (ТИЦ)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Мордовский республиканский музей изобразительных искусств им. С. Д. Эрьзи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Саранск — туристический гид (группы и страницы в VK и Telegram)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Частные туроператоры и гиды Мордовии 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Наш продукт выгодно отличается от конкурентов благодаря уникальным возможностям персонализации маршрутов с помощью искусственного интеллекта и комплексной интеграции культурных, природных и гастрономических объектов региона.</a:t>
            </a:r>
            <a:endParaRPr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24"/>
          <p:cNvSpPr>
            <a:spLocks noGrp="1" noEditPoints="1"/>
          </p:cNvSpPr>
          <p:nvPr>
            <p:ph type="title"/>
          </p:nvPr>
        </p:nvSpPr>
        <p:spPr>
          <a:xfrm>
            <a:off x="456825" y="670953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КОНКУРЕНТЫ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6" name="Google Shape;196;p24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13</a:t>
            </a:fld>
            <a:endParaRPr sz="900"/>
          </a:p>
        </p:txBody>
      </p:sp>
      <p:pic>
        <p:nvPicPr>
          <p:cNvPr id="198" name="Google Shape;198;p24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612350" y="1042825"/>
            <a:ext cx="3720975" cy="37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488950" y="1488300"/>
            <a:ext cx="4660800" cy="2916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Продуктом является </a:t>
            </a:r>
            <a:r>
              <a:rPr lang="ru" sz="1300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туристический чат-бот</a:t>
            </a: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 элементами искусственного интеллекта.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Основная целевая аудитория (B2C):</a:t>
            </a: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Путешественники, желающие исследовать Мордовию, и местные жители, стремящиеся лучше познакомиться с родным краем.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Целевые клиенты (B2B):</a:t>
            </a: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Музейные комплексы, гостиницы, рестораны, туристические фирмы, службы проката транспорта и прочие представители сферы туризма и гостеприимства.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456826" y="81430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5"/>
          <p:cNvSpPr>
            <a:spLocks noGrp="1" noEditPoints="1"/>
          </p:cNvSpPr>
          <p:nvPr>
            <p:ph type="title"/>
          </p:nvPr>
        </p:nvSpPr>
        <p:spPr>
          <a:xfrm>
            <a:off x="456826" y="80202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7" name="Google Shape;207;p25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5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14</a:t>
            </a:fld>
            <a:endParaRPr sz="900"/>
          </a:p>
        </p:txBody>
      </p:sp>
      <p:pic>
        <p:nvPicPr>
          <p:cNvPr id="209" name="Google Shape;209;p25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5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907151" y="845306"/>
            <a:ext cx="3778275" cy="37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/>
        </p:nvSpPr>
        <p:spPr>
          <a:xfrm>
            <a:off x="488944" y="1393056"/>
            <a:ext cx="6936600" cy="383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Клиенты получают:</a:t>
            </a:r>
            <a:endParaRPr sz="1300" b="1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Персонализированные маршруты, созданные специально под их предпочтения.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Доступ к подробной и актуальной информации обо всех значимых достопримечательностях, развлечениях и услугах региона.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Удобство планирования путешествия, экономя количество времени.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Полноценный интерактивный помощник в поездке.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Корпоративные клиенты получают:</a:t>
            </a:r>
            <a:endParaRPr sz="1300" b="1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Эффективный инструмент маркетинга и продвижения своих услуг через популярную платформу.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Прямой контакт с потенциальными клиентами, минуя посредников.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aleway"/>
              <a:buChar char="●"/>
            </a:pPr>
            <a:r>
              <a:rPr lang="ru"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Инструменты для сбора обратной связи и оценки удовлетворённости клиентов</a:t>
            </a: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456826" y="7190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68575" tIns="68575" rIns="68575" bIns="68575" anchor="ctr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6"/>
          <p:cNvSpPr>
            <a:spLocks noGrp="1" noEditPoints="1"/>
          </p:cNvSpPr>
          <p:nvPr>
            <p:ph type="title"/>
          </p:nvPr>
        </p:nvSpPr>
        <p:spPr>
          <a:xfrm>
            <a:off x="456826" y="706775"/>
            <a:ext cx="4604100" cy="64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БИЗНЕС-МОДЕЛЬ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8" name="Google Shape;218;p26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6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15</a:t>
            </a:fld>
            <a:endParaRPr sz="900"/>
          </a:p>
        </p:txBody>
      </p:sp>
      <p:pic>
        <p:nvPicPr>
          <p:cNvPr id="220" name="Google Shape;220;p26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"/>
          <p:cNvSpPr>
            <a:spLocks noGrp="1" noEditPoints="1"/>
          </p:cNvSpPr>
          <p:nvPr>
            <p:ph type="title"/>
          </p:nvPr>
        </p:nvSpPr>
        <p:spPr>
          <a:xfrm>
            <a:off x="456817" y="992542"/>
            <a:ext cx="4655700" cy="60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b="1">
                <a:latin typeface="Raleway"/>
                <a:ea typeface="Raleway"/>
                <a:cs typeface="Raleway"/>
                <a:sym typeface="Raleway"/>
              </a:rPr>
              <a:t>ТЕКУЩИЕ РЕЗУЛЬТАТЫ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27"/>
          <p:cNvSpPr>
            <a:spLocks noGrp="1" noEditPoints="1"/>
          </p:cNvSpPr>
          <p:nvPr>
            <p:ph type="body" idx="1"/>
          </p:nvPr>
        </p:nvSpPr>
        <p:spPr>
          <a:xfrm>
            <a:off x="456825" y="1592836"/>
            <a:ext cx="5203200" cy="2690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Изучение целевой аудитории и предварительный анализ рынка. </a:t>
            </a: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ru" sz="1400" i="1"/>
              <a:t>Следующие шаги предполагают разработку прототипа, тестирование концепции и подготовку к запуску пилотной версии продукта. </a:t>
            </a: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rPr lang="ru" sz="1400" i="1"/>
              <a:t>После завершения тестового периода можно ожидать получение первой обратной связи от пользователей и партнеров, а также определение дальнейших шагов по развитию и коммерциализации проекта.</a:t>
            </a:r>
          </a:p>
        </p:txBody>
      </p:sp>
      <p:pic>
        <p:nvPicPr>
          <p:cNvPr id="227" name="Google Shape;227;p27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7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16</a:t>
            </a:fld>
            <a:endParaRPr sz="900"/>
          </a:p>
        </p:txBody>
      </p:sp>
      <p:pic>
        <p:nvPicPr>
          <p:cNvPr id="229" name="Google Shape;229;p27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7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574300" y="1195181"/>
            <a:ext cx="3179175" cy="317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>
            <a:spLocks noGrp="1" noEditPoints="1"/>
          </p:cNvSpPr>
          <p:nvPr>
            <p:ph type="title"/>
          </p:nvPr>
        </p:nvSpPr>
        <p:spPr>
          <a:xfrm>
            <a:off x="375500" y="718400"/>
            <a:ext cx="6275700" cy="6465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План дальнейших действий</a:t>
            </a:r>
            <a:endParaRPr sz="3000"/>
          </a:p>
        </p:txBody>
      </p:sp>
      <p:sp>
        <p:nvSpPr>
          <p:cNvPr id="236" name="Google Shape;236;p28"/>
          <p:cNvSpPr>
            <a:spLocks noGrp="1" noEditPoints="1"/>
          </p:cNvSpPr>
          <p:nvPr>
            <p:ph type="body" idx="1"/>
          </p:nvPr>
        </p:nvSpPr>
        <p:spPr>
          <a:xfrm>
            <a:off x="375493" y="1154356"/>
            <a:ext cx="7993200" cy="39804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1. Активное продвижение и привлечение аудитории (12 месяцев):  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Запустите PR-кампанию и презентации для заинтересованных групп.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Используйте социальные сети и контент-маркетинг для популяризации.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2. Работа с партнёрами и расширение базы данных (6 месяцев): 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Заключайте договоры с отелями, музеями, ресторанами и турагентствами.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Автоматизируйте регулярное пополнение базы данных регионов.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3. Масштабирование и расширение географии (на 2 год):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Рассмотрите выход на ближайшие регионы (Нижегородская обл., Чувашия, Татарстан).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Найдите инвесторов и поддержку госпрограмм.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4. Дальнейшее развитие продукта ( через 6 месяцев):  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Совершенствуйте качество рекомендаций и персонализацию маршрутов.</a:t>
            </a:r>
            <a:endParaRPr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/>
              <a:t>   - Повышайте юзабилити и внедряйте новые функции (AR-туры, голосовой по</a:t>
            </a:r>
            <a:r>
              <a:rPr lang="ru"/>
              <a:t>мощник).</a:t>
            </a:r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37" name="Google Shape;237;p28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17</a:t>
            </a:fld>
          </a:p>
        </p:txBody>
      </p:sp>
      <p:pic>
        <p:nvPicPr>
          <p:cNvPr id="238" name="Google Shape;238;p28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>
            <a:spLocks noGrp="1" noEditPoints="1"/>
          </p:cNvSpPr>
          <p:nvPr>
            <p:ph type="title"/>
          </p:nvPr>
        </p:nvSpPr>
        <p:spPr>
          <a:xfrm>
            <a:off x="456818" y="6384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КОМАНДА СТАРТАПА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244" name="Google Shape;244;p29"/>
          <p:cNvGraphicFramePr/>
          <p:nvPr/>
        </p:nvGraphicFramePr>
        <p:xfrm>
          <a:off x="456835" y="1284975"/>
          <a:ext cx="8304275" cy="3642090"/>
        </p:xfrm>
        <a:graphic>
          <a:graphicData uri="http://schemas.openxmlformats.org/drawingml/2006/table">
            <a:tbl>
              <a:tblPr>
                <a:noFill/>
                <a:tableStyleId>{33D69176-B412-493D-82AB-D6536C7E45E7}</a:tableStyleId>
              </a:tblPr>
              <a:tblGrid>
                <a:gridCol w="1985675"/>
                <a:gridCol w="1750725"/>
                <a:gridCol w="4567875"/>
              </a:tblGrid>
              <a:tr h="381000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РОЛЬ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ДЕЛАЕТ?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</a:tr>
              <a:tr h="310400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Ванькин Игорь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Лидер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Управляет проектом, координируя работу всей команды.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76400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Орлов Александр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Спикер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Представляет команду на общественных мероприятиях и переговорах.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53925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Шмелёва Дарья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Администратор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Занимается организационными вопросами.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5175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Вдовина Анастасия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Мастер презентаций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Создает презентации для демонстрации идей и концепции проекта.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4325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Кижменёва Дарья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Копирайтер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Пишет тексты для сайтов, социальных сетей и рекламных материалов.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55225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Куликов Артём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Специалист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Консультирует команду по техническим аспектам и особенностям предметной области.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34800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Кармальская Яна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Дизайнер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Разрабатывает удобный и красивый интерфейс и графические элементы.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0800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Елизарова Полина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Аналитик 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Изучает поведение пользователей и рынок.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8000"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Чугунова Екатерина</a:t>
                      </a:r>
                      <a:endParaRPr sz="110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Маркетолог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lIns="91425" tIns="91425" rIns="91425" bIns="91425" anchor="ctr"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Планирует рекламные кампании для продвижения проекта.</a:t>
                      </a:r>
                      <a:endParaRPr sz="900" u="none" strike="noStrike" cap="none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45" name="Google Shape;245;p29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9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18</a:t>
            </a:fld>
            <a:endParaRPr sz="900"/>
          </a:p>
        </p:txBody>
      </p:sp>
      <p:pic>
        <p:nvPicPr>
          <p:cNvPr id="247" name="Google Shape;247;p29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>
            <a:spLocks noGrp="1" noEditPoints="1"/>
          </p:cNvSpPr>
          <p:nvPr>
            <p:ph type="title"/>
          </p:nvPr>
        </p:nvSpPr>
        <p:spPr>
          <a:xfrm>
            <a:off x="294217" y="669706"/>
            <a:ext cx="4655700" cy="646500"/>
          </a:xfrm>
          <a:prstGeom prst="rect">
            <a:avLst/>
          </a:prstGeom>
        </p:spPr>
        <p:txBody>
          <a:bodyPr wrap="square" lIns="91425" tIns="91425" rIns="91425" bIns="91425" anchor="ctr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Запрос</a:t>
            </a:r>
            <a:endParaRPr sz="3000"/>
          </a:p>
        </p:txBody>
      </p:sp>
      <p:sp>
        <p:nvSpPr>
          <p:cNvPr id="253" name="Google Shape;253;p30"/>
          <p:cNvSpPr>
            <a:spLocks noGrp="1" noEditPoints="1"/>
          </p:cNvSpPr>
          <p:nvPr>
            <p:ph type="body" idx="1"/>
          </p:nvPr>
        </p:nvSpPr>
        <p:spPr>
          <a:xfrm>
            <a:off x="294218" y="1301231"/>
            <a:ext cx="7993200" cy="25998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/>
              <a:t>- Финансовая поддержка (690 тыс. рублей): финансирование разработки, оплаты труда сотрудников, серверной инфраструктуры и инструментов аналитики.</a:t>
            </a:r>
            <a:endParaRPr sz="1400"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i="1"/>
              <a:t>- Технические ресурсы: доступ к вычислительной мощности для работы с большими объемами данных.</a:t>
            </a:r>
            <a:endParaRPr sz="1400"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i="1"/>
              <a:t>- Рабочие помещения: офисные площади для команды разработчиков и рабочих встреч.</a:t>
            </a:r>
            <a:endParaRPr sz="1400"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i="1"/>
              <a:t>- Консультационная поддержка в области IT: научное руководство и консультации по внедрению инновационных подходов.</a:t>
            </a:r>
            <a:endParaRPr sz="1400"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i="1"/>
              <a:t>- Найм персонала: помощь в поиске квалифицированных кадров в области IT.</a:t>
            </a:r>
            <a:endParaRPr sz="1400" i="1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400"/>
          </a:p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54" name="Google Shape;254;p30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19</a:t>
            </a:fld>
          </a:p>
        </p:txBody>
      </p:sp>
      <p:pic>
        <p:nvPicPr>
          <p:cNvPr id="255" name="Google Shape;255;p30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>
            <a:spLocks noGrp="1" noEditPoints="1"/>
          </p:cNvSpPr>
          <p:nvPr>
            <p:ph type="title"/>
          </p:nvPr>
        </p:nvSpPr>
        <p:spPr>
          <a:xfrm>
            <a:off x="456817" y="726379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КОНТАКТЫ ЛИДЕРА</a:t>
            </a:r>
            <a:endParaRPr sz="3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1" name="Google Shape;261;p31"/>
          <p:cNvPicPr preferRelativeResize="0"/>
          <p:nvPr/>
        </p:nvPicPr>
        <p:blipFill>
          <a:blip r:embed="rId1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1"/>
          <p:cNvSpPr>
            <a:spLocks noGrp="1" noEditPoints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</p:spPr>
        <p:txBody>
          <a:bodyPr wrap="square" lIns="91425" tIns="91425" rIns="91425" bIns="91425" anchor="t">
            <a:spAutoFit/>
          </a:bodyPr>
          <a:lstStyle/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900"/>
              <a:t>20</a:t>
            </a:fld>
            <a:endParaRPr sz="900"/>
          </a:p>
        </p:txBody>
      </p:sp>
      <p:pic>
        <p:nvPicPr>
          <p:cNvPr id="263" name="Google Shape;263;p31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1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398900" y="1381199"/>
            <a:ext cx="2192400" cy="2151000"/>
          </a:xfrm>
          <a:prstGeom prst="roundRect">
            <a:avLst>
              <a:gd name="adj" fmla="val 7912"/>
            </a:avLst>
          </a:prstGeom>
          <a:noFill/>
          <a:ln>
            <a:noFill/>
          </a:ln>
        </p:spPr>
      </p:pic>
      <p:pic>
        <p:nvPicPr>
          <p:cNvPr id="265" name="Google Shape;265;p31"/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529646" y="1381207"/>
            <a:ext cx="2531500" cy="295342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1"/>
          <p:cNvSpPr>
            <a:spLocks noGrp="1" noEditPoints="1"/>
          </p:cNvSpPr>
          <p:nvPr>
            <p:ph type="title"/>
          </p:nvPr>
        </p:nvSpPr>
        <p:spPr>
          <a:xfrm>
            <a:off x="191898" y="3856880"/>
            <a:ext cx="3207000" cy="3843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1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TELEGRAM</a:t>
            </a:r>
            <a:endParaRPr sz="21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31"/>
          <p:cNvSpPr>
            <a:spLocks noGrp="1" noEditPoints="1"/>
          </p:cNvSpPr>
          <p:nvPr>
            <p:ph type="title"/>
          </p:nvPr>
        </p:nvSpPr>
        <p:spPr>
          <a:xfrm>
            <a:off x="3371675" y="3574620"/>
            <a:ext cx="3207000" cy="1022700"/>
          </a:xfrm>
          <a:prstGeom prst="rect">
            <a:avLst/>
          </a:prstGeom>
          <a:noFill/>
          <a:ln>
            <a:noFill/>
          </a:ln>
        </p:spPr>
        <p:txBody>
          <a:bodyPr wrap="square" lIns="58300" tIns="58300" rIns="58300" bIns="583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13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ВАНЬКИН ИГОРЬ СЕРГЕЕВИЧ</a:t>
            </a:r>
            <a:endParaRPr sz="13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3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8" name="Google Shape;268;p31"/>
          <p:cNvSpPr>
            <a:spLocks noGrp="1" noEditPoints="1"/>
          </p:cNvSpPr>
          <p:nvPr>
            <p:ph type="body" idx="1"/>
          </p:nvPr>
        </p:nvSpPr>
        <p:spPr>
          <a:xfrm>
            <a:off x="3330853" y="3722350"/>
            <a:ext cx="5203200" cy="120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/>
              <a:t>TG: @IGORV23</a:t>
            </a: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/>
              <a:t>Телефон: 89053786237</a:t>
            </a:r>
            <a:endParaRPr sz="1400" i="1"/>
          </a:p>
          <a:p>
            <a:pPr mar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sz="1400" i="1"/>
          </a:p>
        </p:txBody>
      </p:sp>
      <p:pic>
        <p:nvPicPr>
          <p:cNvPr id="269" name="Google Shape;269;p31"/>
          <p:cNvPicPr preferRelativeResize="0"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5402564" y="953996"/>
            <a:ext cx="3860275" cy="386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Huawei</cp:lastModifiedBy>
  <dcterms:modified xsi:type="dcterms:W3CDTF">2025-12-01T19:49:48Z</dcterms:modified>
</cp:coreProperties>
</file>