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73" r:id="rId3"/>
    <p:sldId id="274" r:id="rId4"/>
    <p:sldId id="275" r:id="rId5"/>
    <p:sldId id="278" r:id="rId6"/>
    <p:sldId id="281" r:id="rId7"/>
    <p:sldId id="280" r:id="rId8"/>
    <p:sldId id="282" r:id="rId9"/>
    <p:sldId id="283" r:id="rId10"/>
    <p:sldId id="284" r:id="rId11"/>
    <p:sldId id="285" r:id="rId12"/>
    <p:sldId id="28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Karaicheva" initials="AK" lastIdx="1" clrIdx="0">
    <p:extLst>
      <p:ext uri="{19B8F6BF-5375-455C-9EA6-DF929625EA0E}">
        <p15:presenceInfo xmlns:p15="http://schemas.microsoft.com/office/powerpoint/2012/main" userId="f7f7ce7579b693d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115C"/>
    <a:srgbClr val="1E198F"/>
    <a:srgbClr val="16125F"/>
    <a:srgbClr val="15125C"/>
    <a:srgbClr val="D1CECE"/>
    <a:srgbClr val="271DC5"/>
    <a:srgbClr val="1F1A8F"/>
    <a:srgbClr val="281EC5"/>
    <a:srgbClr val="271EBB"/>
    <a:srgbClr val="241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68"/>
    <p:restoredTop sz="95353"/>
  </p:normalViewPr>
  <p:slideViewPr>
    <p:cSldViewPr snapToGrid="0">
      <p:cViewPr varScale="1">
        <p:scale>
          <a:sx n="88" d="100"/>
          <a:sy n="88" d="100"/>
        </p:scale>
        <p:origin x="30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9662C6-32E3-CA43-91C1-01744316CC81}" type="doc">
      <dgm:prSet loTypeId="urn:microsoft.com/office/officeart/2005/8/layout/venn2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E909A965-9879-C344-BBA2-9CE00150632E}">
      <dgm:prSet phldrT="[Текст]"/>
      <dgm:spPr>
        <a:solidFill>
          <a:srgbClr val="15125C"/>
        </a:solidFill>
        <a:ln>
          <a:noFill/>
        </a:ln>
      </dgm:spPr>
      <dgm:t>
        <a:bodyPr/>
        <a:lstStyle/>
        <a:p>
          <a:r>
            <a:rPr lang="en-US" dirty="0">
              <a:latin typeface="Aptos" panose="020B0004020202020204" pitchFamily="34" charset="0"/>
            </a:rPr>
            <a:t>TAM</a:t>
          </a:r>
          <a:endParaRPr lang="ru-RU" dirty="0">
            <a:latin typeface="Aptos" panose="020B0004020202020204" pitchFamily="34" charset="0"/>
          </a:endParaRPr>
        </a:p>
      </dgm:t>
    </dgm:pt>
    <dgm:pt modelId="{279A241D-8CEA-C746-9458-6DF219D91FC0}" type="parTrans" cxnId="{0AAFB50F-A147-964E-9385-CB51CDB4F982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9027A234-F05B-264F-BC0E-386ED5CA64E5}" type="sibTrans" cxnId="{0AAFB50F-A147-964E-9385-CB51CDB4F982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7C35DBCB-D1C0-3740-A018-300A761F0E06}">
      <dgm:prSet phldrT="[Текст]"/>
      <dgm:spPr>
        <a:solidFill>
          <a:srgbClr val="1F1A8F"/>
        </a:solidFill>
        <a:ln>
          <a:noFill/>
        </a:ln>
      </dgm:spPr>
      <dgm:t>
        <a:bodyPr/>
        <a:lstStyle/>
        <a:p>
          <a:r>
            <a:rPr lang="en-US" dirty="0">
              <a:latin typeface="Aptos" panose="020B0004020202020204" pitchFamily="34" charset="0"/>
            </a:rPr>
            <a:t>SAM</a:t>
          </a:r>
          <a:endParaRPr lang="ru-RU" dirty="0">
            <a:latin typeface="Aptos" panose="020B0004020202020204" pitchFamily="34" charset="0"/>
          </a:endParaRPr>
        </a:p>
      </dgm:t>
    </dgm:pt>
    <dgm:pt modelId="{DB986FFB-FEF6-EA40-A09C-6F99A1C2C37B}" type="parTrans" cxnId="{840E2FAD-C70D-B142-8D11-138E44F2EF47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66417AD0-8FA2-4547-8668-E917A34E34A5}" type="sibTrans" cxnId="{840E2FAD-C70D-B142-8D11-138E44F2EF47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8F1D5E23-D38E-B842-AFD6-6E17A6E98469}">
      <dgm:prSet phldrT="[Текст]"/>
      <dgm:spPr>
        <a:solidFill>
          <a:srgbClr val="281EC5"/>
        </a:solidFill>
        <a:ln>
          <a:noFill/>
        </a:ln>
      </dgm:spPr>
      <dgm:t>
        <a:bodyPr/>
        <a:lstStyle/>
        <a:p>
          <a:r>
            <a:rPr lang="en-US" dirty="0">
              <a:latin typeface="Aptos" panose="020B0004020202020204" pitchFamily="34" charset="0"/>
            </a:rPr>
            <a:t>SOM</a:t>
          </a:r>
          <a:endParaRPr lang="ru-RU" dirty="0">
            <a:latin typeface="Aptos" panose="020B0004020202020204" pitchFamily="34" charset="0"/>
          </a:endParaRPr>
        </a:p>
      </dgm:t>
    </dgm:pt>
    <dgm:pt modelId="{0DCB4CAA-9744-C34D-8E25-760A0C09AD50}" type="parTrans" cxnId="{98294FDD-4434-D04E-A38F-8D5313E18DC7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62F4BF5E-8B86-1F45-BB5A-A1DCD470D081}" type="sibTrans" cxnId="{98294FDD-4434-D04E-A38F-8D5313E18DC7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D948C526-7EE7-E44D-BB5D-201E82D8E532}" type="pres">
      <dgm:prSet presAssocID="{4D9662C6-32E3-CA43-91C1-01744316CC81}" presName="Name0" presStyleCnt="0">
        <dgm:presLayoutVars>
          <dgm:chMax val="7"/>
          <dgm:resizeHandles val="exact"/>
        </dgm:presLayoutVars>
      </dgm:prSet>
      <dgm:spPr/>
    </dgm:pt>
    <dgm:pt modelId="{B957DEA5-0B25-B346-B1AB-9B550FEC6D18}" type="pres">
      <dgm:prSet presAssocID="{4D9662C6-32E3-CA43-91C1-01744316CC81}" presName="comp1" presStyleCnt="0"/>
      <dgm:spPr/>
    </dgm:pt>
    <dgm:pt modelId="{A308A42D-76B6-2C47-A023-80AE9221FE20}" type="pres">
      <dgm:prSet presAssocID="{4D9662C6-32E3-CA43-91C1-01744316CC81}" presName="circle1" presStyleLbl="node1" presStyleIdx="0" presStyleCnt="3" custLinFactNeighborX="-43067"/>
      <dgm:spPr/>
    </dgm:pt>
    <dgm:pt modelId="{E59CFDB7-B6FA-D249-BE42-4F25238CC713}" type="pres">
      <dgm:prSet presAssocID="{4D9662C6-32E3-CA43-91C1-01744316CC81}" presName="c1text" presStyleLbl="node1" presStyleIdx="0" presStyleCnt="3">
        <dgm:presLayoutVars>
          <dgm:bulletEnabled val="1"/>
        </dgm:presLayoutVars>
      </dgm:prSet>
      <dgm:spPr/>
    </dgm:pt>
    <dgm:pt modelId="{61DF17B0-1454-2440-A23C-CAD64395CC30}" type="pres">
      <dgm:prSet presAssocID="{4D9662C6-32E3-CA43-91C1-01744316CC81}" presName="comp2" presStyleCnt="0"/>
      <dgm:spPr/>
    </dgm:pt>
    <dgm:pt modelId="{E93B0AC0-7FEB-AF4F-B9F6-3FEB392EDA9B}" type="pres">
      <dgm:prSet presAssocID="{4D9662C6-32E3-CA43-91C1-01744316CC81}" presName="circle2" presStyleLbl="node1" presStyleIdx="1" presStyleCnt="3"/>
      <dgm:spPr/>
    </dgm:pt>
    <dgm:pt modelId="{67009AE5-3A23-8C45-B2C0-28D590813989}" type="pres">
      <dgm:prSet presAssocID="{4D9662C6-32E3-CA43-91C1-01744316CC81}" presName="c2text" presStyleLbl="node1" presStyleIdx="1" presStyleCnt="3">
        <dgm:presLayoutVars>
          <dgm:bulletEnabled val="1"/>
        </dgm:presLayoutVars>
      </dgm:prSet>
      <dgm:spPr/>
    </dgm:pt>
    <dgm:pt modelId="{B2B6A2A2-4D6D-B244-8572-66592D266338}" type="pres">
      <dgm:prSet presAssocID="{4D9662C6-32E3-CA43-91C1-01744316CC81}" presName="comp3" presStyleCnt="0"/>
      <dgm:spPr/>
    </dgm:pt>
    <dgm:pt modelId="{05965B9A-130C-AD48-977A-B80A202D6C58}" type="pres">
      <dgm:prSet presAssocID="{4D9662C6-32E3-CA43-91C1-01744316CC81}" presName="circle3" presStyleLbl="node1" presStyleIdx="2" presStyleCnt="3"/>
      <dgm:spPr/>
    </dgm:pt>
    <dgm:pt modelId="{C1FA8EA9-FD4D-7549-9903-49BE327330C2}" type="pres">
      <dgm:prSet presAssocID="{4D9662C6-32E3-CA43-91C1-01744316CC81}" presName="c3text" presStyleLbl="node1" presStyleIdx="2" presStyleCnt="3">
        <dgm:presLayoutVars>
          <dgm:bulletEnabled val="1"/>
        </dgm:presLayoutVars>
      </dgm:prSet>
      <dgm:spPr/>
    </dgm:pt>
  </dgm:ptLst>
  <dgm:cxnLst>
    <dgm:cxn modelId="{0AAFB50F-A147-964E-9385-CB51CDB4F982}" srcId="{4D9662C6-32E3-CA43-91C1-01744316CC81}" destId="{E909A965-9879-C344-BBA2-9CE00150632E}" srcOrd="0" destOrd="0" parTransId="{279A241D-8CEA-C746-9458-6DF219D91FC0}" sibTransId="{9027A234-F05B-264F-BC0E-386ED5CA64E5}"/>
    <dgm:cxn modelId="{5C5EE767-6A9E-B64C-9801-6E004FA310DB}" type="presOf" srcId="{7C35DBCB-D1C0-3740-A018-300A761F0E06}" destId="{67009AE5-3A23-8C45-B2C0-28D590813989}" srcOrd="1" destOrd="0" presId="urn:microsoft.com/office/officeart/2005/8/layout/venn2"/>
    <dgm:cxn modelId="{A754C179-A46C-6545-B1A7-81F319149229}" type="presOf" srcId="{8F1D5E23-D38E-B842-AFD6-6E17A6E98469}" destId="{C1FA8EA9-FD4D-7549-9903-49BE327330C2}" srcOrd="1" destOrd="0" presId="urn:microsoft.com/office/officeart/2005/8/layout/venn2"/>
    <dgm:cxn modelId="{98FC509C-6CD2-4249-993A-A91987A2FFD4}" type="presOf" srcId="{8F1D5E23-D38E-B842-AFD6-6E17A6E98469}" destId="{05965B9A-130C-AD48-977A-B80A202D6C58}" srcOrd="0" destOrd="0" presId="urn:microsoft.com/office/officeart/2005/8/layout/venn2"/>
    <dgm:cxn modelId="{424EB5AA-66D8-A847-BE9C-CA45494508B3}" type="presOf" srcId="{E909A965-9879-C344-BBA2-9CE00150632E}" destId="{E59CFDB7-B6FA-D249-BE42-4F25238CC713}" srcOrd="1" destOrd="0" presId="urn:microsoft.com/office/officeart/2005/8/layout/venn2"/>
    <dgm:cxn modelId="{840E2FAD-C70D-B142-8D11-138E44F2EF47}" srcId="{4D9662C6-32E3-CA43-91C1-01744316CC81}" destId="{7C35DBCB-D1C0-3740-A018-300A761F0E06}" srcOrd="1" destOrd="0" parTransId="{DB986FFB-FEF6-EA40-A09C-6F99A1C2C37B}" sibTransId="{66417AD0-8FA2-4547-8668-E917A34E34A5}"/>
    <dgm:cxn modelId="{2101B5B8-6279-6744-8C06-90F4051DF0BD}" type="presOf" srcId="{E909A965-9879-C344-BBA2-9CE00150632E}" destId="{A308A42D-76B6-2C47-A023-80AE9221FE20}" srcOrd="0" destOrd="0" presId="urn:microsoft.com/office/officeart/2005/8/layout/venn2"/>
    <dgm:cxn modelId="{76EF48BA-F13A-8F4C-9B27-21DD3AE5CB96}" type="presOf" srcId="{7C35DBCB-D1C0-3740-A018-300A761F0E06}" destId="{E93B0AC0-7FEB-AF4F-B9F6-3FEB392EDA9B}" srcOrd="0" destOrd="0" presId="urn:microsoft.com/office/officeart/2005/8/layout/venn2"/>
    <dgm:cxn modelId="{8BC220D5-0BC8-2243-AC70-940DE1C2B5A6}" type="presOf" srcId="{4D9662C6-32E3-CA43-91C1-01744316CC81}" destId="{D948C526-7EE7-E44D-BB5D-201E82D8E532}" srcOrd="0" destOrd="0" presId="urn:microsoft.com/office/officeart/2005/8/layout/venn2"/>
    <dgm:cxn modelId="{98294FDD-4434-D04E-A38F-8D5313E18DC7}" srcId="{4D9662C6-32E3-CA43-91C1-01744316CC81}" destId="{8F1D5E23-D38E-B842-AFD6-6E17A6E98469}" srcOrd="2" destOrd="0" parTransId="{0DCB4CAA-9744-C34D-8E25-760A0C09AD50}" sibTransId="{62F4BF5E-8B86-1F45-BB5A-A1DCD470D081}"/>
    <dgm:cxn modelId="{EF5B3262-1D0B-564D-9E93-45B804D06E35}" type="presParOf" srcId="{D948C526-7EE7-E44D-BB5D-201E82D8E532}" destId="{B957DEA5-0B25-B346-B1AB-9B550FEC6D18}" srcOrd="0" destOrd="0" presId="urn:microsoft.com/office/officeart/2005/8/layout/venn2"/>
    <dgm:cxn modelId="{74F5BD7C-7938-B94D-97BE-83A5C989545B}" type="presParOf" srcId="{B957DEA5-0B25-B346-B1AB-9B550FEC6D18}" destId="{A308A42D-76B6-2C47-A023-80AE9221FE20}" srcOrd="0" destOrd="0" presId="urn:microsoft.com/office/officeart/2005/8/layout/venn2"/>
    <dgm:cxn modelId="{4FB38EAF-35CC-3143-BF3E-89508CCF2D74}" type="presParOf" srcId="{B957DEA5-0B25-B346-B1AB-9B550FEC6D18}" destId="{E59CFDB7-B6FA-D249-BE42-4F25238CC713}" srcOrd="1" destOrd="0" presId="urn:microsoft.com/office/officeart/2005/8/layout/venn2"/>
    <dgm:cxn modelId="{6048C8D0-BEEF-5844-A9FD-BBE3E3CB6B58}" type="presParOf" srcId="{D948C526-7EE7-E44D-BB5D-201E82D8E532}" destId="{61DF17B0-1454-2440-A23C-CAD64395CC30}" srcOrd="1" destOrd="0" presId="urn:microsoft.com/office/officeart/2005/8/layout/venn2"/>
    <dgm:cxn modelId="{65794252-4523-8E4A-94B1-A70F835ABEBE}" type="presParOf" srcId="{61DF17B0-1454-2440-A23C-CAD64395CC30}" destId="{E93B0AC0-7FEB-AF4F-B9F6-3FEB392EDA9B}" srcOrd="0" destOrd="0" presId="urn:microsoft.com/office/officeart/2005/8/layout/venn2"/>
    <dgm:cxn modelId="{7AE1F7F4-9705-9142-97FC-2E43F1A17740}" type="presParOf" srcId="{61DF17B0-1454-2440-A23C-CAD64395CC30}" destId="{67009AE5-3A23-8C45-B2C0-28D590813989}" srcOrd="1" destOrd="0" presId="urn:microsoft.com/office/officeart/2005/8/layout/venn2"/>
    <dgm:cxn modelId="{F867518C-B3B2-6740-B8BD-7B727F346317}" type="presParOf" srcId="{D948C526-7EE7-E44D-BB5D-201E82D8E532}" destId="{B2B6A2A2-4D6D-B244-8572-66592D266338}" srcOrd="2" destOrd="0" presId="urn:microsoft.com/office/officeart/2005/8/layout/venn2"/>
    <dgm:cxn modelId="{22C9738E-4D36-3E44-9F1E-D1B21820FB59}" type="presParOf" srcId="{B2B6A2A2-4D6D-B244-8572-66592D266338}" destId="{05965B9A-130C-AD48-977A-B80A202D6C58}" srcOrd="0" destOrd="0" presId="urn:microsoft.com/office/officeart/2005/8/layout/venn2"/>
    <dgm:cxn modelId="{C5FEF918-264F-8644-B8FC-CDC7730F08EC}" type="presParOf" srcId="{B2B6A2A2-4D6D-B244-8572-66592D266338}" destId="{C1FA8EA9-FD4D-7549-9903-49BE327330C2}" srcOrd="1" destOrd="0" presId="urn:microsoft.com/office/officeart/2005/8/layout/venn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8A42D-76B6-2C47-A023-80AE9221FE20}">
      <dsp:nvSpPr>
        <dsp:cNvPr id="0" name=""/>
        <dsp:cNvSpPr/>
      </dsp:nvSpPr>
      <dsp:spPr>
        <a:xfrm>
          <a:off x="0" y="92286"/>
          <a:ext cx="4836160" cy="4836160"/>
        </a:xfrm>
        <a:prstGeom prst="ellipse">
          <a:avLst/>
        </a:prstGeom>
        <a:solidFill>
          <a:srgbClr val="15125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ptos" panose="020B0004020202020204" pitchFamily="34" charset="0"/>
            </a:rPr>
            <a:t>TAM</a:t>
          </a:r>
          <a:endParaRPr lang="ru-RU" sz="2400" kern="1200" dirty="0">
            <a:latin typeface="Aptos" panose="020B0004020202020204" pitchFamily="34" charset="0"/>
          </a:endParaRPr>
        </a:p>
      </dsp:txBody>
      <dsp:txXfrm>
        <a:off x="1572961" y="334094"/>
        <a:ext cx="1690237" cy="725424"/>
      </dsp:txXfrm>
    </dsp:sp>
    <dsp:sp modelId="{E93B0AC0-7FEB-AF4F-B9F6-3FEB392EDA9B}">
      <dsp:nvSpPr>
        <dsp:cNvPr id="0" name=""/>
        <dsp:cNvSpPr/>
      </dsp:nvSpPr>
      <dsp:spPr>
        <a:xfrm>
          <a:off x="604519" y="1301326"/>
          <a:ext cx="3627120" cy="3627120"/>
        </a:xfrm>
        <a:prstGeom prst="ellipse">
          <a:avLst/>
        </a:prstGeom>
        <a:solidFill>
          <a:srgbClr val="1F1A8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ptos" panose="020B0004020202020204" pitchFamily="34" charset="0"/>
            </a:rPr>
            <a:t>SAM</a:t>
          </a:r>
          <a:endParaRPr lang="ru-RU" sz="2400" kern="1200" dirty="0">
            <a:latin typeface="Aptos" panose="020B0004020202020204" pitchFamily="34" charset="0"/>
          </a:endParaRPr>
        </a:p>
      </dsp:txBody>
      <dsp:txXfrm>
        <a:off x="1572961" y="1528021"/>
        <a:ext cx="1690237" cy="680085"/>
      </dsp:txXfrm>
    </dsp:sp>
    <dsp:sp modelId="{05965B9A-130C-AD48-977A-B80A202D6C58}">
      <dsp:nvSpPr>
        <dsp:cNvPr id="0" name=""/>
        <dsp:cNvSpPr/>
      </dsp:nvSpPr>
      <dsp:spPr>
        <a:xfrm>
          <a:off x="1209040" y="2510366"/>
          <a:ext cx="2418080" cy="2418080"/>
        </a:xfrm>
        <a:prstGeom prst="ellipse">
          <a:avLst/>
        </a:prstGeom>
        <a:solidFill>
          <a:srgbClr val="281EC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ptos" panose="020B0004020202020204" pitchFamily="34" charset="0"/>
            </a:rPr>
            <a:t>SOM</a:t>
          </a:r>
          <a:endParaRPr lang="ru-RU" sz="2400" kern="1200" dirty="0">
            <a:latin typeface="Aptos" panose="020B0004020202020204" pitchFamily="34" charset="0"/>
          </a:endParaRPr>
        </a:p>
      </dsp:txBody>
      <dsp:txXfrm>
        <a:off x="1563159" y="3114886"/>
        <a:ext cx="1709840" cy="1209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3FCDA-88DD-E943-9BA5-61124B46D16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D5581D-7065-2449-8BFD-1CFF37B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36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FE976-B79E-31A0-18D3-4C6C56BC2B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AD72CF-B09A-B558-DDBD-DF84413E5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772F2B-E53E-49CA-91BC-46BB9C743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B0D365-46BA-FE4B-B290-EBBFBCA9A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4D2E62-F86A-EF0B-C518-0091E0B3D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90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8E581F-6908-8A68-40BE-7342DBBB5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DFBA64-6649-58F2-0E91-4E30253DC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4C5E46-1083-8807-602F-ECD1F123E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A7375B-BD64-E1A2-2033-A5FCED000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6369EF-9B41-0951-70E4-BAEA667A7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661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CBC7B5-1798-B743-686C-70E261C79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9306D3-AF29-B259-3530-CEA04B38D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71B6FE-EF66-65F3-073A-A81CFDE95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EE5207-DF1C-EB84-7249-0B0163D37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0603A0-91B5-115A-4326-5679EF356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46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D084B5-4437-F1AC-059A-52EC90216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2EC6CC-89C4-60AC-2655-2D20A66384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E00AAC-1C53-A67B-F338-B23507C56B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25E0C7-3347-D4D7-22E0-BEE26A17B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981D93-EAF2-CE52-2F83-B781467BA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6EF352-8A39-E3A2-66F5-178997212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844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574635-E1E3-64D6-6BC7-4B2719F4B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705A68-D3BD-45ED-89E5-869948FCB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963E45-A721-2AF2-BACD-95A2ABCC1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2BBB93-A1E1-D84A-261D-3C70851224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3B77B4A-610C-E2EF-5B7D-C872C6D2E5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B0A2A16-9742-68A3-2E97-DFB12F337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D8E943A-8104-FFD9-D53A-CBD002EAF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BC5E803-A351-1EA1-774E-86FCF634D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676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31301-1AEA-9CDC-2171-E5EFAE93A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B459274-F5D1-033A-E7BD-9FE6EAB51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44FA65-19F9-9C65-F295-F8D81F000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B0C4CBD-3B0A-C6F2-5F8D-AA81BD1D3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23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1C737A3-3F16-83A2-8455-5E104A571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2F9087B-D0A8-C57D-5BDC-73F6125F0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CF4880-00D3-0D6B-1272-16C59F389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025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481748-B83C-F019-E09A-96FEA4E3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671640-B3A3-18A1-2557-64D2F4BE5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E37A38-7644-7190-7770-D1C4BB4D45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64E8C0-A843-46CF-C9EE-D94FA961A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C5D40C-0E9E-1BBC-D4A9-D6807D6A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25B6BE-20D2-F0D6-92C1-8B1794F36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265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573C45-291F-89E8-4EDF-DFA89C289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6AE83A-CEA4-14D4-F41A-C721A7A7C3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2053FF1-75C9-ED6E-2CE8-BDF3863228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391CE8-F204-F15D-F1F0-F0550686B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090395-0AF9-8AFB-0CC1-4C012311F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151B5E-7C4C-76DF-6E7C-ABA786020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098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06D595-AD3B-5CDF-0BB9-8624BB4E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4FD247-52B0-871A-ECBE-236B5F6D5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61C3E2-8624-8AA6-3FAB-DCD6DF829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C43270-BAE6-8DBE-E748-2BBDC3965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E8049E-B8F8-39F6-66B3-671111F33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885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753F1A3-FB36-8AAF-FD1C-D427B95990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DAF7B5-2714-1967-FE0C-6341D8980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9E7E76-1602-C98D-9482-158EDB1C2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B0E210-B8BA-E601-A326-C868EC0F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57B665-D0C2-39F8-11D2-68C4FC8D8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829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444CDF-5DBE-ED79-67E9-BE8818210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8489FA-434E-B0FD-E370-16F22A054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729CA6-6991-AA77-CDC8-FA4FC4F5A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07F91-1951-F047-88A3-E9699D235946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F5268F-153C-2132-D78B-B14B991D14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7D11C3-53BB-B345-217F-3D3986E440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850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686099" y="1739813"/>
            <a:ext cx="5062425" cy="900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40"/>
              </a:lnSpc>
            </a:pPr>
            <a:r>
              <a:rPr lang="en-US" sz="6400" b="1" dirty="0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AIMODEL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5800" y="4012955"/>
            <a:ext cx="5226325" cy="1109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ru-RU" sz="16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АЛфЕРОВА НАТАЛЬЯ</a:t>
            </a:r>
            <a:endParaRPr lang="en-US" sz="16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2239"/>
              </a:lnSpc>
            </a:pPr>
            <a:r>
              <a:rPr lang="ru-RU" sz="16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КУБГУ, ЭКОНОМИЧЕСКИЙ ФАКУЛЬТЕТ, 3 КУРС</a:t>
            </a:r>
            <a:endParaRPr lang="en-US" sz="16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2239"/>
              </a:lnSpc>
            </a:pPr>
            <a:endParaRPr lang="en-US" sz="16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2239"/>
              </a:lnSpc>
            </a:pPr>
            <a:r>
              <a:rPr lang="en-US" sz="16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РЫНОК НТИ (NEURONET)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5800" y="6363259"/>
            <a:ext cx="4769658" cy="18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93"/>
              </a:lnSpc>
              <a:spcBef>
                <a:spcPct val="0"/>
              </a:spcBef>
            </a:pPr>
            <a:r>
              <a:rPr lang="en-US" sz="1066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(ООО «</a:t>
            </a:r>
            <a:r>
              <a:rPr lang="ru-RU" sz="1066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ЭЙМОДЕЛ</a:t>
            </a:r>
            <a:r>
              <a:rPr lang="en-US" sz="1066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», 2024</a:t>
            </a:r>
          </a:p>
        </p:txBody>
      </p:sp>
      <p:sp>
        <p:nvSpPr>
          <p:cNvPr id="17" name="Freeform 17"/>
          <p:cNvSpPr/>
          <p:nvPr/>
        </p:nvSpPr>
        <p:spPr>
          <a:xfrm>
            <a:off x="4031086" y="494741"/>
            <a:ext cx="1116308" cy="277464"/>
          </a:xfrm>
          <a:custGeom>
            <a:avLst/>
            <a:gdLst/>
            <a:ahLst/>
            <a:cxnLst/>
            <a:rect l="l" t="t" r="r" b="b"/>
            <a:pathLst>
              <a:path w="1177697" h="262521">
                <a:moveTo>
                  <a:pt x="0" y="0"/>
                </a:moveTo>
                <a:lnTo>
                  <a:pt x="1177697" y="0"/>
                </a:lnTo>
                <a:lnTo>
                  <a:pt x="1177697" y="262520"/>
                </a:lnTo>
                <a:lnTo>
                  <a:pt x="0" y="262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621961" y="494741"/>
            <a:ext cx="948077" cy="305487"/>
          </a:xfrm>
          <a:custGeom>
            <a:avLst/>
            <a:gdLst/>
            <a:ahLst/>
            <a:cxnLst/>
            <a:rect l="l" t="t" r="r" b="b"/>
            <a:pathLst>
              <a:path w="1015998" h="366271">
                <a:moveTo>
                  <a:pt x="0" y="0"/>
                </a:moveTo>
                <a:lnTo>
                  <a:pt x="1015998" y="0"/>
                </a:lnTo>
                <a:lnTo>
                  <a:pt x="1015998" y="366271"/>
                </a:lnTo>
                <a:lnTo>
                  <a:pt x="0" y="3662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218" t="-29654" r="-9847" b="-19728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6802501" y="494741"/>
            <a:ext cx="804821" cy="227154"/>
          </a:xfrm>
          <a:custGeom>
            <a:avLst/>
            <a:gdLst/>
            <a:ahLst/>
            <a:cxnLst/>
            <a:rect l="l" t="t" r="r" b="b"/>
            <a:pathLst>
              <a:path w="840957" h="262521">
                <a:moveTo>
                  <a:pt x="0" y="0"/>
                </a:moveTo>
                <a:lnTo>
                  <a:pt x="840957" y="0"/>
                </a:lnTo>
                <a:lnTo>
                  <a:pt x="840957" y="262521"/>
                </a:lnTo>
                <a:lnTo>
                  <a:pt x="0" y="2625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5071" b="-48873"/>
            </a:stretch>
          </a:blipFill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DF173B-BC9B-35C1-2BB5-6D801D98AB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100000" l="10000" r="100000">
                        <a14:foregroundMark x1="87656" y1="34375" x2="89688" y2="62969"/>
                        <a14:foregroundMark x1="83516" y1="48125" x2="81953" y2="40000"/>
                        <a14:foregroundMark x1="84297" y1="49844" x2="81328" y2="41406"/>
                        <a14:foregroundMark x1="87422" y1="36250" x2="94453" y2="38906"/>
                        <a14:foregroundMark x1="91406" y1="26563" x2="95313" y2="34844"/>
                        <a14:foregroundMark x1="88750" y1="33750" x2="93438" y2="42813"/>
                        <a14:foregroundMark x1="83750" y1="30156" x2="86172" y2="27187"/>
                        <a14:foregroundMark x1="95000" y1="51094" x2="96953" y2="45625"/>
                        <a14:foregroundMark x1="96875" y1="46250" x2="96094" y2="42813"/>
                        <a14:foregroundMark x1="96563" y1="42344" x2="96953" y2="44844"/>
                        <a14:foregroundMark x1="83750" y1="50625" x2="81250" y2="43281"/>
                        <a14:foregroundMark x1="81328" y1="45781" x2="81719" y2="38906"/>
                        <a14:backgroundMark x1="98984" y1="34063" x2="98125" y2="60781"/>
                      </a14:backgroundRemoval>
                    </a14:imgEffect>
                  </a14:imgLayer>
                </a14:imgProps>
              </a:ext>
            </a:extLst>
          </a:blip>
          <a:srcRect l="37936" t="6417"/>
          <a:stretch/>
        </p:blipFill>
        <p:spPr>
          <a:xfrm>
            <a:off x="4359350" y="952803"/>
            <a:ext cx="7832650" cy="59051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A38603B-BCCE-E97C-5141-B043B6489DC5}"/>
              </a:ext>
            </a:extLst>
          </p:cNvPr>
          <p:cNvSpPr/>
          <p:nvPr/>
        </p:nvSpPr>
        <p:spPr>
          <a:xfrm>
            <a:off x="0" y="2488020"/>
            <a:ext cx="12192000" cy="3189766"/>
          </a:xfrm>
          <a:prstGeom prst="rect">
            <a:avLst/>
          </a:prstGeom>
          <a:solidFill>
            <a:srgbClr val="1E198F"/>
          </a:solidFill>
          <a:ln>
            <a:solidFill>
              <a:srgbClr val="1E19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E386E4-0C0F-8C72-0C3D-83A7CDC24E74}"/>
              </a:ext>
            </a:extLst>
          </p:cNvPr>
          <p:cNvSpPr txBox="1"/>
          <p:nvPr/>
        </p:nvSpPr>
        <p:spPr>
          <a:xfrm>
            <a:off x="11098306" y="0"/>
            <a:ext cx="1255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ptos Light" panose="020B0004020202020204" pitchFamily="34" charset="0"/>
              </a:rPr>
              <a:t>[ 1 ]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53435C-6EC1-2A8B-DEAA-6E8CC7F5CA59}"/>
              </a:ext>
            </a:extLst>
          </p:cNvPr>
          <p:cNvSpPr txBox="1"/>
          <p:nvPr/>
        </p:nvSpPr>
        <p:spPr>
          <a:xfrm>
            <a:off x="173967" y="127562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</a:pPr>
            <a:r>
              <a:rPr lang="ru-RU" sz="32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Продукт</a:t>
            </a:r>
            <a:endParaRPr lang="en-US" sz="3200" b="1" dirty="0">
              <a:latin typeface="Aptos SemiBold" panose="020B0004020202020204" pitchFamily="34" charset="0"/>
              <a:ea typeface="Gilroy Bold"/>
              <a:cs typeface="Times New Roman" panose="02020603050405020304" pitchFamily="18" charset="0"/>
              <a:sym typeface="Gilroy Bold"/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EF45E9DB-1053-280F-591D-73AAAB0A0594}"/>
              </a:ext>
            </a:extLst>
          </p:cNvPr>
          <p:cNvSpPr txBox="1"/>
          <p:nvPr/>
        </p:nvSpPr>
        <p:spPr>
          <a:xfrm>
            <a:off x="173967" y="899656"/>
            <a:ext cx="11840824" cy="1273482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При помощи нейросетей создаем за минуту двухмерные концепты персонажей, а также трехмерные модели людей, объектов живой и неживой природы. Облегчиаем и ускоряем работу дизайнера по части составления концепции для своего продукта и его визуальной реализации.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648B9F0A-8FEC-7FAF-4282-AF83450C1F61}"/>
              </a:ext>
            </a:extLst>
          </p:cNvPr>
          <p:cNvSpPr txBox="1"/>
          <p:nvPr/>
        </p:nvSpPr>
        <p:spPr>
          <a:xfrm>
            <a:off x="365353" y="2640628"/>
            <a:ext cx="4568154" cy="2871509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Наши нейросети:</a:t>
            </a:r>
          </a:p>
          <a:p>
            <a:pPr marL="342900" indent="-342900" algn="l">
              <a:lnSpc>
                <a:spcPct val="150000"/>
              </a:lnSpc>
              <a:buAutoNum type="arabicParenR"/>
            </a:pPr>
            <a:r>
              <a:rPr lang="ru-RU" dirty="0">
                <a:solidFill>
                  <a:schemeClr val="bg1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удаляют фон; </a:t>
            </a:r>
          </a:p>
          <a:p>
            <a:pPr marL="342900" indent="-342900" algn="l">
              <a:lnSpc>
                <a:spcPct val="150000"/>
              </a:lnSpc>
              <a:buAutoNum type="arabicParenR"/>
            </a:pPr>
            <a:r>
              <a:rPr lang="ru-RU" dirty="0">
                <a:solidFill>
                  <a:schemeClr val="bg1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генерируют загружаемый объект с различных сторон; </a:t>
            </a:r>
          </a:p>
          <a:p>
            <a:pPr marL="342900" indent="-342900" algn="l">
              <a:lnSpc>
                <a:spcPct val="150000"/>
              </a:lnSpc>
              <a:buAutoNum type="arabicParenR"/>
            </a:pPr>
            <a:r>
              <a:rPr lang="ru-RU" dirty="0">
                <a:solidFill>
                  <a:schemeClr val="bg1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убирают шумы; </a:t>
            </a:r>
          </a:p>
          <a:p>
            <a:pPr marL="342900" indent="-342900" algn="l">
              <a:lnSpc>
                <a:spcPct val="150000"/>
              </a:lnSpc>
              <a:buAutoNum type="arabicParenR"/>
            </a:pPr>
            <a:r>
              <a:rPr lang="ru-RU" dirty="0">
                <a:solidFill>
                  <a:schemeClr val="bg1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накладывают текстуры. </a:t>
            </a:r>
          </a:p>
        </p:txBody>
      </p:sp>
    </p:spTree>
    <p:extLst>
      <p:ext uri="{BB962C8B-B14F-4D97-AF65-F5344CB8AC3E}">
        <p14:creationId xmlns:p14="http://schemas.microsoft.com/office/powerpoint/2010/main" val="250856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A38603B-BCCE-E97C-5141-B043B6489DC5}"/>
              </a:ext>
            </a:extLst>
          </p:cNvPr>
          <p:cNvSpPr/>
          <p:nvPr/>
        </p:nvSpPr>
        <p:spPr>
          <a:xfrm>
            <a:off x="6660630" y="0"/>
            <a:ext cx="5531369" cy="3742660"/>
          </a:xfrm>
          <a:prstGeom prst="rect">
            <a:avLst/>
          </a:prstGeom>
          <a:solidFill>
            <a:srgbClr val="1E198F"/>
          </a:solidFill>
          <a:ln>
            <a:solidFill>
              <a:srgbClr val="1E19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E386E4-0C0F-8C72-0C3D-83A7CDC24E74}"/>
              </a:ext>
            </a:extLst>
          </p:cNvPr>
          <p:cNvSpPr txBox="1"/>
          <p:nvPr/>
        </p:nvSpPr>
        <p:spPr>
          <a:xfrm>
            <a:off x="11098306" y="0"/>
            <a:ext cx="1255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ptos Light" panose="020B0004020202020204" pitchFamily="34" charset="0"/>
              </a:rPr>
              <a:t>[ 2 ]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53435C-6EC1-2A8B-DEAA-6E8CC7F5CA59}"/>
              </a:ext>
            </a:extLst>
          </p:cNvPr>
          <p:cNvSpPr txBox="1"/>
          <p:nvPr/>
        </p:nvSpPr>
        <p:spPr>
          <a:xfrm>
            <a:off x="173967" y="127562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</a:pPr>
            <a:r>
              <a:rPr lang="ru-RU" sz="32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Проблема</a:t>
            </a:r>
            <a:endParaRPr lang="en-US" sz="3200" b="1" dirty="0">
              <a:latin typeface="Aptos SemiBold" panose="020B0004020202020204" pitchFamily="34" charset="0"/>
              <a:ea typeface="Gilroy Bold"/>
              <a:cs typeface="Times New Roman" panose="02020603050405020304" pitchFamily="18" charset="0"/>
              <a:sym typeface="Gilroy Bold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734B5C39-677A-A629-9EEF-1DDAFC900842}"/>
              </a:ext>
            </a:extLst>
          </p:cNvPr>
          <p:cNvSpPr txBox="1"/>
          <p:nvPr/>
        </p:nvSpPr>
        <p:spPr>
          <a:xfrm>
            <a:off x="6660629" y="0"/>
            <a:ext cx="5506560" cy="3742660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&gt; </a:t>
            </a:r>
            <a:r>
              <a:rPr lang="ru-RU" sz="2400" b="1" dirty="0">
                <a:solidFill>
                  <a:schemeClr val="bg1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1 дня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&gt;</a:t>
            </a:r>
            <a:r>
              <a:rPr lang="ru-RU" sz="2400" b="1" dirty="0">
                <a:solidFill>
                  <a:schemeClr val="bg1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 800 </a:t>
            </a:r>
            <a:r>
              <a:rPr lang="en-US" sz="2400" b="1" dirty="0">
                <a:solidFill>
                  <a:schemeClr val="bg1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руб/час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42D47477-E606-FB8F-E831-C0A445EB8885}"/>
              </a:ext>
            </a:extLst>
          </p:cNvPr>
          <p:cNvSpPr txBox="1"/>
          <p:nvPr/>
        </p:nvSpPr>
        <p:spPr>
          <a:xfrm>
            <a:off x="469238" y="1159099"/>
            <a:ext cx="5626755" cy="798489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400" b="1" dirty="0">
                <a:solidFill>
                  <a:srgbClr val="000000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Создание 3</a:t>
            </a:r>
            <a:r>
              <a:rPr lang="en-US" sz="2400" b="1" dirty="0">
                <a:solidFill>
                  <a:srgbClr val="000000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D</a:t>
            </a:r>
            <a:r>
              <a:rPr lang="ru-RU" sz="2400" b="1" dirty="0">
                <a:solidFill>
                  <a:srgbClr val="000000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-моделей – дорого и долго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64285EDA-4918-7F9A-0549-2ACEB69AD43E}"/>
              </a:ext>
            </a:extLst>
          </p:cNvPr>
          <p:cNvCxnSpPr/>
          <p:nvPr/>
        </p:nvCxnSpPr>
        <p:spPr>
          <a:xfrm>
            <a:off x="220269" y="1159098"/>
            <a:ext cx="0" cy="79849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9AC2F9C-E22D-5B72-5099-499EC0C5989A}"/>
              </a:ext>
            </a:extLst>
          </p:cNvPr>
          <p:cNvSpPr txBox="1"/>
          <p:nvPr/>
        </p:nvSpPr>
        <p:spPr>
          <a:xfrm>
            <a:off x="173967" y="2359901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ЦЕНА – средняя стоимость работы дизайнера в час от 800 руб.*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9576A2-2A2D-A8FD-9279-5E43DF6D414B}"/>
              </a:ext>
            </a:extLst>
          </p:cNvPr>
          <p:cNvSpPr txBox="1"/>
          <p:nvPr/>
        </p:nvSpPr>
        <p:spPr>
          <a:xfrm>
            <a:off x="173967" y="3420427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ВРЕМЯ – на создание трехмерной модели уходит 1 день и более.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956A8D-818F-1858-9E54-C2A77340D4E9}"/>
              </a:ext>
            </a:extLst>
          </p:cNvPr>
          <p:cNvSpPr txBox="1"/>
          <p:nvPr/>
        </p:nvSpPr>
        <p:spPr>
          <a:xfrm>
            <a:off x="173967" y="4480953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КРЕАТИВНОСТЬ – при создании концепта персонажа или окружения могут потребоваться источники вдохновения.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8E9AFD-DB27-A351-078D-FEB8232756A4}"/>
              </a:ext>
            </a:extLst>
          </p:cNvPr>
          <p:cNvSpPr txBox="1"/>
          <p:nvPr/>
        </p:nvSpPr>
        <p:spPr>
          <a:xfrm>
            <a:off x="469238" y="5853766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50000"/>
              </a:lnSpc>
              <a:buClr>
                <a:srgbClr val="15125C"/>
              </a:buClr>
              <a:buSzPct val="100000"/>
            </a:pP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https://skillbox.ru/media/design/best_price/</a:t>
            </a:r>
            <a:endParaRPr lang="ru-RU" sz="14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456874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E386E4-0C0F-8C72-0C3D-83A7CDC24E74}"/>
              </a:ext>
            </a:extLst>
          </p:cNvPr>
          <p:cNvSpPr txBox="1"/>
          <p:nvPr/>
        </p:nvSpPr>
        <p:spPr>
          <a:xfrm>
            <a:off x="11098306" y="0"/>
            <a:ext cx="1255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ptos Light" panose="020B0004020202020204" pitchFamily="34" charset="0"/>
              </a:rPr>
              <a:t>[ 3 ]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53435C-6EC1-2A8B-DEAA-6E8CC7F5CA59}"/>
              </a:ext>
            </a:extLst>
          </p:cNvPr>
          <p:cNvSpPr txBox="1"/>
          <p:nvPr/>
        </p:nvSpPr>
        <p:spPr>
          <a:xfrm>
            <a:off x="173967" y="127562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</a:pPr>
            <a:r>
              <a:rPr lang="ru-RU" sz="32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Решение</a:t>
            </a:r>
            <a:endParaRPr lang="en-US" sz="3200" b="1" dirty="0">
              <a:latin typeface="Aptos SemiBold" panose="020B0004020202020204" pitchFamily="34" charset="0"/>
              <a:ea typeface="Gilroy Bold"/>
              <a:cs typeface="Times New Roman" panose="02020603050405020304" pitchFamily="18" charset="0"/>
              <a:sym typeface="Gilroy Bold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734B5C39-677A-A629-9EEF-1DDAFC900842}"/>
              </a:ext>
            </a:extLst>
          </p:cNvPr>
          <p:cNvSpPr txBox="1"/>
          <p:nvPr/>
        </p:nvSpPr>
        <p:spPr>
          <a:xfrm>
            <a:off x="6660629" y="0"/>
            <a:ext cx="5506560" cy="6858000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Фото решения (при наличии)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42D47477-E606-FB8F-E831-C0A445EB8885}"/>
              </a:ext>
            </a:extLst>
          </p:cNvPr>
          <p:cNvSpPr txBox="1"/>
          <p:nvPr/>
        </p:nvSpPr>
        <p:spPr>
          <a:xfrm>
            <a:off x="360143" y="356168"/>
            <a:ext cx="5885014" cy="174606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400" b="1" dirty="0">
                <a:solidFill>
                  <a:srgbClr val="000000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Наше решение – веб-ресурс с нейросетями для работы.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099B08-E420-73FC-3EDB-F18159EEE6C9}"/>
              </a:ext>
            </a:extLst>
          </p:cNvPr>
          <p:cNvSpPr txBox="1"/>
          <p:nvPr/>
        </p:nvSpPr>
        <p:spPr>
          <a:xfrm>
            <a:off x="354719" y="2163718"/>
            <a:ext cx="5592125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ЦЕНА – снижение затрат на визуализацию идеи до 90% от стоимости работы индивидуального дизайнера.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488891-D848-4B81-6639-2D1892B0E6E4}"/>
              </a:ext>
            </a:extLst>
          </p:cNvPr>
          <p:cNvSpPr txBox="1"/>
          <p:nvPr/>
        </p:nvSpPr>
        <p:spPr>
          <a:xfrm>
            <a:off x="354720" y="3298675"/>
            <a:ext cx="5592124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СКОРОСТЬ – экономия времени, процесс генерации занимает 1 минуту.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44BC21-15E5-1601-233E-A4FC8CF630BB}"/>
              </a:ext>
            </a:extLst>
          </p:cNvPr>
          <p:cNvSpPr txBox="1"/>
          <p:nvPr/>
        </p:nvSpPr>
        <p:spPr>
          <a:xfrm>
            <a:off x="354720" y="4284769"/>
            <a:ext cx="5704261" cy="808225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КРЕАТИВНОСТЬ – помощь в поиске вдохновения для проекта.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A3A066-C8DD-A388-66E7-CE3565F3F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157" y="1169550"/>
            <a:ext cx="6489403" cy="4660209"/>
          </a:xfrm>
          <a:prstGeom prst="rect">
            <a:avLst/>
          </a:prstGeom>
          <a:ln w="38100" cap="rnd">
            <a:solidFill>
              <a:srgbClr val="14115C"/>
            </a:solidFill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4274286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E386E4-0C0F-8C72-0C3D-83A7CDC24E74}"/>
              </a:ext>
            </a:extLst>
          </p:cNvPr>
          <p:cNvSpPr txBox="1"/>
          <p:nvPr/>
        </p:nvSpPr>
        <p:spPr>
          <a:xfrm>
            <a:off x="11098306" y="0"/>
            <a:ext cx="1255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ptos Light" panose="020B0004020202020204" pitchFamily="34" charset="0"/>
              </a:rPr>
              <a:t>[ 4 ]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53435C-6EC1-2A8B-DEAA-6E8CC7F5CA59}"/>
              </a:ext>
            </a:extLst>
          </p:cNvPr>
          <p:cNvSpPr txBox="1"/>
          <p:nvPr/>
        </p:nvSpPr>
        <p:spPr>
          <a:xfrm>
            <a:off x="173967" y="127562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</a:pPr>
            <a:r>
              <a:rPr lang="ru-RU" sz="32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Принцип работы</a:t>
            </a:r>
            <a:endParaRPr lang="en-US" sz="3200" b="1" dirty="0">
              <a:latin typeface="Aptos SemiBold" panose="020B0004020202020204" pitchFamily="34" charset="0"/>
              <a:ea typeface="Gilroy Bold"/>
              <a:cs typeface="Times New Roman" panose="02020603050405020304" pitchFamily="18" charset="0"/>
              <a:sym typeface="Gilroy 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099B08-E420-73FC-3EDB-F18159EEE6C9}"/>
              </a:ext>
            </a:extLst>
          </p:cNvPr>
          <p:cNvSpPr txBox="1"/>
          <p:nvPr/>
        </p:nvSpPr>
        <p:spPr>
          <a:xfrm>
            <a:off x="269665" y="1358303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 Нейросеть, удаляющая фон изображения.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488891-D848-4B81-6639-2D1892B0E6E4}"/>
              </a:ext>
            </a:extLst>
          </p:cNvPr>
          <p:cNvSpPr txBox="1"/>
          <p:nvPr/>
        </p:nvSpPr>
        <p:spPr>
          <a:xfrm>
            <a:off x="269665" y="2567678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 Нейросеть, генерирующая загружаемый объект с различных сторон.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44BC21-15E5-1601-233E-A4FC8CF630BB}"/>
              </a:ext>
            </a:extLst>
          </p:cNvPr>
          <p:cNvSpPr txBox="1"/>
          <p:nvPr/>
        </p:nvSpPr>
        <p:spPr>
          <a:xfrm>
            <a:off x="294478" y="4243051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 Нейросеть, воссоздающая 3</a:t>
            </a:r>
            <a:r>
              <a:rPr lang="en-US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D</a:t>
            </a: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-модели на основе ряда изображений при помощи фремворка </a:t>
            </a:r>
            <a:r>
              <a:rPr lang="en-US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PyTorch3D</a:t>
            </a: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1A343C-5B66-6250-4244-6E0F825DE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5580" y="-98913"/>
            <a:ext cx="3429000" cy="3429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3D4E56-F67C-9C29-2FDB-46A508710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0393" y="3284013"/>
            <a:ext cx="3527913" cy="352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873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E386E4-0C0F-8C72-0C3D-83A7CDC24E74}"/>
              </a:ext>
            </a:extLst>
          </p:cNvPr>
          <p:cNvSpPr txBox="1"/>
          <p:nvPr/>
        </p:nvSpPr>
        <p:spPr>
          <a:xfrm>
            <a:off x="11098306" y="0"/>
            <a:ext cx="1255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ptos Light" panose="020B0004020202020204" pitchFamily="34" charset="0"/>
              </a:rPr>
              <a:t>[ 5 ]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53435C-6EC1-2A8B-DEAA-6E8CC7F5CA59}"/>
              </a:ext>
            </a:extLst>
          </p:cNvPr>
          <p:cNvSpPr txBox="1"/>
          <p:nvPr/>
        </p:nvSpPr>
        <p:spPr>
          <a:xfrm>
            <a:off x="173967" y="127562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</a:pPr>
            <a:r>
              <a:rPr lang="ru-RU" sz="32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Рынок</a:t>
            </a:r>
            <a:endParaRPr lang="en-US" sz="3200" b="1" dirty="0">
              <a:latin typeface="Aptos SemiBold" panose="020B0004020202020204" pitchFamily="34" charset="0"/>
              <a:ea typeface="Gilroy Bold"/>
              <a:cs typeface="Times New Roman" panose="02020603050405020304" pitchFamily="18" charset="0"/>
              <a:sym typeface="Gilroy Bold"/>
            </a:endParaRPr>
          </a:p>
        </p:txBody>
      </p:sp>
      <p:graphicFrame>
        <p:nvGraphicFramePr>
          <p:cNvPr id="69" name="Схема 68">
            <a:extLst>
              <a:ext uri="{FF2B5EF4-FFF2-40B4-BE49-F238E27FC236}">
                <a16:creationId xmlns:a16="http://schemas.microsoft.com/office/drawing/2014/main" id="{B465D9F0-F675-5ED7-635D-0440721B11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8703154"/>
              </p:ext>
            </p:extLst>
          </p:nvPr>
        </p:nvGraphicFramePr>
        <p:xfrm>
          <a:off x="2113280" y="918633"/>
          <a:ext cx="4836160" cy="5020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0C678888-A52D-FAC4-7138-BA0DC53180D8}"/>
              </a:ext>
            </a:extLst>
          </p:cNvPr>
          <p:cNvCxnSpPr/>
          <p:nvPr/>
        </p:nvCxnSpPr>
        <p:spPr>
          <a:xfrm>
            <a:off x="6008146" y="1970194"/>
            <a:ext cx="3240000" cy="0"/>
          </a:xfrm>
          <a:prstGeom prst="line">
            <a:avLst/>
          </a:prstGeom>
          <a:ln w="9525">
            <a:solidFill>
              <a:srgbClr val="271DC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38A17B78-94D0-6797-C5EE-F22632EB7FFA}"/>
              </a:ext>
            </a:extLst>
          </p:cNvPr>
          <p:cNvCxnSpPr>
            <a:cxnSpLocks/>
          </p:cNvCxnSpPr>
          <p:nvPr/>
        </p:nvCxnSpPr>
        <p:spPr>
          <a:xfrm>
            <a:off x="5618480" y="3230034"/>
            <a:ext cx="4248000" cy="0"/>
          </a:xfrm>
          <a:prstGeom prst="line">
            <a:avLst/>
          </a:prstGeom>
          <a:ln w="9525">
            <a:solidFill>
              <a:srgbClr val="14115C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B18FC45C-58D9-F468-AD20-EF14C5F9863E}"/>
              </a:ext>
            </a:extLst>
          </p:cNvPr>
          <p:cNvCxnSpPr/>
          <p:nvPr/>
        </p:nvCxnSpPr>
        <p:spPr>
          <a:xfrm>
            <a:off x="5120639" y="4987714"/>
            <a:ext cx="4608000" cy="0"/>
          </a:xfrm>
          <a:prstGeom prst="line">
            <a:avLst/>
          </a:prstGeom>
          <a:ln w="9525">
            <a:solidFill>
              <a:srgbClr val="14115C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TextBox 15">
            <a:extLst>
              <a:ext uri="{FF2B5EF4-FFF2-40B4-BE49-F238E27FC236}">
                <a16:creationId xmlns:a16="http://schemas.microsoft.com/office/drawing/2014/main" id="{F86FC07E-6D00-A7F6-6B21-315147A2C839}"/>
              </a:ext>
            </a:extLst>
          </p:cNvPr>
          <p:cNvSpPr txBox="1"/>
          <p:nvPr/>
        </p:nvSpPr>
        <p:spPr>
          <a:xfrm>
            <a:off x="6096000" y="654486"/>
            <a:ext cx="5836525" cy="995693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Ожидается, что мировой рынок 3D-моделирования вырастет с 3.06 млрд долларов США в 2023 году до 8.14 млрд долларов США (770 млрд руб.) к 2030 году. Россия занимает 5% мирового рынка дизайна или 38 млрд. руб.*</a:t>
            </a:r>
          </a:p>
        </p:txBody>
      </p:sp>
      <p:sp>
        <p:nvSpPr>
          <p:cNvPr id="75" name="TextBox 15">
            <a:extLst>
              <a:ext uri="{FF2B5EF4-FFF2-40B4-BE49-F238E27FC236}">
                <a16:creationId xmlns:a16="http://schemas.microsoft.com/office/drawing/2014/main" id="{81893ACA-4858-D852-5318-68B6DAB26ACD}"/>
              </a:ext>
            </a:extLst>
          </p:cNvPr>
          <p:cNvSpPr txBox="1"/>
          <p:nvPr/>
        </p:nvSpPr>
        <p:spPr>
          <a:xfrm>
            <a:off x="6861965" y="2278383"/>
            <a:ext cx="4836159" cy="85682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Предположим, что доля использования нейросетей - 20%, тогда объем рынка 3D-дизайна с применением нейронных сетей - 7,6 млрд. ру</a:t>
            </a:r>
          </a:p>
        </p:txBody>
      </p:sp>
      <p:sp>
        <p:nvSpPr>
          <p:cNvPr id="76" name="TextBox 15">
            <a:extLst>
              <a:ext uri="{FF2B5EF4-FFF2-40B4-BE49-F238E27FC236}">
                <a16:creationId xmlns:a16="http://schemas.microsoft.com/office/drawing/2014/main" id="{F7192691-EA2A-E965-3262-441DD2350281}"/>
              </a:ext>
            </a:extLst>
          </p:cNvPr>
          <p:cNvSpPr txBox="1"/>
          <p:nvPr/>
        </p:nvSpPr>
        <p:spPr>
          <a:xfrm>
            <a:off x="7231793" y="4294712"/>
            <a:ext cx="3352800" cy="85682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1% рынка 3D-дизайна с применением нейронных сетей – 76 млн. руб. </a:t>
            </a:r>
          </a:p>
        </p:txBody>
      </p:sp>
      <p:sp>
        <p:nvSpPr>
          <p:cNvPr id="78" name="TextBox 15">
            <a:extLst>
              <a:ext uri="{FF2B5EF4-FFF2-40B4-BE49-F238E27FC236}">
                <a16:creationId xmlns:a16="http://schemas.microsoft.com/office/drawing/2014/main" id="{71BC5565-F7F0-76AA-5B65-E16D7E4DA7C5}"/>
              </a:ext>
            </a:extLst>
          </p:cNvPr>
          <p:cNvSpPr txBox="1"/>
          <p:nvPr/>
        </p:nvSpPr>
        <p:spPr>
          <a:xfrm>
            <a:off x="173968" y="6405867"/>
            <a:ext cx="9554671" cy="339527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*https://exactitudeconsultancy.com/ru/reports/39995/3d-modeling-market/</a:t>
            </a:r>
            <a:endParaRPr lang="ru-RU" sz="14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**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https://www.forbes.ru/novosti-kompaniy/503364-dla-cego-nam-nejroseti-bol-se-poloviny-rossian-ispol-zuut-ii-v-razvlekatel-nyh-celah</a:t>
            </a:r>
            <a:endParaRPr lang="ru-RU" sz="14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54009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E386E4-0C0F-8C72-0C3D-83A7CDC24E74}"/>
              </a:ext>
            </a:extLst>
          </p:cNvPr>
          <p:cNvSpPr txBox="1"/>
          <p:nvPr/>
        </p:nvSpPr>
        <p:spPr>
          <a:xfrm>
            <a:off x="11098306" y="0"/>
            <a:ext cx="1255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ptos Light" panose="020B0004020202020204" pitchFamily="34" charset="0"/>
              </a:rPr>
              <a:t>[ 6 ]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53435C-6EC1-2A8B-DEAA-6E8CC7F5CA59}"/>
              </a:ext>
            </a:extLst>
          </p:cNvPr>
          <p:cNvSpPr txBox="1"/>
          <p:nvPr/>
        </p:nvSpPr>
        <p:spPr>
          <a:xfrm>
            <a:off x="173967" y="127562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</a:pPr>
            <a:r>
              <a:rPr lang="ru-RU" sz="32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Конкурентный анализ</a:t>
            </a:r>
            <a:endParaRPr lang="en-US" sz="3200" b="1" dirty="0">
              <a:latin typeface="Aptos SemiBold" panose="020B0004020202020204" pitchFamily="34" charset="0"/>
              <a:ea typeface="Gilroy Bold"/>
              <a:cs typeface="Times New Roman" panose="02020603050405020304" pitchFamily="18" charset="0"/>
              <a:sym typeface="Gilroy Bold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FD1D50C-B9FB-9099-4F26-2614F52819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623334"/>
              </p:ext>
            </p:extLst>
          </p:nvPr>
        </p:nvGraphicFramePr>
        <p:xfrm>
          <a:off x="173967" y="1049866"/>
          <a:ext cx="11797900" cy="5636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580">
                  <a:extLst>
                    <a:ext uri="{9D8B030D-6E8A-4147-A177-3AD203B41FA5}">
                      <a16:colId xmlns:a16="http://schemas.microsoft.com/office/drawing/2014/main" val="39312138"/>
                    </a:ext>
                  </a:extLst>
                </a:gridCol>
                <a:gridCol w="2359580">
                  <a:extLst>
                    <a:ext uri="{9D8B030D-6E8A-4147-A177-3AD203B41FA5}">
                      <a16:colId xmlns:a16="http://schemas.microsoft.com/office/drawing/2014/main" val="242580662"/>
                    </a:ext>
                  </a:extLst>
                </a:gridCol>
                <a:gridCol w="2359580">
                  <a:extLst>
                    <a:ext uri="{9D8B030D-6E8A-4147-A177-3AD203B41FA5}">
                      <a16:colId xmlns:a16="http://schemas.microsoft.com/office/drawing/2014/main" val="3165604409"/>
                    </a:ext>
                  </a:extLst>
                </a:gridCol>
                <a:gridCol w="2359580">
                  <a:extLst>
                    <a:ext uri="{9D8B030D-6E8A-4147-A177-3AD203B41FA5}">
                      <a16:colId xmlns:a16="http://schemas.microsoft.com/office/drawing/2014/main" val="2628200301"/>
                    </a:ext>
                  </a:extLst>
                </a:gridCol>
                <a:gridCol w="2359580">
                  <a:extLst>
                    <a:ext uri="{9D8B030D-6E8A-4147-A177-3AD203B41FA5}">
                      <a16:colId xmlns:a16="http://schemas.microsoft.com/office/drawing/2014/main" val="1689729262"/>
                    </a:ext>
                  </a:extLst>
                </a:gridCol>
              </a:tblGrid>
              <a:tr h="1299634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AIgital</a:t>
                      </a:r>
                      <a:endParaRPr lang="ru-RU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Turbo Check</a:t>
                      </a:r>
                      <a:endParaRPr lang="ru-RU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Нейрохолст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AIMODEL</a:t>
                      </a:r>
                      <a:endParaRPr lang="ru-RU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24206"/>
                  </a:ext>
                </a:extLst>
              </a:tr>
              <a:tr h="1299634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Инструменты для работы с генерациями</a:t>
                      </a:r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+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+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-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70312"/>
                  </a:ext>
                </a:extLst>
              </a:tr>
              <a:tr h="1299634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Цена за ед валюты (руб.)</a:t>
                      </a:r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4,6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Мес. Подписка - 1330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1,5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345269"/>
                  </a:ext>
                </a:extLst>
              </a:tr>
              <a:tr h="1299634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Конкурентные преимущества</a:t>
                      </a:r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Партнерская ссылка, «большое» количество валюты.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Месячная подписка, большое количество моделей нейросетей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Возможна пробная генерация без регистрации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Собственные нейросети, генерирующие концепции персонажей и 3D-модели с нуля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569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6998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E386E4-0C0F-8C72-0C3D-83A7CDC24E74}"/>
              </a:ext>
            </a:extLst>
          </p:cNvPr>
          <p:cNvSpPr txBox="1"/>
          <p:nvPr/>
        </p:nvSpPr>
        <p:spPr>
          <a:xfrm>
            <a:off x="11098306" y="0"/>
            <a:ext cx="1255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ptos Light" panose="020B0004020202020204" pitchFamily="34" charset="0"/>
              </a:rPr>
              <a:t>[ 7 ]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53435C-6EC1-2A8B-DEAA-6E8CC7F5CA59}"/>
              </a:ext>
            </a:extLst>
          </p:cNvPr>
          <p:cNvSpPr txBox="1"/>
          <p:nvPr/>
        </p:nvSpPr>
        <p:spPr>
          <a:xfrm>
            <a:off x="173967" y="127562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</a:pPr>
            <a:r>
              <a:rPr lang="ru-RU" sz="32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Бизнес-модель</a:t>
            </a:r>
            <a:endParaRPr lang="en-US" sz="3200" b="1" dirty="0">
              <a:latin typeface="Aptos SemiBold" panose="020B0004020202020204" pitchFamily="34" charset="0"/>
              <a:ea typeface="Gilroy Bold"/>
              <a:cs typeface="Times New Roman" panose="02020603050405020304" pitchFamily="18" charset="0"/>
              <a:sym typeface="Gilroy Bold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83D1B008-D526-39D6-EBD4-3188CE218EBE}"/>
              </a:ext>
            </a:extLst>
          </p:cNvPr>
          <p:cNvGrpSpPr/>
          <p:nvPr/>
        </p:nvGrpSpPr>
        <p:grpSpPr>
          <a:xfrm>
            <a:off x="0" y="812801"/>
            <a:ext cx="12192000" cy="6045200"/>
            <a:chOff x="0" y="812801"/>
            <a:chExt cx="12192000" cy="6045200"/>
          </a:xfrm>
        </p:grpSpPr>
        <p:sp>
          <p:nvSpPr>
            <p:cNvPr id="4" name="AutoShape 14">
              <a:extLst>
                <a:ext uri="{FF2B5EF4-FFF2-40B4-BE49-F238E27FC236}">
                  <a16:creationId xmlns:a16="http://schemas.microsoft.com/office/drawing/2014/main" id="{B1147B8C-C27E-8312-1A0A-9AB7CA54003A}"/>
                </a:ext>
              </a:extLst>
            </p:cNvPr>
            <p:cNvSpPr/>
            <p:nvPr/>
          </p:nvSpPr>
          <p:spPr>
            <a:xfrm flipV="1">
              <a:off x="0" y="1567733"/>
              <a:ext cx="1219200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AutoShape 15">
              <a:extLst>
                <a:ext uri="{FF2B5EF4-FFF2-40B4-BE49-F238E27FC236}">
                  <a16:creationId xmlns:a16="http://schemas.microsoft.com/office/drawing/2014/main" id="{756092DE-48AD-2DE0-21D9-855929E4460F}"/>
                </a:ext>
              </a:extLst>
            </p:cNvPr>
            <p:cNvSpPr/>
            <p:nvPr/>
          </p:nvSpPr>
          <p:spPr>
            <a:xfrm>
              <a:off x="0" y="819386"/>
              <a:ext cx="1219200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 dirty="0">
                <a:latin typeface="Aptos" panose="020B0004020202020204" pitchFamily="34" charset="0"/>
              </a:endParaRPr>
            </a:p>
          </p:txBody>
        </p:sp>
        <p:sp>
          <p:nvSpPr>
            <p:cNvPr id="12" name="AutoShape 16">
              <a:extLst>
                <a:ext uri="{FF2B5EF4-FFF2-40B4-BE49-F238E27FC236}">
                  <a16:creationId xmlns:a16="http://schemas.microsoft.com/office/drawing/2014/main" id="{1DE414D9-B257-9F99-E85E-EC0221817D0C}"/>
                </a:ext>
              </a:extLst>
            </p:cNvPr>
            <p:cNvSpPr/>
            <p:nvPr/>
          </p:nvSpPr>
          <p:spPr>
            <a:xfrm flipV="1">
              <a:off x="0" y="5375023"/>
              <a:ext cx="12192000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4" name="AutoShape 17">
              <a:extLst>
                <a:ext uri="{FF2B5EF4-FFF2-40B4-BE49-F238E27FC236}">
                  <a16:creationId xmlns:a16="http://schemas.microsoft.com/office/drawing/2014/main" id="{06EE3745-9160-DA4E-25E8-25274D973F7B}"/>
                </a:ext>
              </a:extLst>
            </p:cNvPr>
            <p:cNvSpPr/>
            <p:nvPr/>
          </p:nvSpPr>
          <p:spPr>
            <a:xfrm>
              <a:off x="0" y="6858001"/>
              <a:ext cx="12072256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1" name="AutoShape 18">
              <a:extLst>
                <a:ext uri="{FF2B5EF4-FFF2-40B4-BE49-F238E27FC236}">
                  <a16:creationId xmlns:a16="http://schemas.microsoft.com/office/drawing/2014/main" id="{575B10FA-D4C3-98EB-E4E2-86952464A7C7}"/>
                </a:ext>
              </a:extLst>
            </p:cNvPr>
            <p:cNvSpPr/>
            <p:nvPr/>
          </p:nvSpPr>
          <p:spPr>
            <a:xfrm>
              <a:off x="0" y="5843024"/>
              <a:ext cx="12192000" cy="289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2" name="AutoShape 19">
              <a:extLst>
                <a:ext uri="{FF2B5EF4-FFF2-40B4-BE49-F238E27FC236}">
                  <a16:creationId xmlns:a16="http://schemas.microsoft.com/office/drawing/2014/main" id="{C4C75525-4930-7547-6668-FE5C828D93BC}"/>
                </a:ext>
              </a:extLst>
            </p:cNvPr>
            <p:cNvSpPr/>
            <p:nvPr/>
          </p:nvSpPr>
          <p:spPr>
            <a:xfrm flipV="1">
              <a:off x="2404568" y="819386"/>
              <a:ext cx="0" cy="4562222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3" name="AutoShape 20">
              <a:extLst>
                <a:ext uri="{FF2B5EF4-FFF2-40B4-BE49-F238E27FC236}">
                  <a16:creationId xmlns:a16="http://schemas.microsoft.com/office/drawing/2014/main" id="{6246D91F-2411-3BAF-2B97-E4AF9646ACAC}"/>
                </a:ext>
              </a:extLst>
            </p:cNvPr>
            <p:cNvSpPr/>
            <p:nvPr/>
          </p:nvSpPr>
          <p:spPr>
            <a:xfrm flipV="1">
              <a:off x="4830487" y="812801"/>
              <a:ext cx="0" cy="4562222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4" name="AutoShape 21">
              <a:extLst>
                <a:ext uri="{FF2B5EF4-FFF2-40B4-BE49-F238E27FC236}">
                  <a16:creationId xmlns:a16="http://schemas.microsoft.com/office/drawing/2014/main" id="{26168669-23CC-8C8F-9BA8-ADFD7170302F}"/>
                </a:ext>
              </a:extLst>
            </p:cNvPr>
            <p:cNvSpPr/>
            <p:nvPr/>
          </p:nvSpPr>
          <p:spPr>
            <a:xfrm flipV="1">
              <a:off x="7019134" y="812801"/>
              <a:ext cx="0" cy="4568807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5" name="AutoShape 22">
              <a:extLst>
                <a:ext uri="{FF2B5EF4-FFF2-40B4-BE49-F238E27FC236}">
                  <a16:creationId xmlns:a16="http://schemas.microsoft.com/office/drawing/2014/main" id="{64EC0D18-16E4-BCF0-DE2E-E25475C5BDC1}"/>
                </a:ext>
              </a:extLst>
            </p:cNvPr>
            <p:cNvSpPr/>
            <p:nvPr/>
          </p:nvSpPr>
          <p:spPr>
            <a:xfrm flipH="1" flipV="1">
              <a:off x="9792424" y="812801"/>
              <a:ext cx="3096" cy="4568807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6" name="AutoShape 23">
              <a:extLst>
                <a:ext uri="{FF2B5EF4-FFF2-40B4-BE49-F238E27FC236}">
                  <a16:creationId xmlns:a16="http://schemas.microsoft.com/office/drawing/2014/main" id="{BBB8933C-6E4D-144E-1E0D-4961FAEE87FF}"/>
                </a:ext>
              </a:extLst>
            </p:cNvPr>
            <p:cNvSpPr/>
            <p:nvPr/>
          </p:nvSpPr>
          <p:spPr>
            <a:xfrm flipV="1">
              <a:off x="5299700" y="5381608"/>
              <a:ext cx="0" cy="1476393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7" name="AutoShape 24">
              <a:extLst>
                <a:ext uri="{FF2B5EF4-FFF2-40B4-BE49-F238E27FC236}">
                  <a16:creationId xmlns:a16="http://schemas.microsoft.com/office/drawing/2014/main" id="{39F55880-9A5A-050F-6D9E-2C1A78E96F20}"/>
                </a:ext>
              </a:extLst>
            </p:cNvPr>
            <p:cNvSpPr/>
            <p:nvPr/>
          </p:nvSpPr>
          <p:spPr>
            <a:xfrm>
              <a:off x="7019134" y="3216917"/>
              <a:ext cx="2773289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8" name="AutoShape 25">
              <a:extLst>
                <a:ext uri="{FF2B5EF4-FFF2-40B4-BE49-F238E27FC236}">
                  <a16:creationId xmlns:a16="http://schemas.microsoft.com/office/drawing/2014/main" id="{ECB80C98-0230-F10E-8140-474A07D4A70B}"/>
                </a:ext>
              </a:extLst>
            </p:cNvPr>
            <p:cNvSpPr/>
            <p:nvPr/>
          </p:nvSpPr>
          <p:spPr>
            <a:xfrm>
              <a:off x="2404568" y="3210205"/>
              <a:ext cx="2425919" cy="6713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9" name="AutoShape 26">
              <a:extLst>
                <a:ext uri="{FF2B5EF4-FFF2-40B4-BE49-F238E27FC236}">
                  <a16:creationId xmlns:a16="http://schemas.microsoft.com/office/drawing/2014/main" id="{275A2C34-E3A0-7BAC-FD35-084FAF2F6478}"/>
                </a:ext>
              </a:extLst>
            </p:cNvPr>
            <p:cNvSpPr/>
            <p:nvPr/>
          </p:nvSpPr>
          <p:spPr>
            <a:xfrm>
              <a:off x="7019134" y="3678868"/>
              <a:ext cx="2773289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0" name="AutoShape 27">
              <a:extLst>
                <a:ext uri="{FF2B5EF4-FFF2-40B4-BE49-F238E27FC236}">
                  <a16:creationId xmlns:a16="http://schemas.microsoft.com/office/drawing/2014/main" id="{0DC7E36C-EB57-6F67-C9F8-225302E7951A}"/>
                </a:ext>
              </a:extLst>
            </p:cNvPr>
            <p:cNvSpPr/>
            <p:nvPr/>
          </p:nvSpPr>
          <p:spPr>
            <a:xfrm flipV="1">
              <a:off x="2404568" y="3678868"/>
              <a:ext cx="2425919" cy="3356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51" name="TextBox 5">
            <a:extLst>
              <a:ext uri="{FF2B5EF4-FFF2-40B4-BE49-F238E27FC236}">
                <a16:creationId xmlns:a16="http://schemas.microsoft.com/office/drawing/2014/main" id="{6836051E-0B4A-3C0C-A74F-497363BA98F5}"/>
              </a:ext>
            </a:extLst>
          </p:cNvPr>
          <p:cNvSpPr txBox="1"/>
          <p:nvPr/>
        </p:nvSpPr>
        <p:spPr>
          <a:xfrm>
            <a:off x="2476853" y="3274845"/>
            <a:ext cx="2196689" cy="324710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2520"/>
              </a:lnSpc>
            </a:pP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Ключевые</a:t>
            </a:r>
            <a:r>
              <a:rPr lang="en-US" sz="1400" b="1" dirty="0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ресурсы</a:t>
            </a:r>
            <a:endParaRPr lang="en-US" sz="1400" b="1" dirty="0">
              <a:solidFill>
                <a:srgbClr val="000000"/>
              </a:solidFill>
              <a:latin typeface="Aptos" panose="020B0004020202020204" pitchFamily="34" charset="0"/>
              <a:ea typeface="Gilroy Bold"/>
              <a:cs typeface="Gilroy Bold"/>
              <a:sym typeface="Gilroy Bold"/>
            </a:endParaRPr>
          </a:p>
        </p:txBody>
      </p:sp>
      <p:sp>
        <p:nvSpPr>
          <p:cNvPr id="52" name="TextBox 6">
            <a:extLst>
              <a:ext uri="{FF2B5EF4-FFF2-40B4-BE49-F238E27FC236}">
                <a16:creationId xmlns:a16="http://schemas.microsoft.com/office/drawing/2014/main" id="{258A1BDC-E24D-EDBE-0FC8-BA6E5F870D9D}"/>
              </a:ext>
            </a:extLst>
          </p:cNvPr>
          <p:cNvSpPr txBox="1"/>
          <p:nvPr/>
        </p:nvSpPr>
        <p:spPr>
          <a:xfrm>
            <a:off x="29985" y="870600"/>
            <a:ext cx="2315001" cy="645919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ts val="2940"/>
              </a:lnSpc>
            </a:pP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Ключевые</a:t>
            </a:r>
            <a:r>
              <a:rPr lang="en-US" sz="1400" b="1" dirty="0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партнёры</a:t>
            </a:r>
            <a:endParaRPr lang="en-US" sz="1400" b="1" dirty="0">
              <a:solidFill>
                <a:srgbClr val="000000"/>
              </a:solidFill>
              <a:latin typeface="Aptos" panose="020B0004020202020204" pitchFamily="34" charset="0"/>
              <a:ea typeface="Gilroy Bold"/>
              <a:cs typeface="Gilroy Bold"/>
              <a:sym typeface="Gilroy Bold"/>
            </a:endParaRPr>
          </a:p>
        </p:txBody>
      </p:sp>
      <p:sp>
        <p:nvSpPr>
          <p:cNvPr id="54" name="TextBox 8">
            <a:extLst>
              <a:ext uri="{FF2B5EF4-FFF2-40B4-BE49-F238E27FC236}">
                <a16:creationId xmlns:a16="http://schemas.microsoft.com/office/drawing/2014/main" id="{54867BE7-CBA0-4D62-5E5D-67CA070AEEA7}"/>
              </a:ext>
            </a:extLst>
          </p:cNvPr>
          <p:cNvSpPr txBox="1"/>
          <p:nvPr/>
        </p:nvSpPr>
        <p:spPr>
          <a:xfrm>
            <a:off x="88335" y="5418302"/>
            <a:ext cx="5083728" cy="376318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2940"/>
              </a:lnSpc>
            </a:pP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Структура</a:t>
            </a:r>
            <a:r>
              <a:rPr lang="en-US" sz="1400" b="1" dirty="0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затрат</a:t>
            </a:r>
            <a:endParaRPr lang="en-US" sz="1400" b="1" dirty="0">
              <a:solidFill>
                <a:srgbClr val="000000"/>
              </a:solidFill>
              <a:latin typeface="Aptos" panose="020B0004020202020204" pitchFamily="34" charset="0"/>
              <a:ea typeface="Gilroy Bold"/>
              <a:cs typeface="Gilroy Bold"/>
              <a:sym typeface="Gilroy Bold"/>
            </a:endParaRPr>
          </a:p>
        </p:txBody>
      </p:sp>
      <p:sp>
        <p:nvSpPr>
          <p:cNvPr id="59" name="TextBox 13">
            <a:extLst>
              <a:ext uri="{FF2B5EF4-FFF2-40B4-BE49-F238E27FC236}">
                <a16:creationId xmlns:a16="http://schemas.microsoft.com/office/drawing/2014/main" id="{B501B90D-CEEA-2F42-B50C-2D53DC7D7D25}"/>
              </a:ext>
            </a:extLst>
          </p:cNvPr>
          <p:cNvSpPr txBox="1"/>
          <p:nvPr/>
        </p:nvSpPr>
        <p:spPr>
          <a:xfrm>
            <a:off x="5427338" y="5437318"/>
            <a:ext cx="6705047" cy="357302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2940"/>
              </a:lnSpc>
            </a:pP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Потоки</a:t>
            </a:r>
            <a:r>
              <a:rPr lang="en-US" sz="1400" b="1" dirty="0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поступления</a:t>
            </a:r>
            <a:r>
              <a:rPr lang="en-US" sz="1400" b="1" dirty="0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дохода</a:t>
            </a:r>
            <a:endParaRPr lang="en-US" sz="1400" b="1" dirty="0">
              <a:solidFill>
                <a:srgbClr val="000000"/>
              </a:solidFill>
              <a:latin typeface="Aptos" panose="020B0004020202020204" pitchFamily="34" charset="0"/>
              <a:ea typeface="Gilroy Bold"/>
              <a:cs typeface="Gilroy Bold"/>
              <a:sym typeface="Gilroy Bold"/>
            </a:endParaRPr>
          </a:p>
        </p:txBody>
      </p:sp>
      <p:sp>
        <p:nvSpPr>
          <p:cNvPr id="60" name="TextBox 28">
            <a:extLst>
              <a:ext uri="{FF2B5EF4-FFF2-40B4-BE49-F238E27FC236}">
                <a16:creationId xmlns:a16="http://schemas.microsoft.com/office/drawing/2014/main" id="{1705BD40-8E1D-D9B4-3A05-5E8D39A7AC25}"/>
              </a:ext>
            </a:extLst>
          </p:cNvPr>
          <p:cNvSpPr txBox="1"/>
          <p:nvPr/>
        </p:nvSpPr>
        <p:spPr>
          <a:xfrm>
            <a:off x="88334" y="1640400"/>
            <a:ext cx="2218786" cy="3661957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ts val="1960"/>
              </a:lnSpc>
            </a:pPr>
            <a:r>
              <a:rPr lang="ru-RU" sz="1000" dirty="0"/>
              <a:t>Фонд развития инноваций Краснодарского края (консультационная поддержка), ФГБОУ ВО "КУБГУ« (консультационная поддержка).</a:t>
            </a:r>
            <a:endParaRPr lang="ru-RU" sz="10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l">
              <a:lnSpc>
                <a:spcPts val="1960"/>
              </a:lnSpc>
            </a:pPr>
            <a:r>
              <a:rPr lang="ru-RU" sz="10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Партнеры - организаторы розыгрышей в соцсетях.</a:t>
            </a:r>
            <a:endParaRPr lang="en-US" sz="10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61" name="TextBox 30">
            <a:extLst>
              <a:ext uri="{FF2B5EF4-FFF2-40B4-BE49-F238E27FC236}">
                <a16:creationId xmlns:a16="http://schemas.microsoft.com/office/drawing/2014/main" id="{4ECA48CE-439B-2B4F-06A9-1CC343E2925F}"/>
              </a:ext>
            </a:extLst>
          </p:cNvPr>
          <p:cNvSpPr txBox="1"/>
          <p:nvPr/>
        </p:nvSpPr>
        <p:spPr>
          <a:xfrm>
            <a:off x="2484813" y="1625661"/>
            <a:ext cx="2265429" cy="15222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959"/>
              </a:lnSpc>
            </a:pPr>
            <a:r>
              <a:rPr lang="ru-RU" sz="1000" dirty="0"/>
              <a:t>1. Поддерживание работоспособности платформы и нейросетей. 2. Проведение акций, розыгрышей. 3. Техническая поддержка пользователей. </a:t>
            </a:r>
            <a:endParaRPr lang="en-US" sz="10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62" name="TextBox 31">
            <a:extLst>
              <a:ext uri="{FF2B5EF4-FFF2-40B4-BE49-F238E27FC236}">
                <a16:creationId xmlns:a16="http://schemas.microsoft.com/office/drawing/2014/main" id="{EEE1A237-A764-1741-35B8-036070B7FF01}"/>
              </a:ext>
            </a:extLst>
          </p:cNvPr>
          <p:cNvSpPr txBox="1"/>
          <p:nvPr/>
        </p:nvSpPr>
        <p:spPr>
          <a:xfrm>
            <a:off x="2484813" y="3754890"/>
            <a:ext cx="2273390" cy="157173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959"/>
              </a:lnSpc>
            </a:pPr>
            <a:r>
              <a:rPr lang="ru-RU" sz="1000" dirty="0"/>
              <a:t>1. Основное оборудование – сервера, компьютеры. 2. Трудовые – команда проекта. 3. Финансовые.</a:t>
            </a:r>
            <a:endParaRPr lang="en-US" sz="10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63" name="TextBox 32">
            <a:extLst>
              <a:ext uri="{FF2B5EF4-FFF2-40B4-BE49-F238E27FC236}">
                <a16:creationId xmlns:a16="http://schemas.microsoft.com/office/drawing/2014/main" id="{7CFB02BF-1ED6-743B-2E0A-50B8C10C5451}"/>
              </a:ext>
            </a:extLst>
          </p:cNvPr>
          <p:cNvSpPr txBox="1"/>
          <p:nvPr/>
        </p:nvSpPr>
        <p:spPr>
          <a:xfrm>
            <a:off x="4910732" y="1618948"/>
            <a:ext cx="2010954" cy="3638742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959"/>
              </a:lnSpc>
            </a:pPr>
            <a:r>
              <a:rPr lang="ru-RU" sz="10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Создание нейросетями концептов персонажей и трехмерных моделей за 1 минуту)</a:t>
            </a:r>
            <a:endParaRPr lang="en-US" sz="10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64" name="TextBox 33">
            <a:extLst>
              <a:ext uri="{FF2B5EF4-FFF2-40B4-BE49-F238E27FC236}">
                <a16:creationId xmlns:a16="http://schemas.microsoft.com/office/drawing/2014/main" id="{7A09A519-C712-02D0-E09C-446704D8E2D7}"/>
              </a:ext>
            </a:extLst>
          </p:cNvPr>
          <p:cNvSpPr txBox="1"/>
          <p:nvPr/>
        </p:nvSpPr>
        <p:spPr>
          <a:xfrm>
            <a:off x="7116073" y="1659416"/>
            <a:ext cx="2581220" cy="149262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959"/>
              </a:lnSpc>
            </a:pPr>
            <a:r>
              <a:rPr lang="ru-RU" sz="10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Взаимоотношения с клиентов строятся на сайте с нейросетями, через тех. Поддержку, а также через соцсети , на которых будут выкладываться актуальные новости мира 3D-дизайна, IT, гайды по эффективному использованию нейросетей в работе.</a:t>
            </a:r>
            <a:endParaRPr lang="en-US" sz="10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65" name="TextBox 34">
            <a:extLst>
              <a:ext uri="{FF2B5EF4-FFF2-40B4-BE49-F238E27FC236}">
                <a16:creationId xmlns:a16="http://schemas.microsoft.com/office/drawing/2014/main" id="{32C30CB7-6CBE-AF6B-C293-8235F8000EC9}"/>
              </a:ext>
            </a:extLst>
          </p:cNvPr>
          <p:cNvSpPr txBox="1"/>
          <p:nvPr/>
        </p:nvSpPr>
        <p:spPr>
          <a:xfrm>
            <a:off x="7078718" y="3770551"/>
            <a:ext cx="2627842" cy="1531806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959"/>
              </a:lnSpc>
            </a:pPr>
            <a:r>
              <a:rPr lang="ru-RU" sz="10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Веб-ресурс с нейросетями, реклама в соцсетях.</a:t>
            </a:r>
            <a:endParaRPr lang="en-US" sz="10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66" name="TextBox 35">
            <a:extLst>
              <a:ext uri="{FF2B5EF4-FFF2-40B4-BE49-F238E27FC236}">
                <a16:creationId xmlns:a16="http://schemas.microsoft.com/office/drawing/2014/main" id="{F96D15F6-4E52-4E4F-F2EE-B3A1ACB2C123}"/>
              </a:ext>
            </a:extLst>
          </p:cNvPr>
          <p:cNvSpPr txBox="1"/>
          <p:nvPr/>
        </p:nvSpPr>
        <p:spPr>
          <a:xfrm>
            <a:off x="9881362" y="1659415"/>
            <a:ext cx="2266503" cy="3630851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ts val="1959"/>
              </a:lnSpc>
            </a:pPr>
            <a:r>
              <a:rPr lang="ru-RU" sz="10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B2C - дизайнеры игр, 3</a:t>
            </a:r>
            <a:r>
              <a:rPr lang="en-US" sz="10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D</a:t>
            </a:r>
            <a:r>
              <a:rPr lang="ru-RU" sz="10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-дизайнеры, моушн дизайнеры, принимающие индивидуальные заказы по разработке концептов персонажей, трехмерных визуализаций персонажей, созданию трехмерных объектов живой и неживой природы, визуальных эффектов для видео.</a:t>
            </a:r>
            <a:endParaRPr lang="en-US" sz="10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67" name="TextBox 36">
            <a:extLst>
              <a:ext uri="{FF2B5EF4-FFF2-40B4-BE49-F238E27FC236}">
                <a16:creationId xmlns:a16="http://schemas.microsoft.com/office/drawing/2014/main" id="{964903AA-1569-F811-5615-68FA59E7878F}"/>
              </a:ext>
            </a:extLst>
          </p:cNvPr>
          <p:cNvSpPr txBox="1"/>
          <p:nvPr/>
        </p:nvSpPr>
        <p:spPr>
          <a:xfrm>
            <a:off x="88335" y="5967231"/>
            <a:ext cx="5083728" cy="811457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ts val="1959"/>
              </a:lnSpc>
            </a:pPr>
            <a:r>
              <a:rPr lang="ru-RU" sz="1000" dirty="0"/>
              <a:t>1. ФОТ. 2. Реклама и маркетинг. 3. Приобретение и обслуживание оборудования.</a:t>
            </a:r>
            <a:endParaRPr lang="en-US" sz="10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68" name="TextBox 37">
            <a:extLst>
              <a:ext uri="{FF2B5EF4-FFF2-40B4-BE49-F238E27FC236}">
                <a16:creationId xmlns:a16="http://schemas.microsoft.com/office/drawing/2014/main" id="{64FBB913-1167-42BD-0583-A9DE38136EDC}"/>
              </a:ext>
            </a:extLst>
          </p:cNvPr>
          <p:cNvSpPr txBox="1"/>
          <p:nvPr/>
        </p:nvSpPr>
        <p:spPr>
          <a:xfrm>
            <a:off x="5427338" y="5978780"/>
            <a:ext cx="6644917" cy="73448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ts val="1959"/>
              </a:lnSpc>
            </a:pPr>
            <a:r>
              <a:rPr lang="ru-RU" sz="1000" dirty="0"/>
              <a:t>Приобретение пользователями подписки на сервис.</a:t>
            </a:r>
            <a:endParaRPr lang="en-US" sz="10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0512A701-4534-5204-F7A9-8B00B86F2859}"/>
              </a:ext>
            </a:extLst>
          </p:cNvPr>
          <p:cNvSpPr txBox="1"/>
          <p:nvPr/>
        </p:nvSpPr>
        <p:spPr>
          <a:xfrm>
            <a:off x="7091419" y="893959"/>
            <a:ext cx="2612066" cy="589017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/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Взаимоотношения</a:t>
            </a:r>
            <a:r>
              <a:rPr lang="ru-RU" sz="1400" b="1" dirty="0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 </a:t>
            </a:r>
          </a:p>
          <a:p>
            <a:pPr algn="ctr"/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с</a:t>
            </a:r>
            <a:r>
              <a:rPr lang="en-US" sz="1400" b="1" dirty="0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клиентом</a:t>
            </a:r>
            <a:endParaRPr lang="en-US" sz="1400" b="1" dirty="0">
              <a:solidFill>
                <a:srgbClr val="000000"/>
              </a:solidFill>
              <a:latin typeface="Aptos" panose="020B0004020202020204" pitchFamily="34" charset="0"/>
              <a:ea typeface="Gilroy Bold"/>
              <a:cs typeface="Gilroy Bold"/>
              <a:sym typeface="Gilroy Bold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D932CB6-88BC-16A5-B156-BEBDA8243D1A}"/>
              </a:ext>
            </a:extLst>
          </p:cNvPr>
          <p:cNvSpPr txBox="1"/>
          <p:nvPr/>
        </p:nvSpPr>
        <p:spPr>
          <a:xfrm>
            <a:off x="4906895" y="873908"/>
            <a:ext cx="2052656" cy="645919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/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Ценностное</a:t>
            </a:r>
            <a:r>
              <a:rPr lang="en-US" sz="1400" b="1" dirty="0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предложение</a:t>
            </a:r>
            <a:endParaRPr lang="en-US" sz="1400" b="1" dirty="0">
              <a:solidFill>
                <a:srgbClr val="000000"/>
              </a:solidFill>
              <a:latin typeface="Aptos" panose="020B0004020202020204" pitchFamily="34" charset="0"/>
              <a:ea typeface="Gilroy Bold"/>
              <a:cs typeface="Gilroy Bold"/>
              <a:sym typeface="Gilroy Bold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36A99A70-5263-A483-7D26-CD20580BC978}"/>
              </a:ext>
            </a:extLst>
          </p:cNvPr>
          <p:cNvSpPr txBox="1"/>
          <p:nvPr/>
        </p:nvSpPr>
        <p:spPr>
          <a:xfrm>
            <a:off x="2523566" y="867180"/>
            <a:ext cx="2209984" cy="645919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/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Ключевые</a:t>
            </a:r>
            <a:r>
              <a:rPr lang="en-US" sz="1400" b="1" dirty="0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виды</a:t>
            </a:r>
            <a:r>
              <a:rPr lang="ru-RU" sz="1400" b="1" dirty="0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деятельности</a:t>
            </a:r>
            <a:endParaRPr lang="en-US" sz="1400" b="1" dirty="0">
              <a:solidFill>
                <a:srgbClr val="000000"/>
              </a:solidFill>
              <a:latin typeface="Aptos" panose="020B0004020202020204" pitchFamily="34" charset="0"/>
              <a:ea typeface="Gilroy Bold"/>
              <a:cs typeface="Gilroy Bold"/>
              <a:sym typeface="Gilroy Bold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9D8ACB1-FCDB-576A-C052-5B18280F5301}"/>
              </a:ext>
            </a:extLst>
          </p:cNvPr>
          <p:cNvSpPr txBox="1"/>
          <p:nvPr/>
        </p:nvSpPr>
        <p:spPr>
          <a:xfrm>
            <a:off x="9884458" y="900966"/>
            <a:ext cx="2269599" cy="589017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/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Потребительские</a:t>
            </a:r>
            <a:r>
              <a:rPr lang="en-US" sz="1400" b="1" dirty="0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сегменты</a:t>
            </a:r>
            <a:endParaRPr lang="en-US" sz="1400" b="1" dirty="0">
              <a:solidFill>
                <a:srgbClr val="000000"/>
              </a:solidFill>
              <a:latin typeface="Aptos" panose="020B0004020202020204" pitchFamily="34" charset="0"/>
              <a:ea typeface="Gilroy Bold"/>
              <a:cs typeface="Gilroy Bold"/>
              <a:sym typeface="Gilroy Bold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497ED677-9CC8-38BE-1410-427602941847}"/>
              </a:ext>
            </a:extLst>
          </p:cNvPr>
          <p:cNvSpPr txBox="1"/>
          <p:nvPr/>
        </p:nvSpPr>
        <p:spPr>
          <a:xfrm>
            <a:off x="7070023" y="3232797"/>
            <a:ext cx="2615479" cy="321024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ts val="2940"/>
              </a:lnSpc>
            </a:pP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Каналы</a:t>
            </a:r>
            <a:r>
              <a:rPr lang="en-US" sz="1400" b="1" dirty="0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сбыт</a:t>
            </a:r>
            <a:r>
              <a:rPr lang="ru-RU" sz="1400" b="1" dirty="0">
                <a:solidFill>
                  <a:srgbClr val="000000"/>
                </a:solidFill>
                <a:latin typeface="Aptos" panose="020B0004020202020204" pitchFamily="34" charset="0"/>
                <a:ea typeface="Gilroy Bold"/>
                <a:cs typeface="Gilroy Bold"/>
                <a:sym typeface="Gilroy Bold"/>
              </a:rPr>
              <a:t>а</a:t>
            </a:r>
            <a:endParaRPr lang="en-US" sz="1400" b="1" dirty="0">
              <a:solidFill>
                <a:srgbClr val="000000"/>
              </a:solidFill>
              <a:latin typeface="Aptos" panose="020B0004020202020204" pitchFamily="34" charset="0"/>
              <a:ea typeface="Gilroy Bold"/>
              <a:cs typeface="Gilroy Bold"/>
              <a:sym typeface="Gilroy Bold"/>
            </a:endParaRPr>
          </a:p>
        </p:txBody>
      </p:sp>
    </p:spTree>
    <p:extLst>
      <p:ext uri="{BB962C8B-B14F-4D97-AF65-F5344CB8AC3E}">
        <p14:creationId xmlns:p14="http://schemas.microsoft.com/office/powerpoint/2010/main" val="4078742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E386E4-0C0F-8C72-0C3D-83A7CDC24E74}"/>
              </a:ext>
            </a:extLst>
          </p:cNvPr>
          <p:cNvSpPr txBox="1"/>
          <p:nvPr/>
        </p:nvSpPr>
        <p:spPr>
          <a:xfrm>
            <a:off x="11098306" y="0"/>
            <a:ext cx="1255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ptos Light" panose="020B0004020202020204" pitchFamily="34" charset="0"/>
              </a:rPr>
              <a:t>[ 8 ]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53435C-6EC1-2A8B-DEAA-6E8CC7F5CA59}"/>
              </a:ext>
            </a:extLst>
          </p:cNvPr>
          <p:cNvSpPr txBox="1"/>
          <p:nvPr/>
        </p:nvSpPr>
        <p:spPr>
          <a:xfrm>
            <a:off x="173967" y="127562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</a:pPr>
            <a:r>
              <a:rPr lang="ru-RU" sz="32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Стратегия развития</a:t>
            </a:r>
            <a:endParaRPr lang="en-US" sz="3200" b="1" dirty="0">
              <a:latin typeface="Aptos SemiBold" panose="020B0004020202020204" pitchFamily="34" charset="0"/>
              <a:ea typeface="Gilroy Bold"/>
              <a:cs typeface="Times New Roman" panose="02020603050405020304" pitchFamily="18" charset="0"/>
              <a:sym typeface="Gilroy Bold"/>
            </a:endParaRP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53A53CAE-9E7B-D2F1-DF14-B7EBA6E96893}"/>
              </a:ext>
            </a:extLst>
          </p:cNvPr>
          <p:cNvGrpSpPr/>
          <p:nvPr/>
        </p:nvGrpSpPr>
        <p:grpSpPr>
          <a:xfrm>
            <a:off x="764550" y="1450570"/>
            <a:ext cx="2994034" cy="1978430"/>
            <a:chOff x="0" y="0"/>
            <a:chExt cx="6667622" cy="3552093"/>
          </a:xfrm>
          <a:solidFill>
            <a:srgbClr val="0000FF"/>
          </a:solidFill>
        </p:grpSpPr>
        <p:sp>
          <p:nvSpPr>
            <p:cNvPr id="3" name="Freeform 10">
              <a:extLst>
                <a:ext uri="{FF2B5EF4-FFF2-40B4-BE49-F238E27FC236}">
                  <a16:creationId xmlns:a16="http://schemas.microsoft.com/office/drawing/2014/main" id="{972AF259-0E52-BDAB-861F-01CC0744851B}"/>
                </a:ext>
              </a:extLst>
            </p:cNvPr>
            <p:cNvSpPr/>
            <p:nvPr/>
          </p:nvSpPr>
          <p:spPr>
            <a:xfrm>
              <a:off x="0" y="0"/>
              <a:ext cx="6667622" cy="3552092"/>
            </a:xfrm>
            <a:custGeom>
              <a:avLst/>
              <a:gdLst/>
              <a:ahLst/>
              <a:cxnLst/>
              <a:rect l="l" t="t" r="r" b="b"/>
              <a:pathLst>
                <a:path w="6667622" h="3552092">
                  <a:moveTo>
                    <a:pt x="0" y="0"/>
                  </a:moveTo>
                  <a:lnTo>
                    <a:pt x="0" y="3552092"/>
                  </a:lnTo>
                  <a:lnTo>
                    <a:pt x="6667622" y="3552092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491133"/>
                  </a:moveTo>
                  <a:lnTo>
                    <a:pt x="59690" y="3491133"/>
                  </a:lnTo>
                  <a:lnTo>
                    <a:pt x="59690" y="59690"/>
                  </a:lnTo>
                  <a:lnTo>
                    <a:pt x="6606661" y="59690"/>
                  </a:lnTo>
                  <a:lnTo>
                    <a:pt x="6606661" y="3491133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</p:sp>
      </p:grpSp>
      <p:grpSp>
        <p:nvGrpSpPr>
          <p:cNvPr id="11" name="Group 14">
            <a:extLst>
              <a:ext uri="{FF2B5EF4-FFF2-40B4-BE49-F238E27FC236}">
                <a16:creationId xmlns:a16="http://schemas.microsoft.com/office/drawing/2014/main" id="{E49F0FA2-0D06-44F8-6E29-6B8A346F0495}"/>
              </a:ext>
            </a:extLst>
          </p:cNvPr>
          <p:cNvGrpSpPr/>
          <p:nvPr/>
        </p:nvGrpSpPr>
        <p:grpSpPr>
          <a:xfrm>
            <a:off x="4520698" y="1450570"/>
            <a:ext cx="2994034" cy="1978429"/>
            <a:chOff x="0" y="0"/>
            <a:chExt cx="6667622" cy="4151786"/>
          </a:xfrm>
          <a:solidFill>
            <a:srgbClr val="0000FF"/>
          </a:solidFill>
        </p:grpSpPr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96120AC2-6FF0-2A41-D581-2406C34AD171}"/>
                </a:ext>
              </a:extLst>
            </p:cNvPr>
            <p:cNvSpPr/>
            <p:nvPr/>
          </p:nvSpPr>
          <p:spPr>
            <a:xfrm>
              <a:off x="0" y="0"/>
              <a:ext cx="6667622" cy="4151786"/>
            </a:xfrm>
            <a:custGeom>
              <a:avLst/>
              <a:gdLst/>
              <a:ahLst/>
              <a:cxnLst/>
              <a:rect l="l" t="t" r="r" b="b"/>
              <a:pathLst>
                <a:path w="6667622" h="4151786">
                  <a:moveTo>
                    <a:pt x="0" y="0"/>
                  </a:moveTo>
                  <a:lnTo>
                    <a:pt x="0" y="4151786"/>
                  </a:lnTo>
                  <a:lnTo>
                    <a:pt x="6667622" y="4151786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4090825"/>
                  </a:moveTo>
                  <a:lnTo>
                    <a:pt x="59690" y="4090825"/>
                  </a:lnTo>
                  <a:lnTo>
                    <a:pt x="59690" y="59690"/>
                  </a:lnTo>
                  <a:lnTo>
                    <a:pt x="6606661" y="59690"/>
                  </a:lnTo>
                  <a:lnTo>
                    <a:pt x="6606661" y="4090825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</p:sp>
      </p:grpSp>
      <p:grpSp>
        <p:nvGrpSpPr>
          <p:cNvPr id="18" name="Group 19">
            <a:extLst>
              <a:ext uri="{FF2B5EF4-FFF2-40B4-BE49-F238E27FC236}">
                <a16:creationId xmlns:a16="http://schemas.microsoft.com/office/drawing/2014/main" id="{A99D8106-C0CF-F33D-788D-560509C8245E}"/>
              </a:ext>
            </a:extLst>
          </p:cNvPr>
          <p:cNvGrpSpPr/>
          <p:nvPr/>
        </p:nvGrpSpPr>
        <p:grpSpPr>
          <a:xfrm>
            <a:off x="8276846" y="1450570"/>
            <a:ext cx="3082924" cy="1978429"/>
            <a:chOff x="0" y="0"/>
            <a:chExt cx="6865576" cy="3552093"/>
          </a:xfrm>
          <a:solidFill>
            <a:srgbClr val="0000FF"/>
          </a:solidFill>
        </p:grpSpPr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DAFBBF93-90E4-2958-A299-79702B02BDF3}"/>
                </a:ext>
              </a:extLst>
            </p:cNvPr>
            <p:cNvSpPr/>
            <p:nvPr/>
          </p:nvSpPr>
          <p:spPr>
            <a:xfrm>
              <a:off x="0" y="0"/>
              <a:ext cx="6865576" cy="3552092"/>
            </a:xfrm>
            <a:custGeom>
              <a:avLst/>
              <a:gdLst/>
              <a:ahLst/>
              <a:cxnLst/>
              <a:rect l="l" t="t" r="r" b="b"/>
              <a:pathLst>
                <a:path w="6865576" h="3552092">
                  <a:moveTo>
                    <a:pt x="0" y="0"/>
                  </a:moveTo>
                  <a:lnTo>
                    <a:pt x="0" y="3552092"/>
                  </a:lnTo>
                  <a:lnTo>
                    <a:pt x="6865576" y="3552092"/>
                  </a:lnTo>
                  <a:lnTo>
                    <a:pt x="6865576" y="0"/>
                  </a:lnTo>
                  <a:lnTo>
                    <a:pt x="0" y="0"/>
                  </a:lnTo>
                  <a:close/>
                  <a:moveTo>
                    <a:pt x="6804616" y="3491133"/>
                  </a:moveTo>
                  <a:lnTo>
                    <a:pt x="59690" y="3491133"/>
                  </a:lnTo>
                  <a:lnTo>
                    <a:pt x="59690" y="59690"/>
                  </a:lnTo>
                  <a:lnTo>
                    <a:pt x="6804616" y="59690"/>
                  </a:lnTo>
                  <a:lnTo>
                    <a:pt x="6804616" y="3491133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</p:sp>
      </p:grpSp>
      <p:grpSp>
        <p:nvGrpSpPr>
          <p:cNvPr id="23" name="Group 24">
            <a:extLst>
              <a:ext uri="{FF2B5EF4-FFF2-40B4-BE49-F238E27FC236}">
                <a16:creationId xmlns:a16="http://schemas.microsoft.com/office/drawing/2014/main" id="{FB695C33-D57B-9652-51E1-A157B27FF075}"/>
              </a:ext>
            </a:extLst>
          </p:cNvPr>
          <p:cNvGrpSpPr/>
          <p:nvPr/>
        </p:nvGrpSpPr>
        <p:grpSpPr>
          <a:xfrm>
            <a:off x="4520698" y="4060687"/>
            <a:ext cx="2994034" cy="1978428"/>
            <a:chOff x="0" y="0"/>
            <a:chExt cx="6667622" cy="3102323"/>
          </a:xfrm>
          <a:solidFill>
            <a:srgbClr val="0000FF"/>
          </a:solidFill>
        </p:grpSpPr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00CD9608-FFB1-CA1A-5DE8-7B5F2D8340B6}"/>
                </a:ext>
              </a:extLst>
            </p:cNvPr>
            <p:cNvSpPr/>
            <p:nvPr/>
          </p:nvSpPr>
          <p:spPr>
            <a:xfrm>
              <a:off x="0" y="0"/>
              <a:ext cx="6667622" cy="3102323"/>
            </a:xfrm>
            <a:custGeom>
              <a:avLst/>
              <a:gdLst/>
              <a:ahLst/>
              <a:cxnLst/>
              <a:rect l="l" t="t" r="r" b="b"/>
              <a:pathLst>
                <a:path w="6667622" h="3102323">
                  <a:moveTo>
                    <a:pt x="0" y="0"/>
                  </a:moveTo>
                  <a:lnTo>
                    <a:pt x="0" y="3102323"/>
                  </a:lnTo>
                  <a:lnTo>
                    <a:pt x="6667622" y="3102323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041363"/>
                  </a:moveTo>
                  <a:lnTo>
                    <a:pt x="59690" y="3041363"/>
                  </a:lnTo>
                  <a:lnTo>
                    <a:pt x="59690" y="59690"/>
                  </a:lnTo>
                  <a:lnTo>
                    <a:pt x="6606661" y="59690"/>
                  </a:lnTo>
                  <a:lnTo>
                    <a:pt x="6606661" y="3041363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</p:sp>
      </p:grpSp>
      <p:grpSp>
        <p:nvGrpSpPr>
          <p:cNvPr id="25" name="Group 26">
            <a:extLst>
              <a:ext uri="{FF2B5EF4-FFF2-40B4-BE49-F238E27FC236}">
                <a16:creationId xmlns:a16="http://schemas.microsoft.com/office/drawing/2014/main" id="{D90B1BF3-0C98-3C13-23FA-A124142F75BF}"/>
              </a:ext>
            </a:extLst>
          </p:cNvPr>
          <p:cNvGrpSpPr/>
          <p:nvPr/>
        </p:nvGrpSpPr>
        <p:grpSpPr>
          <a:xfrm>
            <a:off x="8276846" y="4060687"/>
            <a:ext cx="3082924" cy="1978428"/>
            <a:chOff x="0" y="0"/>
            <a:chExt cx="6667622" cy="3102323"/>
          </a:xfrm>
          <a:solidFill>
            <a:srgbClr val="0000FF"/>
          </a:solidFill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BC61979F-5285-EACA-C3E8-1167A8569947}"/>
                </a:ext>
              </a:extLst>
            </p:cNvPr>
            <p:cNvSpPr/>
            <p:nvPr/>
          </p:nvSpPr>
          <p:spPr>
            <a:xfrm>
              <a:off x="0" y="0"/>
              <a:ext cx="6667622" cy="3102323"/>
            </a:xfrm>
            <a:custGeom>
              <a:avLst/>
              <a:gdLst/>
              <a:ahLst/>
              <a:cxnLst/>
              <a:rect l="l" t="t" r="r" b="b"/>
              <a:pathLst>
                <a:path w="6667622" h="3102323">
                  <a:moveTo>
                    <a:pt x="0" y="0"/>
                  </a:moveTo>
                  <a:lnTo>
                    <a:pt x="0" y="3102323"/>
                  </a:lnTo>
                  <a:lnTo>
                    <a:pt x="6667622" y="3102323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041363"/>
                  </a:moveTo>
                  <a:lnTo>
                    <a:pt x="59690" y="3041363"/>
                  </a:lnTo>
                  <a:lnTo>
                    <a:pt x="59690" y="59690"/>
                  </a:lnTo>
                  <a:lnTo>
                    <a:pt x="6606661" y="59690"/>
                  </a:lnTo>
                  <a:lnTo>
                    <a:pt x="6606661" y="3041363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</p:sp>
      </p:grpSp>
      <p:grpSp>
        <p:nvGrpSpPr>
          <p:cNvPr id="40" name="Group 24">
            <a:extLst>
              <a:ext uri="{FF2B5EF4-FFF2-40B4-BE49-F238E27FC236}">
                <a16:creationId xmlns:a16="http://schemas.microsoft.com/office/drawing/2014/main" id="{126B08CC-6BD2-C729-3464-0947E61BCE6D}"/>
              </a:ext>
            </a:extLst>
          </p:cNvPr>
          <p:cNvGrpSpPr/>
          <p:nvPr/>
        </p:nvGrpSpPr>
        <p:grpSpPr>
          <a:xfrm>
            <a:off x="764550" y="4060687"/>
            <a:ext cx="2994034" cy="1978428"/>
            <a:chOff x="0" y="0"/>
            <a:chExt cx="6667622" cy="3102323"/>
          </a:xfrm>
          <a:solidFill>
            <a:srgbClr val="0000FF"/>
          </a:solidFill>
        </p:grpSpPr>
        <p:sp>
          <p:nvSpPr>
            <p:cNvPr id="69" name="Freeform 25">
              <a:extLst>
                <a:ext uri="{FF2B5EF4-FFF2-40B4-BE49-F238E27FC236}">
                  <a16:creationId xmlns:a16="http://schemas.microsoft.com/office/drawing/2014/main" id="{6BD465D8-7DB6-5687-9D82-858C55292A4A}"/>
                </a:ext>
              </a:extLst>
            </p:cNvPr>
            <p:cNvSpPr/>
            <p:nvPr/>
          </p:nvSpPr>
          <p:spPr>
            <a:xfrm>
              <a:off x="0" y="0"/>
              <a:ext cx="6667622" cy="3102323"/>
            </a:xfrm>
            <a:custGeom>
              <a:avLst/>
              <a:gdLst/>
              <a:ahLst/>
              <a:cxnLst/>
              <a:rect l="l" t="t" r="r" b="b"/>
              <a:pathLst>
                <a:path w="6667622" h="3102323">
                  <a:moveTo>
                    <a:pt x="0" y="0"/>
                  </a:moveTo>
                  <a:lnTo>
                    <a:pt x="0" y="3102323"/>
                  </a:lnTo>
                  <a:lnTo>
                    <a:pt x="6667622" y="3102323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041363"/>
                  </a:moveTo>
                  <a:lnTo>
                    <a:pt x="59690" y="3041363"/>
                  </a:lnTo>
                  <a:lnTo>
                    <a:pt x="59690" y="59690"/>
                  </a:lnTo>
                  <a:lnTo>
                    <a:pt x="6606661" y="59690"/>
                  </a:lnTo>
                  <a:lnTo>
                    <a:pt x="6606661" y="3041363"/>
                  </a:lnTo>
                  <a:close/>
                </a:path>
              </a:pathLst>
            </a:custGeom>
            <a:grpFill/>
            <a:ln>
              <a:solidFill>
                <a:srgbClr val="1E198F"/>
              </a:solidFill>
            </a:ln>
          </p:spPr>
        </p:sp>
      </p:grpSp>
      <p:sp>
        <p:nvSpPr>
          <p:cNvPr id="70" name="TextBox 40">
            <a:extLst>
              <a:ext uri="{FF2B5EF4-FFF2-40B4-BE49-F238E27FC236}">
                <a16:creationId xmlns:a16="http://schemas.microsoft.com/office/drawing/2014/main" id="{54583947-609D-FB99-E5D4-33966A353AD6}"/>
              </a:ext>
            </a:extLst>
          </p:cNvPr>
          <p:cNvSpPr txBox="1"/>
          <p:nvPr/>
        </p:nvSpPr>
        <p:spPr>
          <a:xfrm>
            <a:off x="999537" y="4232711"/>
            <a:ext cx="2488730" cy="16262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</a:pPr>
            <a:r>
              <a:rPr lang="en-US" sz="1200" b="1" dirty="0">
                <a:solidFill>
                  <a:srgbClr val="000000"/>
                </a:solidFill>
                <a:latin typeface="Aptos" panose="020B0004020202020204" pitchFamily="34" charset="0"/>
                <a:ea typeface="Roboto Bold"/>
                <a:cs typeface="Roboto Bold"/>
                <a:sym typeface="Roboto Bold"/>
              </a:rPr>
              <a:t>ИТОГ</a:t>
            </a:r>
          </a:p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Б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юджет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проекта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</a:p>
          <a:p>
            <a:pPr>
              <a:lnSpc>
                <a:spcPts val="1680"/>
              </a:lnSpc>
            </a:pP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564500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1200" dirty="0">
              <a:solidFill>
                <a:srgbClr val="281EC5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1" name="TextBox 40">
            <a:extLst>
              <a:ext uri="{FF2B5EF4-FFF2-40B4-BE49-F238E27FC236}">
                <a16:creationId xmlns:a16="http://schemas.microsoft.com/office/drawing/2014/main" id="{9774E3C6-4DD5-7A26-DF8C-6D96AFC00F35}"/>
              </a:ext>
            </a:extLst>
          </p:cNvPr>
          <p:cNvSpPr txBox="1"/>
          <p:nvPr/>
        </p:nvSpPr>
        <p:spPr>
          <a:xfrm>
            <a:off x="999537" y="1585773"/>
            <a:ext cx="2488730" cy="162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азработка</a:t>
            </a:r>
            <a:r>
              <a:rPr lang="en-US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прототипа</a:t>
            </a:r>
            <a:r>
              <a:rPr lang="ru-RU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нейросети.</a:t>
            </a: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2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мес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., </a:t>
            </a: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100 тыс.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1200" dirty="0">
              <a:solidFill>
                <a:srgbClr val="281EC5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2" name="TextBox 40">
            <a:extLst>
              <a:ext uri="{FF2B5EF4-FFF2-40B4-BE49-F238E27FC236}">
                <a16:creationId xmlns:a16="http://schemas.microsoft.com/office/drawing/2014/main" id="{744D1E70-A6B5-E285-A004-135375E93B93}"/>
              </a:ext>
            </a:extLst>
          </p:cNvPr>
          <p:cNvSpPr txBox="1"/>
          <p:nvPr/>
        </p:nvSpPr>
        <p:spPr>
          <a:xfrm>
            <a:off x="4763569" y="1585773"/>
            <a:ext cx="2488730" cy="16262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Приобретение оборудования (сервера с графическими ускорителями) для обучения нейросети.</a:t>
            </a: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1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мес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., </a:t>
            </a: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280 тыс.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1200" dirty="0">
              <a:solidFill>
                <a:srgbClr val="281EC5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3" name="TextBox 40">
            <a:extLst>
              <a:ext uri="{FF2B5EF4-FFF2-40B4-BE49-F238E27FC236}">
                <a16:creationId xmlns:a16="http://schemas.microsoft.com/office/drawing/2014/main" id="{5FB3E8B5-A8E3-E233-A4E1-5BC1277EC562}"/>
              </a:ext>
            </a:extLst>
          </p:cNvPr>
          <p:cNvSpPr txBox="1"/>
          <p:nvPr/>
        </p:nvSpPr>
        <p:spPr>
          <a:xfrm>
            <a:off x="8573943" y="1585773"/>
            <a:ext cx="2488730" cy="16262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Разработка дизайна сайта проекта, верстка.</a:t>
            </a: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3 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мес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., </a:t>
            </a: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130 тыс.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1200" dirty="0">
              <a:solidFill>
                <a:srgbClr val="281EC5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4" name="TextBox 40">
            <a:extLst>
              <a:ext uri="{FF2B5EF4-FFF2-40B4-BE49-F238E27FC236}">
                <a16:creationId xmlns:a16="http://schemas.microsoft.com/office/drawing/2014/main" id="{0F065D7E-C09A-7154-1BE1-9581DDF5EA03}"/>
              </a:ext>
            </a:extLst>
          </p:cNvPr>
          <p:cNvSpPr txBox="1"/>
          <p:nvPr/>
        </p:nvSpPr>
        <p:spPr>
          <a:xfrm>
            <a:off x="8573943" y="4232711"/>
            <a:ext cx="2488730" cy="16262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Регистрация РИД.</a:t>
            </a: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2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мес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., </a:t>
            </a: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4500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1200" dirty="0">
              <a:solidFill>
                <a:srgbClr val="281EC5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75" name="TextBox 40">
            <a:extLst>
              <a:ext uri="{FF2B5EF4-FFF2-40B4-BE49-F238E27FC236}">
                <a16:creationId xmlns:a16="http://schemas.microsoft.com/office/drawing/2014/main" id="{87062EDB-0E41-C206-03C8-F91C93F11DF8}"/>
              </a:ext>
            </a:extLst>
          </p:cNvPr>
          <p:cNvSpPr txBox="1"/>
          <p:nvPr/>
        </p:nvSpPr>
        <p:spPr>
          <a:xfrm>
            <a:off x="4773350" y="4232711"/>
            <a:ext cx="2488730" cy="108311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000000"/>
                </a:solidFill>
                <a:latin typeface="Aptos" panose="020B0004020202020204" pitchFamily="34" charset="0"/>
                <a:ea typeface="Roboto Bold"/>
                <a:cs typeface="Roboto Bold"/>
                <a:sym typeface="Roboto Bold"/>
              </a:rPr>
              <a:t>Запуск рекламной кампании.</a:t>
            </a:r>
          </a:p>
          <a:p>
            <a:pPr algn="ctr">
              <a:lnSpc>
                <a:spcPts val="1680"/>
              </a:lnSpc>
            </a:pPr>
            <a:endParaRPr lang="ru-RU" sz="1200" dirty="0">
              <a:solidFill>
                <a:srgbClr val="281EC5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ts val="1680"/>
              </a:lnSpc>
            </a:pP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1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мес</a:t>
            </a:r>
            <a:r>
              <a:rPr lang="en-US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., </a:t>
            </a:r>
            <a:r>
              <a:rPr lang="ru-RU" sz="1200" dirty="0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50 тыс. </a:t>
            </a:r>
            <a:r>
              <a:rPr lang="en-US" sz="1200" dirty="0" err="1">
                <a:solidFill>
                  <a:srgbClr val="281EC5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руб</a:t>
            </a:r>
            <a:endParaRPr lang="en-US" sz="1200" dirty="0">
              <a:solidFill>
                <a:srgbClr val="281EC5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>
              <a:lnSpc>
                <a:spcPts val="1680"/>
              </a:lnSpc>
            </a:pPr>
            <a:endParaRPr lang="en-US" sz="1200" dirty="0">
              <a:solidFill>
                <a:srgbClr val="000000"/>
              </a:solidFill>
              <a:latin typeface="Aptos" panose="020B0004020202020204" pitchFamily="34" charset="0"/>
              <a:ea typeface="Roboto Bold"/>
              <a:cs typeface="Roboto Bold"/>
              <a:sym typeface="Roboto Bold"/>
            </a:endParaRPr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D3066CB8-E6BA-153A-80D2-140D38B9E2B7}"/>
              </a:ext>
            </a:extLst>
          </p:cNvPr>
          <p:cNvSpPr/>
          <p:nvPr/>
        </p:nvSpPr>
        <p:spPr>
          <a:xfrm>
            <a:off x="3869641" y="2128883"/>
            <a:ext cx="540000" cy="540000"/>
          </a:xfrm>
          <a:prstGeom prst="ellipse">
            <a:avLst/>
          </a:prstGeom>
          <a:solidFill>
            <a:srgbClr val="1F1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→</a:t>
            </a:r>
          </a:p>
        </p:txBody>
      </p:sp>
      <p:sp>
        <p:nvSpPr>
          <p:cNvPr id="77" name="Овал 76">
            <a:extLst>
              <a:ext uri="{FF2B5EF4-FFF2-40B4-BE49-F238E27FC236}">
                <a16:creationId xmlns:a16="http://schemas.microsoft.com/office/drawing/2014/main" id="{B01322B5-1E2C-BB4E-A4F6-E0075221A7CE}"/>
              </a:ext>
            </a:extLst>
          </p:cNvPr>
          <p:cNvSpPr/>
          <p:nvPr/>
        </p:nvSpPr>
        <p:spPr>
          <a:xfrm>
            <a:off x="7625990" y="2128883"/>
            <a:ext cx="540000" cy="540000"/>
          </a:xfrm>
          <a:prstGeom prst="ellipse">
            <a:avLst/>
          </a:prstGeom>
          <a:solidFill>
            <a:srgbClr val="1F1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→</a:t>
            </a:r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id="{16467AED-3CF0-9F29-0E8C-14CF5B43A0DC}"/>
              </a:ext>
            </a:extLst>
          </p:cNvPr>
          <p:cNvSpPr/>
          <p:nvPr/>
        </p:nvSpPr>
        <p:spPr>
          <a:xfrm rot="5400000">
            <a:off x="9548308" y="3446121"/>
            <a:ext cx="540000" cy="540000"/>
          </a:xfrm>
          <a:prstGeom prst="ellipse">
            <a:avLst/>
          </a:prstGeom>
          <a:solidFill>
            <a:srgbClr val="1F1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→</a:t>
            </a:r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6EFB6CCF-E47B-4D59-C667-7C05818C7EE2}"/>
              </a:ext>
            </a:extLst>
          </p:cNvPr>
          <p:cNvSpPr/>
          <p:nvPr/>
        </p:nvSpPr>
        <p:spPr>
          <a:xfrm rot="10800000">
            <a:off x="7625990" y="4775820"/>
            <a:ext cx="540000" cy="540000"/>
          </a:xfrm>
          <a:prstGeom prst="ellipse">
            <a:avLst/>
          </a:prstGeom>
          <a:solidFill>
            <a:srgbClr val="1F1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→</a:t>
            </a:r>
          </a:p>
        </p:txBody>
      </p:sp>
      <p:sp>
        <p:nvSpPr>
          <p:cNvPr id="80" name="Овал 79">
            <a:extLst>
              <a:ext uri="{FF2B5EF4-FFF2-40B4-BE49-F238E27FC236}">
                <a16:creationId xmlns:a16="http://schemas.microsoft.com/office/drawing/2014/main" id="{A5AD4F3D-CDB0-0557-6C5A-74212DFE457A}"/>
              </a:ext>
            </a:extLst>
          </p:cNvPr>
          <p:cNvSpPr/>
          <p:nvPr/>
        </p:nvSpPr>
        <p:spPr>
          <a:xfrm rot="10800000">
            <a:off x="3869440" y="4775821"/>
            <a:ext cx="540000" cy="540000"/>
          </a:xfrm>
          <a:prstGeom prst="ellipse">
            <a:avLst/>
          </a:prstGeom>
          <a:solidFill>
            <a:srgbClr val="1F1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→</a:t>
            </a:r>
          </a:p>
        </p:txBody>
      </p:sp>
      <p:sp>
        <p:nvSpPr>
          <p:cNvPr id="81" name="TextBox 40">
            <a:extLst>
              <a:ext uri="{FF2B5EF4-FFF2-40B4-BE49-F238E27FC236}">
                <a16:creationId xmlns:a16="http://schemas.microsoft.com/office/drawing/2014/main" id="{3A82D628-326E-C8D4-0C4F-7F08874D7347}"/>
              </a:ext>
            </a:extLst>
          </p:cNvPr>
          <p:cNvSpPr txBox="1"/>
          <p:nvPr/>
        </p:nvSpPr>
        <p:spPr>
          <a:xfrm>
            <a:off x="237422" y="739404"/>
            <a:ext cx="7388567" cy="45721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</a:pPr>
            <a:r>
              <a:rPr lang="ru-RU" sz="1200" u="sng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У каждого проекта индивидуальная стратегия развития, на слайде указаны примеры контрольных точек</a:t>
            </a:r>
            <a:endParaRPr lang="en-US" sz="1200" u="sng" dirty="0">
              <a:solidFill>
                <a:srgbClr val="0000FF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408769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E386E4-0C0F-8C72-0C3D-83A7CDC24E74}"/>
              </a:ext>
            </a:extLst>
          </p:cNvPr>
          <p:cNvSpPr txBox="1"/>
          <p:nvPr/>
        </p:nvSpPr>
        <p:spPr>
          <a:xfrm>
            <a:off x="11098306" y="0"/>
            <a:ext cx="1255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ptos Light" panose="020B0004020202020204" pitchFamily="34" charset="0"/>
              </a:rPr>
              <a:t>[ 9 ]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53435C-6EC1-2A8B-DEAA-6E8CC7F5CA59}"/>
              </a:ext>
            </a:extLst>
          </p:cNvPr>
          <p:cNvSpPr txBox="1"/>
          <p:nvPr/>
        </p:nvSpPr>
        <p:spPr>
          <a:xfrm>
            <a:off x="173967" y="127562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</a:pPr>
            <a:r>
              <a:rPr lang="ru-RU" sz="32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Команда</a:t>
            </a:r>
            <a:endParaRPr lang="en-US" sz="3200" b="1" dirty="0">
              <a:latin typeface="Aptos SemiBold" panose="020B0004020202020204" pitchFamily="34" charset="0"/>
              <a:ea typeface="Gilroy Bold"/>
              <a:cs typeface="Times New Roman" panose="02020603050405020304" pitchFamily="18" charset="0"/>
              <a:sym typeface="Gilroy Bold"/>
            </a:endParaRPr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CEC0F85A-2FEA-E3F6-5FCF-1948D42844D6}"/>
              </a:ext>
            </a:extLst>
          </p:cNvPr>
          <p:cNvSpPr txBox="1"/>
          <p:nvPr/>
        </p:nvSpPr>
        <p:spPr>
          <a:xfrm>
            <a:off x="2567695" y="1617221"/>
            <a:ext cx="3188434" cy="19541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ru-RU" sz="1400" b="1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Алферова Наталья Сергеевна</a:t>
            </a:r>
            <a:endParaRPr lang="en-US" sz="1400" b="1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l">
              <a:lnSpc>
                <a:spcPts val="2160"/>
              </a:lnSpc>
            </a:pP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Project Manager</a:t>
            </a:r>
            <a:endParaRPr lang="ru-RU" sz="14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marL="285750" indent="-285750" algn="l">
              <a:lnSpc>
                <a:spcPts val="2160"/>
              </a:lnSpc>
              <a:buFont typeface="Apple Symbols" panose="02000000000000000000" pitchFamily="2" charset="-79"/>
              <a:buChar char="⏐"/>
            </a:pP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Победитель конкурсов ЯВДЕЛЕ, Студенческий стартап, Технокод;</a:t>
            </a:r>
          </a:p>
          <a:p>
            <a:pPr marL="285750" indent="-285750" algn="l">
              <a:lnSpc>
                <a:spcPts val="2160"/>
              </a:lnSpc>
              <a:buFont typeface="Apple Symbols" panose="02000000000000000000" pitchFamily="2" charset="-79"/>
              <a:buChar char="⏐"/>
            </a:pP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Опыт организации крупных мероприятий в Краснодаре (команда Октодом)</a:t>
            </a:r>
          </a:p>
        </p:txBody>
      </p:sp>
      <p:sp>
        <p:nvSpPr>
          <p:cNvPr id="41" name="TextBox 16">
            <a:extLst>
              <a:ext uri="{FF2B5EF4-FFF2-40B4-BE49-F238E27FC236}">
                <a16:creationId xmlns:a16="http://schemas.microsoft.com/office/drawing/2014/main" id="{3C8C3C43-2AA6-F51E-E3DF-E3500A60D66E}"/>
              </a:ext>
            </a:extLst>
          </p:cNvPr>
          <p:cNvSpPr txBox="1"/>
          <p:nvPr/>
        </p:nvSpPr>
        <p:spPr>
          <a:xfrm>
            <a:off x="2758401" y="4525532"/>
            <a:ext cx="2815423" cy="19541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ru-RU" sz="1400" b="1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Сергеева Анастасия Александровна</a:t>
            </a:r>
            <a:endParaRPr lang="en-US" sz="1400" b="1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l">
              <a:lnSpc>
                <a:spcPts val="2160"/>
              </a:lnSpc>
            </a:pP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Дизайнер/тестировщик</a:t>
            </a:r>
          </a:p>
          <a:p>
            <a:pPr marL="285750" indent="-285750" algn="l">
              <a:lnSpc>
                <a:spcPts val="2160"/>
              </a:lnSpc>
              <a:buFont typeface="Apple Symbols" panose="02000000000000000000" pitchFamily="2" charset="-79"/>
              <a:buChar char="⏐"/>
            </a:pP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Работа тестеровщиком в Ростелеком</a:t>
            </a:r>
          </a:p>
          <a:p>
            <a:pPr marL="285750" indent="-285750" algn="l">
              <a:lnSpc>
                <a:spcPts val="2160"/>
              </a:lnSpc>
              <a:buFont typeface="Apple Symbols" panose="02000000000000000000" pitchFamily="2" charset="-79"/>
              <a:buChar char="⏐"/>
            </a:pP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Победитель региональных хакатонов</a:t>
            </a:r>
          </a:p>
        </p:txBody>
      </p:sp>
      <p:sp>
        <p:nvSpPr>
          <p:cNvPr id="42" name="TextBox 16">
            <a:extLst>
              <a:ext uri="{FF2B5EF4-FFF2-40B4-BE49-F238E27FC236}">
                <a16:creationId xmlns:a16="http://schemas.microsoft.com/office/drawing/2014/main" id="{87E5F5AE-897E-BB46-9E78-90566184156D}"/>
              </a:ext>
            </a:extLst>
          </p:cNvPr>
          <p:cNvSpPr txBox="1"/>
          <p:nvPr/>
        </p:nvSpPr>
        <p:spPr>
          <a:xfrm>
            <a:off x="6069530" y="1600200"/>
            <a:ext cx="2770964" cy="19541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ru-RU" sz="1400" b="1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Оськин Никита Игоревич</a:t>
            </a:r>
            <a:endParaRPr lang="en-US" sz="1400" b="1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l">
              <a:lnSpc>
                <a:spcPts val="2160"/>
              </a:lnSpc>
            </a:pP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ML</a:t>
            </a: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-специалист</a:t>
            </a:r>
          </a:p>
          <a:p>
            <a:pPr marL="285750" indent="-285750" algn="l">
              <a:lnSpc>
                <a:spcPts val="2160"/>
              </a:lnSpc>
              <a:buFont typeface="Apple Symbols" panose="02000000000000000000" pitchFamily="2" charset="-79"/>
              <a:buChar char="⏐"/>
            </a:pP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Работа 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Data Scientist </a:t>
            </a: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в АО Тандер;</a:t>
            </a:r>
          </a:p>
          <a:p>
            <a:pPr marL="285750" indent="-285750" algn="l">
              <a:lnSpc>
                <a:spcPts val="2160"/>
              </a:lnSpc>
              <a:buFont typeface="Apple Symbols" panose="02000000000000000000" pitchFamily="2" charset="-79"/>
              <a:buChar char="⏐"/>
            </a:pP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Работа 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Data Scientist </a:t>
            </a: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в ВК;</a:t>
            </a:r>
          </a:p>
          <a:p>
            <a:pPr marL="285750" indent="-285750" algn="l">
              <a:lnSpc>
                <a:spcPts val="2160"/>
              </a:lnSpc>
              <a:buFont typeface="Apple Symbols" panose="02000000000000000000" pitchFamily="2" charset="-79"/>
              <a:buChar char="⏐"/>
            </a:pP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Работа 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Data Scientist </a:t>
            </a: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в Спортмастер.</a:t>
            </a:r>
          </a:p>
        </p:txBody>
      </p:sp>
      <p:sp>
        <p:nvSpPr>
          <p:cNvPr id="43" name="TextBox 16">
            <a:extLst>
              <a:ext uri="{FF2B5EF4-FFF2-40B4-BE49-F238E27FC236}">
                <a16:creationId xmlns:a16="http://schemas.microsoft.com/office/drawing/2014/main" id="{4FF5235F-001E-FC4C-A881-8A282BE34B31}"/>
              </a:ext>
            </a:extLst>
          </p:cNvPr>
          <p:cNvSpPr txBox="1"/>
          <p:nvPr/>
        </p:nvSpPr>
        <p:spPr>
          <a:xfrm>
            <a:off x="6096000" y="4562866"/>
            <a:ext cx="2825468" cy="1389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ru-RU" sz="1400" b="1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Журавлев Антон Андреевич</a:t>
            </a:r>
            <a:endParaRPr lang="en-US" sz="1400" b="1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l">
              <a:lnSpc>
                <a:spcPts val="2160"/>
              </a:lnSpc>
            </a:pP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Fullstack</a:t>
            </a: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-разработчик</a:t>
            </a:r>
          </a:p>
          <a:p>
            <a:pPr marL="285750" indent="-285750" algn="l">
              <a:lnSpc>
                <a:spcPts val="2160"/>
              </a:lnSpc>
              <a:buFont typeface="Apple Symbols" panose="02000000000000000000" pitchFamily="2" charset="-79"/>
              <a:buChar char="⏐"/>
            </a:pP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Работа 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Frontend </a:t>
            </a: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в 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S7</a:t>
            </a: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;</a:t>
            </a:r>
          </a:p>
          <a:p>
            <a:pPr marL="285750" indent="-285750" algn="l">
              <a:lnSpc>
                <a:spcPts val="2160"/>
              </a:lnSpc>
              <a:buFont typeface="Apple Symbols" panose="02000000000000000000" pitchFamily="2" charset="-79"/>
              <a:buChar char="⏐"/>
            </a:pPr>
            <a:r>
              <a:rPr lang="ru-RU" sz="1400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Победитель реиональных хакатонов.</a:t>
            </a:r>
          </a:p>
        </p:txBody>
      </p:sp>
      <p:sp>
        <p:nvSpPr>
          <p:cNvPr id="45" name="AutoShape 14">
            <a:extLst>
              <a:ext uri="{FF2B5EF4-FFF2-40B4-BE49-F238E27FC236}">
                <a16:creationId xmlns:a16="http://schemas.microsoft.com/office/drawing/2014/main" id="{1297FA21-F8FB-4AED-42AF-4ADD29BEAC8F}"/>
              </a:ext>
            </a:extLst>
          </p:cNvPr>
          <p:cNvSpPr/>
          <p:nvPr/>
        </p:nvSpPr>
        <p:spPr>
          <a:xfrm flipV="1">
            <a:off x="0" y="3941654"/>
            <a:ext cx="12192000" cy="0"/>
          </a:xfrm>
          <a:prstGeom prst="line">
            <a:avLst/>
          </a:prstGeom>
          <a:ln w="9525" cap="flat">
            <a:solidFill>
              <a:schemeClr val="bg2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46" name="AutoShape 14">
            <a:extLst>
              <a:ext uri="{FF2B5EF4-FFF2-40B4-BE49-F238E27FC236}">
                <a16:creationId xmlns:a16="http://schemas.microsoft.com/office/drawing/2014/main" id="{1D616EA5-0DE2-99DE-FEF4-8AC89BB91FB9}"/>
              </a:ext>
            </a:extLst>
          </p:cNvPr>
          <p:cNvSpPr/>
          <p:nvPr/>
        </p:nvSpPr>
        <p:spPr>
          <a:xfrm rot="5400000" flipV="1">
            <a:off x="2710592" y="4013776"/>
            <a:ext cx="5688448" cy="0"/>
          </a:xfrm>
          <a:prstGeom prst="line">
            <a:avLst/>
          </a:prstGeom>
          <a:ln w="9525" cap="flat">
            <a:solidFill>
              <a:schemeClr val="bg2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RU" dirty="0"/>
          </a:p>
        </p:txBody>
      </p:sp>
      <p:sp>
        <p:nvSpPr>
          <p:cNvPr id="47" name="AutoShape 14">
            <a:extLst>
              <a:ext uri="{FF2B5EF4-FFF2-40B4-BE49-F238E27FC236}">
                <a16:creationId xmlns:a16="http://schemas.microsoft.com/office/drawing/2014/main" id="{55982CB8-11B2-52EC-2116-D0B59CB3904D}"/>
              </a:ext>
            </a:extLst>
          </p:cNvPr>
          <p:cNvSpPr/>
          <p:nvPr/>
        </p:nvSpPr>
        <p:spPr>
          <a:xfrm flipV="1">
            <a:off x="0" y="1166797"/>
            <a:ext cx="12192000" cy="0"/>
          </a:xfrm>
          <a:prstGeom prst="line">
            <a:avLst/>
          </a:prstGeom>
          <a:ln w="9525" cap="flat">
            <a:solidFill>
              <a:schemeClr val="bg2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2961D9-DBB3-7A86-A3FF-641B98C90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2" b="100000" l="10000" r="90000">
                        <a14:foregroundMark x1="38942" y1="80850" x2="24135" y2="96525"/>
                        <a14:foregroundMark x1="41803" y1="31386" x2="51466" y2="957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36523" y="1149505"/>
            <a:ext cx="4283722" cy="27854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1B1221-D4A0-4961-6924-4279C7C2C9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844" l="625" r="99688">
                        <a14:foregroundMark x1="32500" y1="18438" x2="38906" y2="20313"/>
                        <a14:foregroundMark x1="33594" y1="17656" x2="48594" y2="9688"/>
                        <a14:foregroundMark x1="32969" y1="35938" x2="33125" y2="43281"/>
                        <a14:foregroundMark x1="31875" y1="32969" x2="32813" y2="44375"/>
                        <a14:foregroundMark x1="32813" y1="42813" x2="30625" y2="28594"/>
                        <a14:foregroundMark x1="32188" y1="93906" x2="40000" y2="60938"/>
                        <a14:foregroundMark x1="21250" y1="90938" x2="19219" y2="67188"/>
                        <a14:foregroundMark x1="40781" y1="65313" x2="54063" y2="94219"/>
                        <a14:foregroundMark x1="62187" y1="50781" x2="89531" y2="69844"/>
                        <a14:foregroundMark x1="91563" y1="69375" x2="96563" y2="97031"/>
                        <a14:foregroundMark x1="56094" y1="57656" x2="79531" y2="98906"/>
                        <a14:foregroundMark x1="18281" y1="70625" x2="21250" y2="99531"/>
                        <a14:foregroundMark x1="34063" y1="16719" x2="39063" y2="12500"/>
                        <a14:foregroundMark x1="54844" y1="11250" x2="60625" y2="15000"/>
                        <a14:foregroundMark x1="61563" y1="16250" x2="63438" y2="23750"/>
                        <a14:foregroundMark x1="62813" y1="19375" x2="64531" y2="25156"/>
                        <a14:foregroundMark x1="39375" y1="12969" x2="42813" y2="10625"/>
                        <a14:foregroundMark x1="32188" y1="43281" x2="35156" y2="52344"/>
                        <a14:backgroundMark x1="11563" y1="4219" x2="22500" y2="40469"/>
                        <a14:backgroundMark x1="68906" y1="4531" x2="98438" y2="30781"/>
                        <a14:backgroundMark x1="82813" y1="40469" x2="85313" y2="6563"/>
                        <a14:backgroundMark x1="69844" y1="39688" x2="89219" y2="7656"/>
                        <a14:backgroundMark x1="63281" y1="10156" x2="87031" y2="26875"/>
                        <a14:backgroundMark x1="14375" y1="16094" x2="37813" y2="7813"/>
                        <a14:backgroundMark x1="37344" y1="4844" x2="80469" y2="2813"/>
                        <a14:backgroundMark x1="66406" y1="39063" x2="97813" y2="52656"/>
                        <a14:backgroundMark x1="29844" y1="42500" x2="24219" y2="57813"/>
                        <a14:backgroundMark x1="30781" y1="45000" x2="31250" y2="53594"/>
                        <a14:backgroundMark x1="31563" y1="44375" x2="32500" y2="50938"/>
                        <a14:backgroundMark x1="30781" y1="41875" x2="35000" y2="53125"/>
                        <a14:backgroundMark x1="95938" y1="71094" x2="99688" y2="846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83238" y="1177390"/>
            <a:ext cx="2770965" cy="27709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630761-D0F6-ADA5-FA50-7B07E9EDCC6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6042" y1="81807" x2="37708" y2="75495"/>
                        <a14:backgroundMark x1="48125" y1="45173" x2="49931" y2="47030"/>
                        <a14:backgroundMark x1="40347" y1="53465" x2="31806" y2="77723"/>
                        <a14:backgroundMark x1="34931" y1="73144" x2="42153" y2="72277"/>
                        <a14:backgroundMark x1="70139" y1="56436" x2="75278" y2="85520"/>
                        <a14:backgroundMark x1="32639" y1="80941" x2="34861" y2="84653"/>
                        <a14:backgroundMark x1="45208" y1="58045" x2="44167" y2="68317"/>
                      </a14:backgroundRemoval>
                    </a14:imgEffect>
                  </a14:imgLayer>
                </a14:imgProps>
              </a:ext>
            </a:extLst>
          </a:blip>
          <a:srcRect l="28276" r="20339"/>
          <a:stretch/>
        </p:blipFill>
        <p:spPr>
          <a:xfrm>
            <a:off x="8161385" y="3805946"/>
            <a:ext cx="3284902" cy="35870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AE37FC-A377-D1FA-6317-7FC762CF62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25" b="100000" l="0" r="91719">
                        <a14:foregroundMark x1="45156" y1="12188" x2="45156" y2="12188"/>
                        <a14:foregroundMark x1="13750" y1="73281" x2="21719" y2="83281"/>
                        <a14:foregroundMark x1="69219" y1="73906" x2="91719" y2="93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387" y="4348944"/>
            <a:ext cx="2501021" cy="250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572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E386E4-0C0F-8C72-0C3D-83A7CDC24E74}"/>
              </a:ext>
            </a:extLst>
          </p:cNvPr>
          <p:cNvSpPr txBox="1"/>
          <p:nvPr/>
        </p:nvSpPr>
        <p:spPr>
          <a:xfrm>
            <a:off x="11027968" y="0"/>
            <a:ext cx="1255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ptos Light" panose="020B0004020202020204" pitchFamily="34" charset="0"/>
              </a:rPr>
              <a:t>[ 10 ]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53435C-6EC1-2A8B-DEAA-6E8CC7F5CA59}"/>
              </a:ext>
            </a:extLst>
          </p:cNvPr>
          <p:cNvSpPr txBox="1"/>
          <p:nvPr/>
        </p:nvSpPr>
        <p:spPr>
          <a:xfrm>
            <a:off x="173967" y="127562"/>
            <a:ext cx="7586710" cy="457209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</a:pPr>
            <a:r>
              <a:rPr lang="ru-RU" sz="32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Динамика за время акселератора</a:t>
            </a:r>
            <a:endParaRPr lang="en-US" sz="3200" b="1" dirty="0">
              <a:latin typeface="Aptos SemiBold" panose="020B0004020202020204" pitchFamily="34" charset="0"/>
              <a:ea typeface="Gilroy Bold"/>
              <a:cs typeface="Times New Roman" panose="02020603050405020304" pitchFamily="18" charset="0"/>
              <a:sym typeface="Gilroy Bold"/>
            </a:endParaRP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E9D6F53D-D139-A425-2F6B-48DB99CED6B1}"/>
              </a:ext>
            </a:extLst>
          </p:cNvPr>
          <p:cNvCxnSpPr/>
          <p:nvPr/>
        </p:nvCxnSpPr>
        <p:spPr>
          <a:xfrm>
            <a:off x="173967" y="3241963"/>
            <a:ext cx="11664000" cy="0"/>
          </a:xfrm>
          <a:prstGeom prst="straightConnector1">
            <a:avLst/>
          </a:prstGeom>
          <a:ln w="57150" cap="rnd">
            <a:solidFill>
              <a:srgbClr val="1E198F"/>
            </a:solidFill>
            <a:bevel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0E3EA326-5C5C-A7EB-D560-740DE9714CFB}"/>
              </a:ext>
            </a:extLst>
          </p:cNvPr>
          <p:cNvGrpSpPr/>
          <p:nvPr/>
        </p:nvGrpSpPr>
        <p:grpSpPr>
          <a:xfrm>
            <a:off x="2913315" y="2297969"/>
            <a:ext cx="180000" cy="1975767"/>
            <a:chOff x="2999984" y="2297970"/>
            <a:chExt cx="180000" cy="1975767"/>
          </a:xfrm>
          <a:solidFill>
            <a:srgbClr val="1E198F"/>
          </a:solidFill>
        </p:grpSpPr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7C28DE9A-A956-7E46-CC38-741345531F90}"/>
                </a:ext>
              </a:extLst>
            </p:cNvPr>
            <p:cNvSpPr/>
            <p:nvPr/>
          </p:nvSpPr>
          <p:spPr>
            <a:xfrm>
              <a:off x="2999984" y="3154719"/>
              <a:ext cx="180000" cy="180000"/>
            </a:xfrm>
            <a:prstGeom prst="ellipse">
              <a:avLst/>
            </a:prstGeom>
            <a:grpFill/>
            <a:ln>
              <a:solidFill>
                <a:srgbClr val="1E19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0ED73D37-C892-FEFB-0AD1-58DFDF10E7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9640" y="2297970"/>
              <a:ext cx="0" cy="1975767"/>
            </a:xfrm>
            <a:prstGeom prst="line">
              <a:avLst/>
            </a:prstGeom>
            <a:grpFill/>
            <a:ln w="57150">
              <a:solidFill>
                <a:srgbClr val="1E19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57278666-25C6-DEE4-0423-C5298C4546F2}"/>
              </a:ext>
            </a:extLst>
          </p:cNvPr>
          <p:cNvSpPr txBox="1"/>
          <p:nvPr/>
        </p:nvSpPr>
        <p:spPr>
          <a:xfrm>
            <a:off x="2663775" y="1856716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ptos" panose="020B0004020202020204" pitchFamily="34" charset="0"/>
              </a:rPr>
              <a:t>Дата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5D63266-E18D-F27B-61FC-331C72C575F6}"/>
              </a:ext>
            </a:extLst>
          </p:cNvPr>
          <p:cNvSpPr txBox="1"/>
          <p:nvPr/>
        </p:nvSpPr>
        <p:spPr>
          <a:xfrm>
            <a:off x="5756427" y="1856716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ptos" panose="020B0004020202020204" pitchFamily="34" charset="0"/>
              </a:rPr>
              <a:t>Дата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2D5E65D-DBAE-5837-B7E5-BE34ED764C07}"/>
              </a:ext>
            </a:extLst>
          </p:cNvPr>
          <p:cNvSpPr txBox="1"/>
          <p:nvPr/>
        </p:nvSpPr>
        <p:spPr>
          <a:xfrm>
            <a:off x="8672427" y="1860604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ptos" panose="020B0004020202020204" pitchFamily="34" charset="0"/>
              </a:rPr>
              <a:t>Дата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E7892CD-55CF-4CAB-9E34-1DEA1174DE1A}"/>
              </a:ext>
            </a:extLst>
          </p:cNvPr>
          <p:cNvSpPr txBox="1"/>
          <p:nvPr/>
        </p:nvSpPr>
        <p:spPr>
          <a:xfrm>
            <a:off x="1938309" y="4367988"/>
            <a:ext cx="2129322" cy="2449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dirty="0">
                <a:latin typeface="Aptos" panose="020B0004020202020204" pitchFamily="34" charset="0"/>
              </a:rPr>
              <a:t>Выбран сегмент</a:t>
            </a:r>
          </a:p>
          <a:p>
            <a:pPr algn="ctr"/>
            <a:endParaRPr lang="ru-RU" dirty="0">
              <a:latin typeface="Aptos" panose="020B0004020202020204" pitchFamily="34" charset="0"/>
            </a:endParaRPr>
          </a:p>
          <a:p>
            <a:pPr algn="ctr"/>
            <a:r>
              <a:rPr lang="ru-RU" dirty="0">
                <a:latin typeface="Aptos" panose="020B0004020202020204" pitchFamily="34" charset="0"/>
              </a:rPr>
              <a:t>Например, создан </a:t>
            </a:r>
            <a:r>
              <a:rPr lang="en-US" dirty="0">
                <a:latin typeface="Aptos" panose="020B0004020202020204" pitchFamily="34" charset="0"/>
              </a:rPr>
              <a:t>MVP</a:t>
            </a:r>
            <a:r>
              <a:rPr lang="ru-RU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ru-RU" dirty="0">
                <a:latin typeface="Aptos" panose="020B0004020202020204" pitchFamily="34" charset="0"/>
              </a:rPr>
              <a:t>(описание, фото, демонстрация и </a:t>
            </a:r>
            <a:r>
              <a:rPr lang="ru-RU" dirty="0" err="1">
                <a:latin typeface="Aptos" panose="020B0004020202020204" pitchFamily="34" charset="0"/>
              </a:rPr>
              <a:t>тд</a:t>
            </a:r>
            <a:r>
              <a:rPr lang="ru-RU" dirty="0">
                <a:latin typeface="Aptos" panose="020B0004020202020204" pitchFamily="34" charset="0"/>
              </a:rPr>
              <a:t>.)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2213247-EFF6-F557-8CA3-DD54706F93B2}"/>
              </a:ext>
            </a:extLst>
          </p:cNvPr>
          <p:cNvSpPr txBox="1"/>
          <p:nvPr/>
        </p:nvSpPr>
        <p:spPr>
          <a:xfrm>
            <a:off x="5030961" y="4367986"/>
            <a:ext cx="2129322" cy="24492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dirty="0">
                <a:latin typeface="Aptos" panose="020B0004020202020204" pitchFamily="34" charset="0"/>
              </a:rPr>
              <a:t>Описан сегмент</a:t>
            </a:r>
          </a:p>
          <a:p>
            <a:pPr algn="ctr"/>
            <a:endParaRPr lang="ru-RU" dirty="0">
              <a:latin typeface="Aptos" panose="020B0004020202020204" pitchFamily="34" charset="0"/>
            </a:endParaRPr>
          </a:p>
          <a:p>
            <a:pPr algn="ctr"/>
            <a:r>
              <a:rPr lang="ru-RU" dirty="0">
                <a:latin typeface="Aptos" panose="020B0004020202020204" pitchFamily="34" charset="0"/>
              </a:rPr>
              <a:t>Например, проведение </a:t>
            </a:r>
            <a:r>
              <a:rPr lang="en-US" dirty="0" err="1">
                <a:latin typeface="Aptos" panose="020B0004020202020204" pitchFamily="34" charset="0"/>
              </a:rPr>
              <a:t>CustDev</a:t>
            </a:r>
            <a:endParaRPr lang="ru-RU" dirty="0">
              <a:latin typeface="Aptos" panose="020B0004020202020204" pitchFamily="34" charset="0"/>
            </a:endParaRPr>
          </a:p>
          <a:p>
            <a:pPr algn="ctr"/>
            <a:r>
              <a:rPr lang="ru-RU" dirty="0">
                <a:latin typeface="Aptos" panose="020B0004020202020204" pitchFamily="34" charset="0"/>
              </a:rPr>
              <a:t>(кол-во, результат, выводы и </a:t>
            </a:r>
            <a:r>
              <a:rPr lang="ru-RU" dirty="0" err="1">
                <a:latin typeface="Aptos" panose="020B0004020202020204" pitchFamily="34" charset="0"/>
              </a:rPr>
              <a:t>тд</a:t>
            </a:r>
            <a:r>
              <a:rPr lang="ru-RU" dirty="0">
                <a:latin typeface="Aptos" panose="020B0004020202020204" pitchFamily="34" charset="0"/>
              </a:rPr>
              <a:t>.)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F13F98B-18F1-CDAA-352F-3BF618FFDD07}"/>
              </a:ext>
            </a:extLst>
          </p:cNvPr>
          <p:cNvSpPr txBox="1"/>
          <p:nvPr/>
        </p:nvSpPr>
        <p:spPr>
          <a:xfrm>
            <a:off x="7760677" y="4360980"/>
            <a:ext cx="2558005" cy="24492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dirty="0">
                <a:latin typeface="Aptos" panose="020B0004020202020204" pitchFamily="34" charset="0"/>
              </a:rPr>
              <a:t>Подготовить скрипты</a:t>
            </a:r>
          </a:p>
          <a:p>
            <a:pPr algn="ctr"/>
            <a:endParaRPr lang="ru-RU" dirty="0">
              <a:latin typeface="Aptos" panose="020B0004020202020204" pitchFamily="34" charset="0"/>
            </a:endParaRPr>
          </a:p>
          <a:p>
            <a:pPr algn="ctr"/>
            <a:r>
              <a:rPr lang="ru-RU" dirty="0">
                <a:latin typeface="Aptos" panose="020B0004020202020204" pitchFamily="34" charset="0"/>
              </a:rPr>
              <a:t>Например, формирование команды</a:t>
            </a:r>
          </a:p>
          <a:p>
            <a:pPr algn="ctr"/>
            <a:r>
              <a:rPr lang="ru-RU" dirty="0">
                <a:latin typeface="Aptos" panose="020B0004020202020204" pitchFamily="34" charset="0"/>
              </a:rPr>
              <a:t>(привлечены специалисты в области..)</a:t>
            </a:r>
            <a:endParaRPr lang="en-US" dirty="0">
              <a:latin typeface="Aptos" panose="020B0004020202020204" pitchFamily="34" charset="0"/>
            </a:endParaRPr>
          </a:p>
        </p:txBody>
      </p: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4569A474-E063-D2F5-525B-E8F6F2E87E38}"/>
              </a:ext>
            </a:extLst>
          </p:cNvPr>
          <p:cNvGrpSpPr/>
          <p:nvPr/>
        </p:nvGrpSpPr>
        <p:grpSpPr>
          <a:xfrm>
            <a:off x="6005967" y="2297969"/>
            <a:ext cx="180000" cy="1975767"/>
            <a:chOff x="2999984" y="2297970"/>
            <a:chExt cx="180000" cy="1975767"/>
          </a:xfrm>
          <a:solidFill>
            <a:srgbClr val="1E198F"/>
          </a:solidFill>
        </p:grpSpPr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25701654-F616-8F8C-B204-2F9EAA09E640}"/>
                </a:ext>
              </a:extLst>
            </p:cNvPr>
            <p:cNvSpPr/>
            <p:nvPr/>
          </p:nvSpPr>
          <p:spPr>
            <a:xfrm>
              <a:off x="2999984" y="3154719"/>
              <a:ext cx="180000" cy="180000"/>
            </a:xfrm>
            <a:prstGeom prst="ellipse">
              <a:avLst/>
            </a:prstGeom>
            <a:grpFill/>
            <a:ln>
              <a:solidFill>
                <a:srgbClr val="1E19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59" name="Прямая соединительная линия 58">
              <a:extLst>
                <a:ext uri="{FF2B5EF4-FFF2-40B4-BE49-F238E27FC236}">
                  <a16:creationId xmlns:a16="http://schemas.microsoft.com/office/drawing/2014/main" id="{85A5D797-E5BB-D067-2FC6-C59C5B7545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9640" y="2297970"/>
              <a:ext cx="0" cy="1975767"/>
            </a:xfrm>
            <a:prstGeom prst="line">
              <a:avLst/>
            </a:prstGeom>
            <a:grpFill/>
            <a:ln w="57150">
              <a:solidFill>
                <a:srgbClr val="1E19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0D214A84-AB6A-FCAF-B9D5-230DEB37D18A}"/>
              </a:ext>
            </a:extLst>
          </p:cNvPr>
          <p:cNvGrpSpPr/>
          <p:nvPr/>
        </p:nvGrpSpPr>
        <p:grpSpPr>
          <a:xfrm>
            <a:off x="8921967" y="2297968"/>
            <a:ext cx="180000" cy="1975767"/>
            <a:chOff x="2999984" y="2297970"/>
            <a:chExt cx="180000" cy="1975767"/>
          </a:xfrm>
          <a:solidFill>
            <a:srgbClr val="1E198F"/>
          </a:solidFill>
        </p:grpSpPr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216FA171-C4C1-5D34-65E7-77320AA3AB71}"/>
                </a:ext>
              </a:extLst>
            </p:cNvPr>
            <p:cNvSpPr/>
            <p:nvPr/>
          </p:nvSpPr>
          <p:spPr>
            <a:xfrm>
              <a:off x="2999984" y="3154719"/>
              <a:ext cx="180000" cy="180000"/>
            </a:xfrm>
            <a:prstGeom prst="ellipse">
              <a:avLst/>
            </a:prstGeom>
            <a:grpFill/>
            <a:ln>
              <a:solidFill>
                <a:srgbClr val="1E19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2" name="Прямая соединительная линия 61">
              <a:extLst>
                <a:ext uri="{FF2B5EF4-FFF2-40B4-BE49-F238E27FC236}">
                  <a16:creationId xmlns:a16="http://schemas.microsoft.com/office/drawing/2014/main" id="{5671DB65-9536-CA5E-F2EF-8E8DE03307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9640" y="2297970"/>
              <a:ext cx="0" cy="1975767"/>
            </a:xfrm>
            <a:prstGeom prst="line">
              <a:avLst/>
            </a:prstGeom>
            <a:grpFill/>
            <a:ln w="57150">
              <a:solidFill>
                <a:srgbClr val="1E19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6488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44A5BA9-E4D0-5E31-9E08-9883E2AFB794}"/>
              </a:ext>
            </a:extLst>
          </p:cNvPr>
          <p:cNvSpPr/>
          <p:nvPr/>
        </p:nvSpPr>
        <p:spPr>
          <a:xfrm>
            <a:off x="719658" y="3288892"/>
            <a:ext cx="5376342" cy="101416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3F1056B8-F5CF-A50D-4E37-AD263BEBEAAA}"/>
              </a:ext>
            </a:extLst>
          </p:cNvPr>
          <p:cNvSpPr txBox="1"/>
          <p:nvPr/>
        </p:nvSpPr>
        <p:spPr>
          <a:xfrm>
            <a:off x="719658" y="562880"/>
            <a:ext cx="1970379" cy="1014169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</a:pPr>
            <a:r>
              <a:rPr lang="en-US" sz="3200" b="1" dirty="0">
                <a:solidFill>
                  <a:srgbClr val="1E198F"/>
                </a:solidFill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AIMODEL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899324-8476-C675-618B-8AE665A2F20E}"/>
              </a:ext>
            </a:extLst>
          </p:cNvPr>
          <p:cNvSpPr/>
          <p:nvPr/>
        </p:nvSpPr>
        <p:spPr>
          <a:xfrm>
            <a:off x="6946490" y="0"/>
            <a:ext cx="5245510" cy="6858000"/>
          </a:xfrm>
          <a:prstGeom prst="rect">
            <a:avLst/>
          </a:prstGeom>
          <a:solidFill>
            <a:srgbClr val="1E198F"/>
          </a:solidFill>
          <a:ln>
            <a:solidFill>
              <a:srgbClr val="1E19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C835E850-B342-5F52-3CD5-F5E67A395F98}"/>
              </a:ext>
            </a:extLst>
          </p:cNvPr>
          <p:cNvGrpSpPr/>
          <p:nvPr/>
        </p:nvGrpSpPr>
        <p:grpSpPr>
          <a:xfrm>
            <a:off x="7752553" y="1851378"/>
            <a:ext cx="468000" cy="468000"/>
            <a:chOff x="7752553" y="1851378"/>
            <a:chExt cx="468000" cy="468000"/>
          </a:xfrm>
        </p:grpSpPr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DF91FAE2-AA46-722A-8D62-B6CFDE10DF47}"/>
                </a:ext>
              </a:extLst>
            </p:cNvPr>
            <p:cNvCxnSpPr/>
            <p:nvPr/>
          </p:nvCxnSpPr>
          <p:spPr>
            <a:xfrm>
              <a:off x="7752554" y="1851378"/>
              <a:ext cx="0" cy="46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FC581CBC-FC16-0F70-1364-AB45CBC24A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52553" y="1851378"/>
              <a:ext cx="468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96DE3F5-705C-55BE-C2B0-9FD2E65BAA02}"/>
              </a:ext>
            </a:extLst>
          </p:cNvPr>
          <p:cNvGrpSpPr/>
          <p:nvPr/>
        </p:nvGrpSpPr>
        <p:grpSpPr>
          <a:xfrm rot="5400000">
            <a:off x="10735187" y="1851378"/>
            <a:ext cx="468000" cy="468000"/>
            <a:chOff x="7752553" y="1851378"/>
            <a:chExt cx="468000" cy="468000"/>
          </a:xfrm>
        </p:grpSpPr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0CC8A888-5FBF-8870-5B1C-5C3065A8C678}"/>
                </a:ext>
              </a:extLst>
            </p:cNvPr>
            <p:cNvCxnSpPr/>
            <p:nvPr/>
          </p:nvCxnSpPr>
          <p:spPr>
            <a:xfrm>
              <a:off x="7752554" y="1851378"/>
              <a:ext cx="0" cy="46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C97CC2DA-CF7E-04BC-2AAD-ADC2821F43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52553" y="1851378"/>
              <a:ext cx="468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5AFFFDD-03DD-04B0-DD8C-878A00B67763}"/>
              </a:ext>
            </a:extLst>
          </p:cNvPr>
          <p:cNvGrpSpPr/>
          <p:nvPr/>
        </p:nvGrpSpPr>
        <p:grpSpPr>
          <a:xfrm rot="10800000">
            <a:off x="10735187" y="4799265"/>
            <a:ext cx="468000" cy="468000"/>
            <a:chOff x="7752553" y="1851378"/>
            <a:chExt cx="468000" cy="468000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C54628A2-67E4-6BBF-27C2-1ACE56E7BCBB}"/>
                </a:ext>
              </a:extLst>
            </p:cNvPr>
            <p:cNvCxnSpPr/>
            <p:nvPr/>
          </p:nvCxnSpPr>
          <p:spPr>
            <a:xfrm>
              <a:off x="7752554" y="1851378"/>
              <a:ext cx="0" cy="46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643F7818-9081-7788-A5B9-BF1650C655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52553" y="1851378"/>
              <a:ext cx="468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B6783263-E7EA-269F-EA24-D3E2CA0A09C3}"/>
              </a:ext>
            </a:extLst>
          </p:cNvPr>
          <p:cNvGrpSpPr/>
          <p:nvPr/>
        </p:nvGrpSpPr>
        <p:grpSpPr>
          <a:xfrm rot="16200000">
            <a:off x="7752553" y="4799265"/>
            <a:ext cx="468000" cy="468000"/>
            <a:chOff x="7752553" y="1851378"/>
            <a:chExt cx="468000" cy="468000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C3D95344-9440-29FA-2072-72086F826638}"/>
                </a:ext>
              </a:extLst>
            </p:cNvPr>
            <p:cNvCxnSpPr/>
            <p:nvPr/>
          </p:nvCxnSpPr>
          <p:spPr>
            <a:xfrm>
              <a:off x="7752554" y="1851378"/>
              <a:ext cx="0" cy="46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BFBD5450-9BA2-23D9-8351-1E151D728E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52553" y="1851378"/>
              <a:ext cx="468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7">
            <a:extLst>
              <a:ext uri="{FF2B5EF4-FFF2-40B4-BE49-F238E27FC236}">
                <a16:creationId xmlns:a16="http://schemas.microsoft.com/office/drawing/2014/main" id="{4CEB6851-9045-0834-48F2-E43C614260DD}"/>
              </a:ext>
            </a:extLst>
          </p:cNvPr>
          <p:cNvSpPr txBox="1"/>
          <p:nvPr/>
        </p:nvSpPr>
        <p:spPr>
          <a:xfrm>
            <a:off x="1014887" y="3288890"/>
            <a:ext cx="4230624" cy="101416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6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Алферова Наталья Сергеевна</a:t>
            </a:r>
          </a:p>
          <a:p>
            <a:r>
              <a:rPr lang="en-US" sz="1400" dirty="0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Project Manager</a:t>
            </a:r>
          </a:p>
        </p:txBody>
      </p:sp>
      <p:sp>
        <p:nvSpPr>
          <p:cNvPr id="31" name="TextBox 7">
            <a:extLst>
              <a:ext uri="{FF2B5EF4-FFF2-40B4-BE49-F238E27FC236}">
                <a16:creationId xmlns:a16="http://schemas.microsoft.com/office/drawing/2014/main" id="{23BEB904-B7B8-847C-F4EF-933844604FB6}"/>
              </a:ext>
            </a:extLst>
          </p:cNvPr>
          <p:cNvSpPr txBox="1"/>
          <p:nvPr/>
        </p:nvSpPr>
        <p:spPr>
          <a:xfrm>
            <a:off x="719658" y="4526179"/>
            <a:ext cx="4230624" cy="101416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r>
              <a:rPr lang="ru-RU" sz="16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Контакты</a:t>
            </a:r>
          </a:p>
          <a:p>
            <a:r>
              <a:rPr lang="ru-RU" sz="16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📞 </a:t>
            </a:r>
            <a:r>
              <a:rPr lang="ru-RU" sz="1600" dirty="0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[</a:t>
            </a:r>
            <a:r>
              <a:rPr lang="en-US" sz="1600" dirty="0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+79288806528</a:t>
            </a:r>
            <a:r>
              <a:rPr lang="ru-RU" sz="1600" dirty="0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]</a:t>
            </a:r>
          </a:p>
          <a:p>
            <a:r>
              <a:rPr lang="ru-RU" sz="1600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✉️ </a:t>
            </a:r>
            <a:r>
              <a:rPr lang="ru-RU" sz="1600" dirty="0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[</a:t>
            </a:r>
            <a:r>
              <a:rPr lang="en-US" sz="1600" dirty="0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t.me/alfernata / your.aimodel@gmail.com</a:t>
            </a:r>
            <a:r>
              <a:rPr lang="ru-RU" sz="1600" dirty="0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]</a:t>
            </a:r>
            <a:endParaRPr lang="en-US" sz="1400" dirty="0">
              <a:latin typeface="Aptos" panose="020B0004020202020204" pitchFamily="34" charset="0"/>
              <a:ea typeface="Gilroy Bold"/>
              <a:cs typeface="Times New Roman" panose="02020603050405020304" pitchFamily="18" charset="0"/>
              <a:sym typeface="Gilroy 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F7D690-AE80-0D68-41D2-615EC92A4B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872" y="1432878"/>
            <a:ext cx="4235880" cy="42358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B8B611-AF08-7E91-AB91-377E54B2E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2" b="100000" l="10000" r="90000">
                        <a14:foregroundMark x1="38942" y1="80850" x2="24135" y2="96525"/>
                        <a14:foregroundMark x1="41803" y1="31386" x2="51466" y2="957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78771" y="1317653"/>
            <a:ext cx="4591238" cy="298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6795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891</Words>
  <Application>Microsoft Office PowerPoint</Application>
  <PresentationFormat>Widescreen</PresentationFormat>
  <Paragraphs>157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Apple Symbols</vt:lpstr>
      <vt:lpstr>Aptos</vt:lpstr>
      <vt:lpstr>Aptos Light</vt:lpstr>
      <vt:lpstr>Aptos SemiBold</vt:lpstr>
      <vt:lpstr>Arial</vt:lpstr>
      <vt:lpstr>Calibri</vt:lpstr>
      <vt:lpstr>Calibri Light</vt:lpstr>
      <vt:lpstr>YuMincho +36p Kana Extrabold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Anna Karaicheva</dc:creator>
  <cp:lastModifiedBy>Наташа Алферова</cp:lastModifiedBy>
  <cp:revision>36</cp:revision>
  <dcterms:created xsi:type="dcterms:W3CDTF">2024-09-22T14:35:04Z</dcterms:created>
  <dcterms:modified xsi:type="dcterms:W3CDTF">2024-10-15T16:18:55Z</dcterms:modified>
</cp:coreProperties>
</file>