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7" r:id="rId4"/>
    <p:sldId id="269" r:id="rId5"/>
    <p:sldId id="270" r:id="rId6"/>
    <p:sldId id="272" r:id="rId7"/>
    <p:sldId id="273" r:id="rId8"/>
    <p:sldId id="274" r:id="rId9"/>
    <p:sldId id="281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B2"/>
    <a:srgbClr val="1C2D66"/>
    <a:srgbClr val="FF0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-726" y="-2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3E2A03-2A0B-475C-80C6-7A3238B2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E173E1F-F158-4D26-906E-A1C925DF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F6EF017-43E5-46D2-84E8-0833419D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98AA8B-D3F0-4830-AFA3-0E675EC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CB5DDB-82FF-451B-974C-8CFE9481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676EEC-8D0F-4A84-8962-646C173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199919-2BCD-4D77-B4F3-F41A1C16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79258DF-42A6-44DE-A368-1B5EAAA7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1B5DFEF-3259-4903-AED2-5C3EDFEE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95110B-1AF0-4F3A-B2DE-61821BC5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A43E78-AE2F-4018-A296-0067FDA1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CBF9CB-BFFD-4F0C-81F8-DBE2F832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CE2D57-F17E-4926-8243-CF0A50F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3977286-2A31-4CC7-9D5A-6132C1D3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B95856-BAB6-4DEA-B746-0210222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7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1D83F8-2178-4E87-A5BA-CB7A1016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5C497C-537F-4565-89A5-046A3682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E11DB01-A433-428B-B22F-AE4800941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D389032-4F08-4137-B0E0-5DFB0A2A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9AB97F4-D3E0-472E-B657-8A90C7C3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C4F89A1-4088-4AEF-A264-1288AD66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8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749F4D-D1A7-450B-BAEC-37188A7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C59C88-93D5-4C9C-BC11-A0D8B2B6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F3F6AEB-48F8-4070-AD41-0F3FDB70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659D3E0-C53B-49C4-BFD0-A31AD45BE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D79AF86-8326-4CE6-AE37-ECF64FAA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3C9690B-7D86-4C02-9063-3766FA9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8BBA843-68E0-4BA0-A69B-CA8A5CD3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D99EFB8-B827-4349-B9B4-8F80410B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5033BE-C58A-4703-89F0-60BD0AF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BA8291C-AD4D-489F-AE67-E1296CDC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A3A0D5A-1B10-488D-B905-1778783F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BBA52A7-A2E5-4DD6-ABFD-D41077FC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8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DD69834-999C-4F85-92CB-92C78BEC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D1389B5-5648-48A3-AB52-4A751C11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0DD91A6-66B9-4E1A-95FF-16C6AC0C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6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FBC2F8-6F54-4BB8-AA5D-F9009368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E48257-D853-46AE-859F-D2070FC2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5F3BE56-FE1B-4F0A-8258-01529816D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806C061-C5DC-4FF5-80BD-E832443D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7CEF191-E7BC-4FF2-B1E6-090BD69C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5442DE2-5D27-46B5-9A7F-0B50D954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18104A-DB15-4810-B850-761D2F7B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94EB00D-E69E-46DA-9680-9B7596004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A9B2FB3-67A6-4324-A880-E690E50A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91D34AE-0462-4FFD-9564-267C5290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897D102-EAA2-424E-8B59-E4EFE6AC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7F70681-38F3-4EED-81DB-DFC66CC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88835B-B361-4935-9611-F894DEE7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0221936-C8EB-408C-84D0-8A4C0E289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B3EEBF-6AF2-4E98-8B48-F96DB8D8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47B226-401D-4CC6-91B5-C81841361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17639D-E491-432F-AD81-20592A0B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9882388-9A0B-4483-9B31-3CF165A04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76BCCCA-3EA6-43E8-A83A-3D789A43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508F07E-5CC4-4488-A831-1142D9A5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76B581D-F6E5-4F5C-B737-ACD50F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7A3F113-B21C-4F96-BE52-2D8FA0E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ECD7E-8A90-4476-A398-2BD8C179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CB2676C-FAA7-4D46-B532-4112D8A0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490C3E2-BA1E-4445-9519-AACEA0C1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A36A407-E0DB-4FDE-B7B0-043F306FB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1D0A582-EE76-4B16-A5D5-62F118722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8389" y="3355905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0" y="3829885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156045" y="3006874"/>
            <a:ext cx="10971635" cy="8376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</a:t>
            </a:r>
            <a:r>
              <a:rPr lang="ru-RU" sz="5400" b="1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ECO-SMART </a:t>
            </a:r>
            <a:r>
              <a:rPr lang="ru-RU" sz="5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— ведро для сортировки мусора </a:t>
            </a:r>
            <a:r>
              <a:rPr lang="ru-RU" sz="5400" b="1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»</a:t>
            </a:r>
          </a:p>
          <a:p>
            <a:pPr algn="l"/>
            <a:endParaRPr lang="ru-RU" sz="5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ru-RU" sz="4000" b="1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Богатова Ангелина и Филимонова Ксения</a:t>
            </a:r>
            <a:endParaRPr lang="ru-RU" sz="40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FC5D478-4050-4367-859B-583F923D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C5A29E0-92AA-4C71-AA2D-0A388886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80DBFFC-3794-43E2-A16C-0F2A65CB0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DE31578-898E-450C-97DA-DA1646E0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65" y="4245275"/>
            <a:ext cx="9432022" cy="23876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АКСЕЛЕРАЦИОННАЯ ПРОГРАММА</a:t>
            </a:r>
            <a:b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800" b="1" dirty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«ФИНСОЦТЕХ»</a:t>
            </a:r>
          </a:p>
        </p:txBody>
      </p:sp>
    </p:spTree>
    <p:extLst>
      <p:ext uri="{BB962C8B-B14F-4D97-AF65-F5344CB8AC3E}">
        <p14:creationId xmlns:p14="http://schemas.microsoft.com/office/powerpoint/2010/main" val="171415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174879" y="951972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758979" y="792038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Актуальность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0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137427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97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72730" y="2326799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Увеличение </a:t>
            </a:r>
            <a:r>
              <a:rPr lang="ru-RU" sz="1600" dirty="0"/>
              <a:t>количества </a:t>
            </a:r>
            <a:r>
              <a:rPr lang="ru-RU" sz="1600" dirty="0" smtClean="0"/>
              <a:t>мусора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Неотсортированный мусор может разлагаться на свалке от нескольких месяцев до нескольких лет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Необходимость </a:t>
            </a:r>
            <a:r>
              <a:rPr lang="ru-RU" sz="1600" dirty="0"/>
              <a:t>сокращения расходов на обработку </a:t>
            </a:r>
            <a:r>
              <a:rPr lang="ru-RU" sz="1600" dirty="0" smtClean="0"/>
              <a:t>мусора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Возможность </a:t>
            </a:r>
            <a:r>
              <a:rPr lang="ru-RU" sz="1600" dirty="0"/>
              <a:t>снизить экологический </a:t>
            </a:r>
            <a:r>
              <a:rPr lang="ru-RU" sz="1600" dirty="0" smtClean="0"/>
              <a:t>вред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81" y="1626449"/>
            <a:ext cx="4397210" cy="254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82" y="4171169"/>
            <a:ext cx="4397210" cy="2432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7543" y="16615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Создание </a:t>
            </a:r>
            <a:r>
              <a:rPr lang="ru-RU" dirty="0"/>
              <a:t>умного ведра для сортировки мусора </a:t>
            </a:r>
            <a:r>
              <a:rPr lang="ru-RU" dirty="0" smtClean="0"/>
              <a:t>обусловлено </a:t>
            </a:r>
            <a:r>
              <a:rPr lang="ru-RU" dirty="0"/>
              <a:t>рядом факторов: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91805" y="99429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Результаты опроса</a:t>
            </a:r>
            <a:r>
              <a:rPr lang="ru-RU" dirty="0"/>
              <a:t>, в котором участвовали, как молодежь, так и старшее </a:t>
            </a:r>
            <a:r>
              <a:rPr lang="ru-RU" dirty="0" smtClean="0"/>
              <a:t>поколение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4879" y="3703094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Основные тренды в области сортировки мусора:</a:t>
            </a:r>
          </a:p>
          <a:p>
            <a:r>
              <a:rPr lang="ru-RU" sz="1400" i="1" dirty="0" err="1" smtClean="0"/>
              <a:t>SmartCity</a:t>
            </a:r>
            <a:r>
              <a:rPr lang="ru-RU" sz="1400" i="1" dirty="0" smtClean="0"/>
              <a:t> </a:t>
            </a:r>
            <a:r>
              <a:rPr lang="ru-RU" sz="1400" i="1" dirty="0" err="1"/>
              <a:t>Bin</a:t>
            </a:r>
            <a:r>
              <a:rPr lang="ru-RU" sz="1400" i="1" dirty="0"/>
              <a:t> </a:t>
            </a:r>
            <a:r>
              <a:rPr lang="ru-RU" sz="1400" dirty="0"/>
              <a:t>— российская разработка урны, прессующей отходы с контролем забора мусора, работает полностью автономно на солнечных батареях.</a:t>
            </a:r>
          </a:p>
          <a:p>
            <a:r>
              <a:rPr lang="ru-RU" sz="1400" i="1" dirty="0"/>
              <a:t>«Большая Тройка» </a:t>
            </a:r>
            <a:r>
              <a:rPr lang="ru-RU" sz="1400" dirty="0"/>
              <a:t>— решение для моделирования движения всех отходов в регионе. Помогает муниципалитетам РФ разрабатывать территориальные схемы по обращению с отходами. </a:t>
            </a:r>
          </a:p>
          <a:p>
            <a:r>
              <a:rPr lang="ru-RU" sz="1400" i="1" dirty="0" err="1" smtClean="0"/>
              <a:t>Tomra</a:t>
            </a:r>
            <a:r>
              <a:rPr lang="ru-RU" sz="1400" dirty="0" smtClean="0"/>
              <a:t> </a:t>
            </a:r>
            <a:r>
              <a:rPr lang="ru-RU" sz="1400" dirty="0"/>
              <a:t>используют спектральные сенсоры для определения типа материала и разделения их на конвейере. </a:t>
            </a:r>
          </a:p>
          <a:p>
            <a:r>
              <a:rPr lang="ru-RU" sz="1400" dirty="0"/>
              <a:t>На российском рынке представлено несколько онлайн-платформ по купле-продаже вторсырья: </a:t>
            </a:r>
            <a:r>
              <a:rPr lang="ru-RU" sz="1400" i="1" dirty="0" err="1"/>
              <a:t>Plastinfo</a:t>
            </a:r>
            <a:r>
              <a:rPr lang="ru-RU" sz="1400" i="1" dirty="0"/>
              <a:t>, Реактор, Биржа отходов, ROSHLAM.RU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7521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51535" y="1057809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625786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844541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Продукт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48835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56614" y="130864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90809" y="90858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64507" y="64170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589944" y="1069260"/>
            <a:ext cx="78380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ECO-SMART</a:t>
            </a:r>
            <a:r>
              <a:rPr lang="ru-RU" sz="1600" dirty="0"/>
              <a:t> — это инновационное ведро для сортировки мусора, разработанное с целью облегчить процесс разделения отходов и способствовать экологически чистому образу жизни. В отличие от традиционных ведер, ECO-SMART предлагает не просто функциональность, но и стильный дизайн, что делает его идеальным дополнением для любого интерьера — будь то дом, офис или общественное пространство.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1143" y="2392699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pPr algn="just"/>
            <a:r>
              <a:rPr lang="ru-RU" sz="1600" dirty="0"/>
              <a:t>Ведро ECO-SMART состоит из нескольких отсеков, каждый из которых предназначен для определенного типа отходов: бумаги, пластика и металла. </a:t>
            </a:r>
            <a:r>
              <a:rPr lang="ru-RU" sz="1600" dirty="0" smtClean="0"/>
              <a:t>Пользователь может легко отделять мусор, благодаря интуитивно понятной системе цветового кодирования и маркировки.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964138" y="2731253"/>
            <a:ext cx="3226671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• Разделение </a:t>
            </a:r>
            <a:r>
              <a:rPr lang="ru-RU" dirty="0" smtClean="0"/>
              <a:t>отходов</a:t>
            </a:r>
            <a:endParaRPr lang="en-US" dirty="0" smtClean="0"/>
          </a:p>
          <a:p>
            <a:r>
              <a:rPr lang="ru-RU" dirty="0" smtClean="0"/>
              <a:t>• </a:t>
            </a:r>
            <a:r>
              <a:rPr lang="ru-RU" dirty="0"/>
              <a:t>Система фильтрации </a:t>
            </a:r>
            <a:r>
              <a:rPr lang="ru-RU" dirty="0" smtClean="0"/>
              <a:t>запахов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Экологичные</a:t>
            </a:r>
            <a:r>
              <a:rPr lang="ru-RU" dirty="0"/>
              <a:t> </a:t>
            </a:r>
            <a:r>
              <a:rPr lang="ru-RU" dirty="0" smtClean="0"/>
              <a:t>материалы</a:t>
            </a:r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6647164" y="3093156"/>
            <a:ext cx="861824" cy="282222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97543" y="4077926"/>
            <a:ext cx="6096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  <a:p>
            <a:pPr marL="342900" indent="-342900" algn="just">
              <a:buAutoNum type="arabicPeriod"/>
            </a:pPr>
            <a:r>
              <a:rPr lang="ru-RU" sz="1600" dirty="0"/>
              <a:t>Инновационный </a:t>
            </a:r>
            <a:r>
              <a:rPr lang="ru-RU" sz="1600" dirty="0"/>
              <a:t>подход к </a:t>
            </a:r>
            <a:r>
              <a:rPr lang="ru-RU" sz="1600" dirty="0"/>
              <a:t>сортировке: ECO-SMART не просто ведро; это система, которая делает сортировку отходов простой и удобной. </a:t>
            </a:r>
          </a:p>
          <a:p>
            <a:pPr marL="342900" indent="-342900" algn="just">
              <a:buAutoNum type="arabicPeriod"/>
            </a:pPr>
            <a:r>
              <a:rPr lang="ru-RU" sz="1600" dirty="0"/>
              <a:t>Эстетика и функциональность: Уникальный дизайн ведра позволяет ему гармонично вписываться в любой </a:t>
            </a:r>
            <a:r>
              <a:rPr lang="ru-RU" sz="1600" dirty="0" smtClean="0"/>
              <a:t>интерьер.</a:t>
            </a:r>
          </a:p>
          <a:p>
            <a:pPr marL="342900" indent="-342900" algn="just">
              <a:buAutoNum type="arabicPeriod"/>
            </a:pPr>
            <a:r>
              <a:rPr lang="ru-RU" sz="1600" dirty="0" smtClean="0"/>
              <a:t>Образовательная </a:t>
            </a:r>
            <a:r>
              <a:rPr lang="ru-RU" sz="1600" dirty="0"/>
              <a:t>функция: Ведро также включает QR-коды на каждом отсеке, которые ведут к образовательным материалам о правильной сортировке отходов и важности переработки. </a:t>
            </a:r>
            <a:endParaRPr lang="ru-R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2072171" y="2361921"/>
            <a:ext cx="257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КАК ЭТО РАБОТАЕТ</a:t>
            </a:r>
            <a:r>
              <a:rPr lang="en-US" b="1" dirty="0">
                <a:solidFill>
                  <a:srgbClr val="FF0000"/>
                </a:solidFill>
              </a:rPr>
              <a:t>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67156" y="3993137"/>
            <a:ext cx="3210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Новизна и уникальность идеи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890941" y="4077926"/>
            <a:ext cx="5034489" cy="20928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/>
              <a:t>Материалы</a:t>
            </a:r>
            <a:r>
              <a:rPr lang="ru-RU" sz="1600" dirty="0"/>
              <a:t>: </a:t>
            </a:r>
            <a:r>
              <a:rPr lang="ru-RU" sz="1600" dirty="0"/>
              <a:t>переработанный </a:t>
            </a:r>
            <a:r>
              <a:rPr lang="ru-RU" sz="1600" dirty="0"/>
              <a:t>пластик, </a:t>
            </a:r>
            <a:r>
              <a:rPr lang="ru-RU" sz="1600" dirty="0" err="1"/>
              <a:t>биоразлагаемые</a:t>
            </a:r>
            <a:r>
              <a:rPr lang="ru-RU" sz="1600" dirty="0"/>
              <a:t> компоненты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/>
              <a:t>Компактные </a:t>
            </a:r>
            <a:r>
              <a:rPr lang="ru-RU" sz="1600" dirty="0"/>
              <a:t>размеры (</a:t>
            </a:r>
            <a:r>
              <a:rPr lang="ru-RU" sz="1600" dirty="0"/>
              <a:t>41 на 51 см) для удобства размещения в любом пространстве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/>
              <a:t>М</a:t>
            </a:r>
            <a:r>
              <a:rPr lang="ru-RU" sz="1600" dirty="0" smtClean="0"/>
              <a:t>ногоуровневая </a:t>
            </a:r>
            <a:r>
              <a:rPr lang="ru-RU" sz="1600" dirty="0"/>
              <a:t>система фильтрации с заменяемыми картриджами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/>
              <a:t>Цвета </a:t>
            </a:r>
            <a:r>
              <a:rPr lang="ru-RU" sz="1600" dirty="0"/>
              <a:t>и </a:t>
            </a:r>
            <a:r>
              <a:rPr lang="ru-RU" sz="1600" dirty="0" smtClean="0"/>
              <a:t>дизайн.</a:t>
            </a:r>
            <a:endParaRPr lang="ru-RU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7945937" y="3993136"/>
            <a:ext cx="3799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Технические характеристики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76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Проблема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115129" y="2372905"/>
            <a:ext cx="79066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Главная проблема с которой справляется наш продукт - </a:t>
            </a:r>
            <a:r>
              <a:rPr lang="ru-RU" sz="2000" b="1" dirty="0"/>
              <a:t>сортировка</a:t>
            </a:r>
            <a:r>
              <a:rPr lang="ru-RU" sz="2000" dirty="0"/>
              <a:t>. Для многих граждан затруднительно использовать много ведер, поскольку это неудобно и занимает много места. Многие не понимают всей важности сортировки мусора.</a:t>
            </a:r>
          </a:p>
          <a:p>
            <a:pPr algn="just"/>
            <a:r>
              <a:rPr lang="ru-RU" sz="2000" dirty="0"/>
              <a:t>Исходя из этого наш продукт поможет в решении данной проблемы. В ведре будет три отсека, с помощью которых можно будет сортировать мусор, что устраняет вышеизложенную преграду ввиду </a:t>
            </a:r>
            <a:r>
              <a:rPr lang="ru-RU" sz="2000" dirty="0" err="1"/>
              <a:t>некомпактности</a:t>
            </a:r>
            <a:r>
              <a:rPr lang="ru-RU" sz="2000" dirty="0"/>
              <a:t>, кроме того оно SMART (умное): то есть в будущем предполагается установка датчиков, которые будут напоминать потребителю, что в какой-то отсек попал неправильный вид отходов.</a:t>
            </a:r>
          </a:p>
        </p:txBody>
      </p:sp>
    </p:spTree>
    <p:extLst>
      <p:ext uri="{BB962C8B-B14F-4D97-AF65-F5344CB8AC3E}">
        <p14:creationId xmlns:p14="http://schemas.microsoft.com/office/powerpoint/2010/main" val="395688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32410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аудитория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50DBE0D1-3A71-4062-B42F-E633CF9FCC16}"/>
              </a:ext>
            </a:extLst>
          </p:cNvPr>
          <p:cNvGrpSpPr/>
          <p:nvPr/>
        </p:nvGrpSpPr>
        <p:grpSpPr>
          <a:xfrm>
            <a:off x="1715911" y="4095476"/>
            <a:ext cx="4493132" cy="2926213"/>
            <a:chOff x="2825750" y="2238393"/>
            <a:chExt cx="2476500" cy="193248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1192BB1B-524B-478B-849F-0B3C28C406C4}"/>
                </a:ext>
              </a:extLst>
            </p:cNvPr>
            <p:cNvSpPr/>
            <p:nvPr/>
          </p:nvSpPr>
          <p:spPr>
            <a:xfrm>
              <a:off x="282575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5C6A1F2-C64E-45A7-A527-81516DEEDBE4}"/>
                </a:ext>
              </a:extLst>
            </p:cNvPr>
            <p:cNvSpPr txBox="1"/>
            <p:nvPr/>
          </p:nvSpPr>
          <p:spPr>
            <a:xfrm>
              <a:off x="282575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ru-RU" sz="4400" kern="1200" dirty="0"/>
            </a:p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ru-RU" sz="4400" kern="1200" dirty="0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C2782552-B5EC-4C5F-BD5E-84811CB7CCC6}"/>
              </a:ext>
            </a:extLst>
          </p:cNvPr>
          <p:cNvGrpSpPr/>
          <p:nvPr/>
        </p:nvGrpSpPr>
        <p:grpSpPr>
          <a:xfrm>
            <a:off x="6555753" y="4289778"/>
            <a:ext cx="4262814" cy="2731911"/>
            <a:chOff x="5648960" y="2238393"/>
            <a:chExt cx="2476500" cy="193248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017BF534-0CD7-4388-AD9C-AE427205665D}"/>
                </a:ext>
              </a:extLst>
            </p:cNvPr>
            <p:cNvSpPr/>
            <p:nvPr/>
          </p:nvSpPr>
          <p:spPr>
            <a:xfrm>
              <a:off x="564896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99A18140-A5A9-4099-BD22-045ED107FD61}"/>
                </a:ext>
              </a:extLst>
            </p:cNvPr>
            <p:cNvSpPr txBox="1"/>
            <p:nvPr/>
          </p:nvSpPr>
          <p:spPr>
            <a:xfrm>
              <a:off x="564896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ru-RU" sz="4400" kern="1200"/>
            </a:p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ru-RU" sz="4400" kern="120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337837" y="2076097"/>
            <a:ext cx="7853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Наша целевая аудитория включает в себя экологически осознанных граждан, интересующихся технологиями и стремящихся к более устойчивому образу жизни. Это индивидуумы и семьи, старающиеся сократить свой углеродный след и правильно утилизировать отходы. 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0B417B9D-F9F5-4C5E-8E15-3710F8E38D0B}"/>
              </a:ext>
            </a:extLst>
          </p:cNvPr>
          <p:cNvGrpSpPr/>
          <p:nvPr/>
        </p:nvGrpSpPr>
        <p:grpSpPr>
          <a:xfrm>
            <a:off x="1715911" y="3765709"/>
            <a:ext cx="4493132" cy="659535"/>
            <a:chOff x="2825750" y="1247793"/>
            <a:chExt cx="2476500" cy="990600"/>
          </a:xfrm>
          <a:solidFill>
            <a:srgbClr val="1C2D66"/>
          </a:solidFill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BCA7CDA4-DF22-4500-B78A-5E6DD6872145}"/>
                </a:ext>
              </a:extLst>
            </p:cNvPr>
            <p:cNvSpPr/>
            <p:nvPr/>
          </p:nvSpPr>
          <p:spPr>
            <a:xfrm>
              <a:off x="282575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041B3E9B-18DA-4F08-999F-231DE76AEA74}"/>
                </a:ext>
              </a:extLst>
            </p:cNvPr>
            <p:cNvSpPr txBox="1"/>
            <p:nvPr/>
          </p:nvSpPr>
          <p:spPr>
            <a:xfrm>
              <a:off x="282575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400" kern="120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842DA930-18DB-4BA9-AE40-605BA66985BF}"/>
              </a:ext>
            </a:extLst>
          </p:cNvPr>
          <p:cNvGrpSpPr/>
          <p:nvPr/>
        </p:nvGrpSpPr>
        <p:grpSpPr>
          <a:xfrm>
            <a:off x="6555753" y="3772218"/>
            <a:ext cx="4262814" cy="659535"/>
            <a:chOff x="5648960" y="1247793"/>
            <a:chExt cx="2476500" cy="990600"/>
          </a:xfrm>
          <a:solidFill>
            <a:srgbClr val="1C2D66"/>
          </a:solidFill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209903B7-DB46-4FAD-A7EA-12C503FC151C}"/>
                </a:ext>
              </a:extLst>
            </p:cNvPr>
            <p:cNvSpPr/>
            <p:nvPr/>
          </p:nvSpPr>
          <p:spPr>
            <a:xfrm>
              <a:off x="564896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42C71BA8-C2B5-4D55-B227-DF1D57EFE695}"/>
                </a:ext>
              </a:extLst>
            </p:cNvPr>
            <p:cNvSpPr txBox="1"/>
            <p:nvPr/>
          </p:nvSpPr>
          <p:spPr>
            <a:xfrm>
              <a:off x="564896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400" kern="1200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966132" y="4425244"/>
            <a:ext cx="406930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/>
              <a:t>Возрас</a:t>
            </a:r>
            <a:r>
              <a:rPr lang="ru-RU" sz="1200" dirty="0" smtClean="0"/>
              <a:t>т</a:t>
            </a:r>
            <a:r>
              <a:rPr lang="ru-RU" sz="1200" dirty="0"/>
              <a:t>: 25-45 лет.</a:t>
            </a:r>
          </a:p>
          <a:p>
            <a:pPr algn="just"/>
            <a:r>
              <a:rPr lang="ru-RU" sz="1200" b="1" dirty="0"/>
              <a:t>Пол</a:t>
            </a:r>
            <a:r>
              <a:rPr lang="ru-RU" sz="1200" dirty="0"/>
              <a:t>: Мужской и женский (в равной степени).</a:t>
            </a:r>
          </a:p>
          <a:p>
            <a:pPr algn="just"/>
            <a:r>
              <a:rPr lang="ru-RU" sz="1200" b="1" dirty="0"/>
              <a:t>Интересы:</a:t>
            </a:r>
            <a:r>
              <a:rPr lang="ru-RU" sz="1200" dirty="0"/>
              <a:t> Эко-инициативы, устойчивое развитие, минимализм, технологии, </a:t>
            </a:r>
            <a:r>
              <a:rPr lang="ru-RU" sz="1200" dirty="0" err="1"/>
              <a:t>лайфхаки</a:t>
            </a:r>
            <a:r>
              <a:rPr lang="ru-RU" sz="1200" dirty="0"/>
              <a:t> для дома, улучшение качества жизни, воспитание детей (особенно внимание к образованию в области экологии</a:t>
            </a:r>
            <a:r>
              <a:rPr lang="ru-RU" sz="1200" dirty="0" smtClean="0"/>
              <a:t>).</a:t>
            </a:r>
            <a:endParaRPr lang="ru-RU" sz="1200" dirty="0"/>
          </a:p>
          <a:p>
            <a:pPr algn="just"/>
            <a:r>
              <a:rPr lang="ru-RU" sz="1200" b="1" dirty="0"/>
              <a:t>Профессии: </a:t>
            </a:r>
            <a:r>
              <a:rPr lang="ru-RU" sz="1200" dirty="0"/>
              <a:t>Работники в сфере экологии, учителя, маркетологи, менеджеры проектов, студенты ВУЗов и аспиранты, домохозяйки, активные пенсионеры</a:t>
            </a:r>
            <a:r>
              <a:rPr lang="ru-RU" sz="1200" dirty="0" smtClean="0"/>
              <a:t>.</a:t>
            </a:r>
            <a:endParaRPr lang="ru-RU" sz="1200" dirty="0"/>
          </a:p>
          <a:p>
            <a:pPr algn="just"/>
            <a:r>
              <a:rPr lang="ru-RU" sz="1200" b="1" dirty="0"/>
              <a:t>Жизненные ценности: </a:t>
            </a:r>
            <a:r>
              <a:rPr lang="ru-RU" sz="1200" dirty="0"/>
              <a:t>Забота о окружающей среде, стремление к комфортной и умной жизни, качество и долговечность товаров, желание участвовать в улучшении своей общины.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7393" y="3793685"/>
            <a:ext cx="38470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Идеальный клиент: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62043" y="4593904"/>
            <a:ext cx="380539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1.</a:t>
            </a:r>
            <a:r>
              <a:rPr lang="ru-RU" sz="1200" dirty="0" smtClean="0"/>
              <a:t>Невозможность </a:t>
            </a:r>
            <a:r>
              <a:rPr lang="ru-RU" sz="1200" dirty="0"/>
              <a:t>эффективно сортировать мусор и недопонимание, как правильно это делать.</a:t>
            </a:r>
          </a:p>
          <a:p>
            <a:r>
              <a:rPr lang="ru-RU" sz="1200" dirty="0"/>
              <a:t>2. Отсутствие удобных инструментов для сортировки отходов в доме или на рабочем месте.</a:t>
            </a:r>
          </a:p>
          <a:p>
            <a:r>
              <a:rPr lang="ru-RU" sz="1200" dirty="0"/>
              <a:t>3. Стремление к улучшению экологии, но нехватка времени для изучения и применения правильных решений.</a:t>
            </a:r>
          </a:p>
          <a:p>
            <a:r>
              <a:rPr lang="ru-RU" sz="1200" dirty="0"/>
              <a:t>4. Нехватка информации о том, куда и как утилизировать определенные виды отходов.</a:t>
            </a:r>
          </a:p>
          <a:p>
            <a:r>
              <a:rPr lang="ru-RU" sz="1200" dirty="0"/>
              <a:t>5. Непонимание системы переработки в местной области или городе.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05601" y="3889668"/>
            <a:ext cx="54863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Болевые точки и проблемы:</a:t>
            </a:r>
          </a:p>
          <a:p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8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94963" y="-2935375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447DAFCF-25F3-4CA7-B581-1DE6E83AB2A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9920" y="198655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Спрос на ведра для сортировки мусора растёт в связи с увеличением осведомлённости населения о проблемах экологии и необходимости переработки отходов.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543" y="289822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2020-2024 гг. наблюдается:</a:t>
            </a:r>
          </a:p>
          <a:p>
            <a:r>
              <a:rPr lang="ru-RU" dirty="0"/>
              <a:t>• Увеличение числа экологически ориентированных инициатив и программ.</a:t>
            </a:r>
          </a:p>
          <a:p>
            <a:r>
              <a:rPr lang="ru-RU" dirty="0"/>
              <a:t>• Растущее количество домохозяйств, принимающих участие в программах раздельного сбора мусора.</a:t>
            </a:r>
          </a:p>
          <a:p>
            <a:r>
              <a:rPr lang="ru-RU" dirty="0"/>
              <a:t>• Повышение интереса к устойчивому потреблению и экологически чистым продуктам.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57956" y="4851061"/>
            <a:ext cx="4595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TAM (</a:t>
            </a:r>
            <a:r>
              <a:rPr lang="ru-RU" sz="1200" dirty="0" err="1"/>
              <a:t>Total</a:t>
            </a:r>
            <a:r>
              <a:rPr lang="ru-RU" sz="1200" dirty="0"/>
              <a:t> </a:t>
            </a:r>
            <a:r>
              <a:rPr lang="ru-RU" sz="1200" dirty="0" err="1"/>
              <a:t>Addressable</a:t>
            </a:r>
            <a:r>
              <a:rPr lang="ru-RU" sz="1200" dirty="0"/>
              <a:t> </a:t>
            </a:r>
            <a:r>
              <a:rPr lang="ru-RU" sz="1200" dirty="0" err="1"/>
              <a:t>Market</a:t>
            </a:r>
            <a:r>
              <a:rPr lang="ru-RU" sz="1200" dirty="0"/>
              <a:t>)</a:t>
            </a:r>
          </a:p>
          <a:p>
            <a:r>
              <a:rPr lang="ru-RU" sz="1200" dirty="0" smtClean="0"/>
              <a:t>40 </a:t>
            </a:r>
            <a:r>
              <a:rPr lang="ru-RU" sz="1200" dirty="0"/>
              <a:t>млн * 30% * средняя цена ведра (например, 3000 рублей) = 36 млрд рублей.</a:t>
            </a:r>
          </a:p>
          <a:p>
            <a:endParaRPr lang="ru-RU" sz="1200" dirty="0"/>
          </a:p>
          <a:p>
            <a:r>
              <a:rPr lang="ru-RU" sz="1200" dirty="0"/>
              <a:t>SAM (</a:t>
            </a:r>
            <a:r>
              <a:rPr lang="ru-RU" sz="1200" dirty="0" err="1"/>
              <a:t>Serviceable</a:t>
            </a:r>
            <a:r>
              <a:rPr lang="ru-RU" sz="1200" dirty="0"/>
              <a:t> </a:t>
            </a:r>
            <a:r>
              <a:rPr lang="ru-RU" sz="1200" dirty="0" err="1"/>
              <a:t>Available</a:t>
            </a:r>
            <a:r>
              <a:rPr lang="ru-RU" sz="1200" dirty="0"/>
              <a:t> </a:t>
            </a:r>
            <a:r>
              <a:rPr lang="ru-RU" sz="1200" dirty="0" err="1"/>
              <a:t>Market</a:t>
            </a:r>
            <a:r>
              <a:rPr lang="ru-RU" sz="1200" dirty="0"/>
              <a:t>)</a:t>
            </a:r>
          </a:p>
          <a:p>
            <a:r>
              <a:rPr lang="ru-RU" sz="1200" dirty="0" smtClean="0"/>
              <a:t>36 </a:t>
            </a:r>
            <a:r>
              <a:rPr lang="ru-RU" sz="1200" dirty="0"/>
              <a:t>млрд рублей * 50% = 18 млрд рублей.</a:t>
            </a:r>
          </a:p>
          <a:p>
            <a:endParaRPr lang="ru-RU" sz="1200" dirty="0"/>
          </a:p>
          <a:p>
            <a:r>
              <a:rPr lang="ru-RU" sz="1200" dirty="0"/>
              <a:t>SOM (</a:t>
            </a:r>
            <a:r>
              <a:rPr lang="ru-RU" sz="1200" dirty="0" err="1"/>
              <a:t>Serviceable</a:t>
            </a:r>
            <a:r>
              <a:rPr lang="ru-RU" sz="1200" dirty="0"/>
              <a:t> </a:t>
            </a:r>
            <a:r>
              <a:rPr lang="ru-RU" sz="1200" dirty="0" err="1"/>
              <a:t>Obtainable</a:t>
            </a:r>
            <a:r>
              <a:rPr lang="ru-RU" sz="1200" dirty="0"/>
              <a:t> </a:t>
            </a:r>
            <a:r>
              <a:rPr lang="ru-RU" sz="1200" dirty="0" err="1"/>
              <a:t>Market</a:t>
            </a:r>
            <a:r>
              <a:rPr lang="ru-RU" sz="1200" dirty="0"/>
              <a:t>)</a:t>
            </a:r>
          </a:p>
          <a:p>
            <a:r>
              <a:rPr lang="ru-RU" sz="1200" dirty="0" smtClean="0"/>
              <a:t>18 </a:t>
            </a:r>
            <a:r>
              <a:rPr lang="ru-RU" sz="1200" dirty="0"/>
              <a:t>млрд рублей * 5% = 900 млн 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31149" y="1693039"/>
            <a:ext cx="6096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Прогнозы</a:t>
            </a:r>
          </a:p>
          <a:p>
            <a:pPr algn="just"/>
            <a:r>
              <a:rPr lang="ru-RU" sz="1400" dirty="0"/>
              <a:t>Ожидаемый рост рынка смарт-ведер может составить около 10% в год. Таким образом, через 5 лет рынок может достигнуть:</a:t>
            </a:r>
          </a:p>
          <a:p>
            <a:pPr algn="just"/>
            <a:r>
              <a:rPr lang="ru-RU" sz="1400" dirty="0"/>
              <a:t>18 млрд рублей * (1 + 0.10)^5 = примерно 29 млрд рублей.</a:t>
            </a:r>
          </a:p>
          <a:p>
            <a:pPr algn="just"/>
            <a:r>
              <a:rPr lang="ru-RU" sz="1400" dirty="0"/>
              <a:t>Если наш </a:t>
            </a:r>
            <a:r>
              <a:rPr lang="ru-RU" sz="1400" dirty="0" err="1"/>
              <a:t>стартап</a:t>
            </a:r>
            <a:r>
              <a:rPr lang="ru-RU" sz="1400" dirty="0"/>
              <a:t> успешно займет свою долю на уровне 5%, это может привести к потенциальным доходам около 1.45 млрд рублей через 5 лет.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Согласно прогнозам, рынок ведер для сортировки мусора будет расти на 5-8% ежегодно в период с 2020 по 2024 годы. Увеличение спроса на экологически чистые продукты и программы переработки будет способствовать этому росту. Рынок </a:t>
            </a:r>
            <a:r>
              <a:rPr lang="ru-RU" sz="1400" dirty="0" err="1"/>
              <a:t>smart</a:t>
            </a:r>
            <a:r>
              <a:rPr lang="ru-RU" sz="1400" dirty="0"/>
              <a:t>-ведер может расти на 10-15% в год благодаря увеличению осведомленности о проблемах экологии и поддержке со стороны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107612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724279" y="784708"/>
            <a:ext cx="737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366724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272520" y="595902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97932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159439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50086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72520" y="1533234"/>
            <a:ext cx="5861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Основные </a:t>
            </a:r>
            <a:r>
              <a:rPr lang="ru-RU" sz="1400" b="1" dirty="0"/>
              <a:t>конкуренты:</a:t>
            </a:r>
          </a:p>
          <a:p>
            <a:r>
              <a:rPr lang="ru-RU" sz="1400" dirty="0"/>
              <a:t>• В России существуют несколько крупных брендов и компаний, которые предлагают решения для сортировки отходов. Например, Эко Тек, СБМ-Групп, </a:t>
            </a:r>
            <a:r>
              <a:rPr lang="ru-RU" sz="1400" dirty="0" err="1"/>
              <a:t>Техноэкспорт</a:t>
            </a:r>
            <a:r>
              <a:rPr lang="ru-RU" sz="1400" dirty="0"/>
              <a:t>, Кубик, </a:t>
            </a:r>
            <a:r>
              <a:rPr lang="ru-RU" sz="1400" dirty="0" err="1"/>
              <a:t>ЭкоКуб</a:t>
            </a:r>
            <a:r>
              <a:rPr lang="ru-RU" sz="1400" dirty="0"/>
              <a:t> и Альфа-Эко.</a:t>
            </a:r>
          </a:p>
          <a:p>
            <a:pPr algn="just"/>
            <a:r>
              <a:rPr lang="ru-RU" sz="1400" dirty="0"/>
              <a:t>• Малые и средние компании часто предлагают уникальные решения или адаптированные продукты для локальных рынков.</a:t>
            </a:r>
          </a:p>
          <a:p>
            <a:r>
              <a:rPr lang="ru-RU" sz="1400" dirty="0"/>
              <a:t>• Инновационные </a:t>
            </a:r>
            <a:r>
              <a:rPr lang="ru-RU" sz="1400" dirty="0" err="1"/>
              <a:t>стартапы</a:t>
            </a:r>
            <a:r>
              <a:rPr lang="ru-RU" sz="1400" dirty="0"/>
              <a:t> могут предлагать умные ведра с датчиками или мобильными приложениями для управления процессом сортировки.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93543" y="1433568"/>
            <a:ext cx="5363952" cy="249299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Конкурентные преимущества</a:t>
            </a:r>
          </a:p>
          <a:p>
            <a:r>
              <a:rPr lang="ru-RU" sz="1200" dirty="0"/>
              <a:t>1. </a:t>
            </a:r>
            <a:r>
              <a:rPr lang="ru-RU" sz="1200" dirty="0" smtClean="0"/>
              <a:t>Разработка </a:t>
            </a:r>
            <a:r>
              <a:rPr lang="ru-RU" sz="1200" dirty="0"/>
              <a:t>умных ведер с датчиками, которые помогают пользователям правильно сортировать </a:t>
            </a:r>
            <a:r>
              <a:rPr lang="ru-RU" sz="1200" dirty="0" smtClean="0"/>
              <a:t>мусор.</a:t>
            </a:r>
            <a:endParaRPr lang="ru-RU" sz="1200" dirty="0"/>
          </a:p>
          <a:p>
            <a:r>
              <a:rPr lang="ru-RU" sz="1200" dirty="0"/>
              <a:t>2</a:t>
            </a:r>
            <a:r>
              <a:rPr lang="ru-RU" sz="1200" dirty="0" smtClean="0"/>
              <a:t>. </a:t>
            </a:r>
            <a:r>
              <a:rPr lang="ru-RU" sz="1200" dirty="0"/>
              <a:t>Использование высококачественных и экологически чистых материалов при производстве ведер обеспечит долговечность и безопасность.</a:t>
            </a:r>
          </a:p>
          <a:p>
            <a:r>
              <a:rPr lang="ru-RU" sz="1200" dirty="0" smtClean="0"/>
              <a:t>3. </a:t>
            </a:r>
            <a:r>
              <a:rPr lang="ru-RU" sz="1200" dirty="0"/>
              <a:t>Быстрая реакция на изменения в потребительских предпочтениях и возможность адаптации продукта под локальные рынки.</a:t>
            </a:r>
          </a:p>
          <a:p>
            <a:r>
              <a:rPr lang="ru-RU" sz="1200" dirty="0" smtClean="0"/>
              <a:t>4. </a:t>
            </a:r>
            <a:r>
              <a:rPr lang="ru-RU" sz="1200" dirty="0"/>
              <a:t>Создание сильного бренда с акцентом на экологическую ответственность и устойчивость поможет выделиться на фоне конкурентов.</a:t>
            </a:r>
          </a:p>
          <a:p>
            <a:r>
              <a:rPr lang="ru-RU" sz="1200" dirty="0" smtClean="0"/>
              <a:t>5. </a:t>
            </a:r>
            <a:r>
              <a:rPr lang="ru-RU" sz="1200" dirty="0"/>
              <a:t>Высокий уровень обслуживания клиентов, включая поддержку по вопросам сортировки отходов и возврату продукции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 smtClean="0"/>
              <a:t>6. </a:t>
            </a:r>
            <a:r>
              <a:rPr lang="ru-RU" sz="1200" dirty="0"/>
              <a:t>Участие в государственных программах по утилизации и переработке отходов может предоставить дополнительные преимущества и субсидии.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8585" y="3242285"/>
            <a:ext cx="596255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   </a:t>
            </a:r>
            <a:r>
              <a:rPr lang="ru-RU" sz="1100" i="1" dirty="0" smtClean="0"/>
              <a:t>Прямые </a:t>
            </a:r>
            <a:r>
              <a:rPr lang="ru-RU" sz="1100" i="1" dirty="0"/>
              <a:t>конкуренты:</a:t>
            </a:r>
          </a:p>
          <a:p>
            <a:pPr algn="just"/>
            <a:r>
              <a:rPr lang="ru-RU" sz="1100" dirty="0"/>
              <a:t>Компании</a:t>
            </a:r>
            <a:r>
              <a:rPr lang="ru-RU" sz="1100" dirty="0"/>
              <a:t>, производящие смарт-ведра с аналогичными функциями. В более широких масштабах это могут быть иностранные компании, которые могут выйти на российский рынок.</a:t>
            </a:r>
          </a:p>
          <a:p>
            <a:r>
              <a:rPr lang="ru-RU" sz="1100" dirty="0" smtClean="0"/>
              <a:t>   </a:t>
            </a:r>
            <a:r>
              <a:rPr lang="ru-RU" sz="1100" i="1" dirty="0" smtClean="0"/>
              <a:t>Косвенные </a:t>
            </a:r>
            <a:r>
              <a:rPr lang="ru-RU" sz="1100" i="1" dirty="0"/>
              <a:t>конкуренты:</a:t>
            </a:r>
          </a:p>
          <a:p>
            <a:pPr algn="just"/>
            <a:r>
              <a:rPr lang="ru-RU" sz="1100" dirty="0"/>
              <a:t>Традиционные </a:t>
            </a:r>
            <a:r>
              <a:rPr lang="ru-RU" sz="1100" dirty="0"/>
              <a:t>ведра и контейнеры для мусора, которые не имеют умных функций, но широко используются населением.</a:t>
            </a:r>
          </a:p>
          <a:p>
            <a:pPr algn="just"/>
            <a:r>
              <a:rPr lang="ru-RU" sz="1100" dirty="0"/>
              <a:t>Системы </a:t>
            </a:r>
            <a:r>
              <a:rPr lang="ru-RU" sz="1100" dirty="0"/>
              <a:t>раздельного сбора отходов без технологических решений (например, пункты приема вторичных материалов).</a:t>
            </a:r>
          </a:p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5" y="4617156"/>
            <a:ext cx="5962549" cy="1998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407143" y="4133325"/>
            <a:ext cx="5350352" cy="138499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Мотивация для переключения на SMART-ведро:</a:t>
            </a:r>
          </a:p>
          <a:p>
            <a:r>
              <a:rPr lang="ru-RU" sz="1200" dirty="0"/>
              <a:t>1. Умные ведра могут оптимизировать процесс вывоза мусора и сократить затраты на утилизацию.</a:t>
            </a:r>
          </a:p>
          <a:p>
            <a:r>
              <a:rPr lang="ru-RU" sz="1200" dirty="0"/>
              <a:t>2. Повышение осведомленности о необходимости раздельного сбора отходов.</a:t>
            </a:r>
          </a:p>
          <a:p>
            <a:r>
              <a:rPr lang="ru-RU" sz="1200" dirty="0"/>
              <a:t>3. Простота в эксплуатации и управление через мобильное приложение.</a:t>
            </a:r>
          </a:p>
          <a:p>
            <a:r>
              <a:rPr lang="ru-RU" sz="1200" dirty="0"/>
              <a:t>4. Программы по субсидированию и поддержке экологически чистых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10099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8837CC3-0DAF-4BE8-9735-BDBB5C0D00D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94" y="2133236"/>
            <a:ext cx="7890825" cy="423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977" y="1270425"/>
            <a:ext cx="3433831" cy="5519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21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741266" y="1026158"/>
            <a:ext cx="9227492" cy="800103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222622" y="930157"/>
            <a:ext cx="8266888" cy="7790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Экосистема монетизации стартапа</a:t>
            </a:r>
            <a:endParaRPr lang="en-US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38382" y="126164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1" y="208194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168188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18" y="1826261"/>
            <a:ext cx="4438650" cy="5031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08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Экономические показатели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91"/>
          <a:stretch/>
        </p:blipFill>
        <p:spPr bwMode="auto">
          <a:xfrm>
            <a:off x="2215962" y="2486561"/>
            <a:ext cx="348615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13"/>
          <a:stretch/>
        </p:blipFill>
        <p:spPr bwMode="auto">
          <a:xfrm>
            <a:off x="5702112" y="2407539"/>
            <a:ext cx="348615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5756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Дорожная карта развития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6468" y="1933568"/>
            <a:ext cx="85041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1.Проведено </a:t>
            </a:r>
            <a:r>
              <a:rPr lang="ru-RU" sz="1200" dirty="0"/>
              <a:t>комплексное исследование текущего состояния рынка товаров для сортировки мусора. Определены основные конкуренты, их сильные и слабые стороны, а также выявлены потребности целевой аудитории.</a:t>
            </a:r>
          </a:p>
          <a:p>
            <a:endParaRPr lang="ru-RU" sz="1200" dirty="0"/>
          </a:p>
          <a:p>
            <a:r>
              <a:rPr lang="ru-RU" sz="1200" dirty="0"/>
              <a:t>2. Тестирование гипотез</a:t>
            </a:r>
            <a:r>
              <a:rPr lang="ru-RU" sz="1200" dirty="0" smtClean="0"/>
              <a:t>:</a:t>
            </a:r>
            <a:endParaRPr lang="ru-RU" sz="1200" dirty="0"/>
          </a:p>
          <a:p>
            <a:r>
              <a:rPr lang="ru-RU" sz="1200" dirty="0" smtClean="0"/>
              <a:t>Гипотеза </a:t>
            </a:r>
            <a:r>
              <a:rPr lang="ru-RU" sz="1200" dirty="0"/>
              <a:t>1: Потребители готовы платить больше за экологически чистые продукты. Проведены опросы, которые подтвердили готовность целевой аудитории инвестировать в качественные и экологически безопасные товары.</a:t>
            </a:r>
          </a:p>
          <a:p>
            <a:endParaRPr lang="ru-RU" sz="1200" dirty="0"/>
          </a:p>
          <a:p>
            <a:r>
              <a:rPr lang="ru-RU" sz="1200" dirty="0" smtClean="0"/>
              <a:t>Гипотеза </a:t>
            </a:r>
            <a:r>
              <a:rPr lang="ru-RU" sz="1200" dirty="0"/>
              <a:t>2: Удобство использования и дизайн ведра влияют на его популярность. Протестированы различные дизайны и функциональные элементы, что подтвердило, что эстетика и удобство важны для потребителей.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4929" y="3973343"/>
            <a:ext cx="4240271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1. </a:t>
            </a:r>
            <a:r>
              <a:rPr lang="ru-RU" sz="1400" dirty="0" err="1"/>
              <a:t>Прототипирование</a:t>
            </a:r>
            <a:r>
              <a:rPr lang="ru-RU" sz="1400" dirty="0"/>
              <a:t> (1-3 месяц</a:t>
            </a:r>
            <a:r>
              <a:rPr lang="ru-RU" sz="1400" dirty="0" smtClean="0"/>
              <a:t>)</a:t>
            </a:r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2. Пилотный запуск (4-6 месяц</a:t>
            </a:r>
            <a:r>
              <a:rPr lang="ru-RU" sz="1400" dirty="0" smtClean="0"/>
              <a:t>)</a:t>
            </a:r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3</a:t>
            </a:r>
            <a:r>
              <a:rPr lang="ru-RU" sz="1400" dirty="0"/>
              <a:t>. Анализ и доработка (7-9 месяц</a:t>
            </a:r>
            <a:r>
              <a:rPr lang="ru-RU" sz="1400" dirty="0" smtClean="0"/>
              <a:t>)</a:t>
            </a:r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4. Масштабирование (10-12 месяц</a:t>
            </a:r>
            <a:r>
              <a:rPr lang="ru-RU" sz="1400" dirty="0" smtClean="0"/>
              <a:t>)</a:t>
            </a:r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5. Инновации и расширение линейки (1-2 год</a:t>
            </a:r>
            <a:r>
              <a:rPr lang="ru-RU" sz="1400" dirty="0" smtClean="0"/>
              <a:t>)</a:t>
            </a:r>
            <a:endParaRPr lang="ru-RU" sz="1400" dirty="0"/>
          </a:p>
          <a:p>
            <a:pPr algn="just"/>
            <a:endParaRPr lang="ru-RU" sz="1400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22573" y="3687894"/>
            <a:ext cx="6096000" cy="175432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r>
              <a:rPr lang="ru-RU" sz="1200" dirty="0" smtClean="0"/>
              <a:t>ECO-SMART </a:t>
            </a:r>
            <a:r>
              <a:rPr lang="ru-RU" sz="1200" dirty="0"/>
              <a:t>имеет большой потенциал для масштабирования благодаря:</a:t>
            </a:r>
          </a:p>
          <a:p>
            <a:endParaRPr lang="ru-RU" sz="1200" dirty="0"/>
          </a:p>
          <a:p>
            <a:r>
              <a:rPr lang="ru-RU" sz="1200" dirty="0"/>
              <a:t>• Увеличению линейки продуктов (например, ведра для сортировки для коммерческих объектов).</a:t>
            </a:r>
          </a:p>
          <a:p>
            <a:endParaRPr lang="ru-RU" sz="1200" dirty="0"/>
          </a:p>
          <a:p>
            <a:r>
              <a:rPr lang="ru-RU" sz="1200" dirty="0"/>
              <a:t>• Возможности интеграции с умными домами и </a:t>
            </a:r>
            <a:r>
              <a:rPr lang="ru-RU" sz="1200" dirty="0" err="1"/>
              <a:t>IoT</a:t>
            </a:r>
            <a:r>
              <a:rPr lang="ru-RU" sz="1200" dirty="0"/>
              <a:t>-технологиями.</a:t>
            </a:r>
          </a:p>
          <a:p>
            <a:endParaRPr lang="ru-RU" sz="1200" dirty="0"/>
          </a:p>
          <a:p>
            <a:r>
              <a:rPr lang="ru-RU" sz="1200" dirty="0"/>
              <a:t>• Расширению на международные рынки, где растет спрос на экологически чистые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383842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Риски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23195" y="2126684"/>
            <a:ext cx="83650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1.Цена и доступность: Умные ведра могут быть дорогостоящими и не доступными для всех категорий населения. Это может создать неравенство в доступе к современным технологиям сортировки мусора.</a:t>
            </a:r>
          </a:p>
          <a:p>
            <a:r>
              <a:rPr lang="ru-RU" dirty="0"/>
              <a:t>2. Технические проблемы: возможны неполадки с устройством, которые могут привести к неправильной работе или полной неработоспособности мусорного ведра. К примеру, корпуса и контейнеры для сбора отходов могут деформироваться или протечь из-за физических повреждений.</a:t>
            </a:r>
          </a:p>
          <a:p>
            <a:r>
              <a:rPr lang="ru-RU" dirty="0"/>
              <a:t>3. Высокая стоимость производства и обслуживания: создание и поддержание умного мусорного ведра может оказаться дорогостоящим процессом, который потребует значительных инвестиций.</a:t>
            </a:r>
          </a:p>
          <a:p>
            <a:r>
              <a:rPr lang="ru-RU" dirty="0"/>
              <a:t> 4.Непринятие потребителями: пользователи могут не оценить преимущества умного мусорного ведра и продукт может оказаться невостребованным на рынке. </a:t>
            </a:r>
          </a:p>
        </p:txBody>
      </p:sp>
    </p:spTree>
    <p:extLst>
      <p:ext uri="{BB962C8B-B14F-4D97-AF65-F5344CB8AC3E}">
        <p14:creationId xmlns:p14="http://schemas.microsoft.com/office/powerpoint/2010/main" val="85539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610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Запрос к аудитории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603022" y="2143028"/>
            <a:ext cx="754097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настоящее время мы планируем использовать собственные средства для реализации нашего проекта. Однако мы открыты к возможным партнерствам, которые могут помочь нам в продвижении и развитии. Мы ищем стратегических партнеров для рекламы и </a:t>
            </a:r>
            <a:r>
              <a:rPr lang="ru-RU" dirty="0" err="1"/>
              <a:t>коллабораций</a:t>
            </a:r>
            <a:r>
              <a:rPr lang="ru-RU" dirty="0"/>
              <a:t>, которые могут усилить наше присутствие на рынке и помочь в привлечении целевой аудитории.</a:t>
            </a:r>
          </a:p>
          <a:p>
            <a:endParaRPr lang="ru-RU" dirty="0"/>
          </a:p>
          <a:p>
            <a:r>
              <a:rPr lang="ru-RU" dirty="0"/>
              <a:t>Если говорить о финансировании, на данном этапе мы не ищем внешние инвестиции, но готовы обсудить возможности совместной работы с компаниями, заинтересованными в сотрудничестве. Мы уверены, что партнерство с опытными игроками в сфере маркетинга и рекламы может значительно ускорить наш рост и повысить эффективность пилотного запуска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773635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Команда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14400" y="2223911"/>
            <a:ext cx="5289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Ксения Филимонова – анализ рынка, подсчет  экономических показателей, конкурентный анализ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36978" y="2904109"/>
            <a:ext cx="4888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Камиль</a:t>
            </a:r>
            <a:r>
              <a:rPr lang="ru-RU" dirty="0" smtClean="0"/>
              <a:t> </a:t>
            </a:r>
            <a:r>
              <a:rPr lang="ru-RU" dirty="0" err="1" smtClean="0"/>
              <a:t>Амиров</a:t>
            </a:r>
            <a:r>
              <a:rPr lang="ru-RU" dirty="0" smtClean="0"/>
              <a:t> – определение проблемы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36978" y="3420533"/>
            <a:ext cx="384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Елена </a:t>
            </a:r>
            <a:r>
              <a:rPr lang="ru-RU" dirty="0" err="1" smtClean="0"/>
              <a:t>Нацыпаева</a:t>
            </a:r>
            <a:r>
              <a:rPr lang="ru-RU" dirty="0" smtClean="0"/>
              <a:t> – маркетинг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3943023"/>
            <a:ext cx="5012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Ангелина Богатова – составление экосистемы, бизнес модели проекта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34255" y="4680979"/>
            <a:ext cx="547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Дарья </a:t>
            </a:r>
            <a:r>
              <a:rPr lang="ru-RU" dirty="0" err="1" smtClean="0"/>
              <a:t>Садкеева</a:t>
            </a:r>
            <a:r>
              <a:rPr lang="ru-RU" dirty="0" smtClean="0"/>
              <a:t> – риски проекта, проведение и анализ опросов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14400" y="5318921"/>
            <a:ext cx="5732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Фатима </a:t>
            </a:r>
            <a:r>
              <a:rPr lang="ru-RU" dirty="0" err="1" smtClean="0"/>
              <a:t>Ахбердилова</a:t>
            </a:r>
            <a:r>
              <a:rPr lang="ru-RU" dirty="0" smtClean="0"/>
              <a:t> – определение целевой аудитории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445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40178" y="2460978"/>
            <a:ext cx="5700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Богатова Ангелина </a:t>
            </a:r>
          </a:p>
          <a:p>
            <a:r>
              <a:rPr lang="ru-RU" sz="2400" dirty="0" err="1" smtClean="0"/>
              <a:t>Вконтакте</a:t>
            </a:r>
            <a:r>
              <a:rPr lang="en-US" sz="2400" smtClean="0"/>
              <a:t>:</a:t>
            </a:r>
            <a:r>
              <a:rPr lang="ru-RU" sz="2400" smtClean="0"/>
              <a:t> </a:t>
            </a:r>
            <a:r>
              <a:rPr lang="en-US" sz="2400" dirty="0"/>
              <a:t>https://</a:t>
            </a:r>
            <a:r>
              <a:rPr lang="en-US" sz="2400" dirty="0" smtClean="0"/>
              <a:t>vk.com/kissuchka</a:t>
            </a:r>
            <a:r>
              <a:rPr lang="ru-RU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8295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1665</Words>
  <Application>Microsoft Office PowerPoint</Application>
  <PresentationFormat>Произвольный</PresentationFormat>
  <Paragraphs>139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АКСЕЛЕРАЦИОННАЯ ПРОГРАММА «ФИНСОЦТЕХ»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«ФИНСОЦТЕХ»</dc:title>
  <dc:creator>Васильев Иван Алексеевич</dc:creator>
  <cp:lastModifiedBy>user</cp:lastModifiedBy>
  <cp:revision>32</cp:revision>
  <dcterms:created xsi:type="dcterms:W3CDTF">2024-11-18T10:46:32Z</dcterms:created>
  <dcterms:modified xsi:type="dcterms:W3CDTF">2024-12-14T16:59:14Z</dcterms:modified>
</cp:coreProperties>
</file>