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9" r:id="rId9"/>
    <p:sldId id="262" r:id="rId10"/>
    <p:sldId id="264" r:id="rId11"/>
    <p:sldId id="267" r:id="rId12"/>
    <p:sldId id="271" r:id="rId13"/>
    <p:sldId id="273" r:id="rId14"/>
    <p:sldId id="268" r:id="rId15"/>
  </p:sldIdLst>
  <p:sldSz cx="9144000" cy="5143500" type="screen16x9"/>
  <p:notesSz cx="6858000" cy="9144000"/>
  <p:embeddedFontLst>
    <p:embeddedFont>
      <p:font typeface="Raleway SemiBold" panose="020B0604020202020204" charset="-52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-52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72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7233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0851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f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ar.epihina@yandex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6" y="1480051"/>
            <a:ext cx="3027734" cy="16157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100" dirty="0">
                <a:solidFill>
                  <a:schemeClr val="dk1"/>
                </a:solidFill>
              </a:rPr>
              <a:t>Экосистема </a:t>
            </a:r>
            <a:br>
              <a:rPr lang="ru-RU" sz="3100" dirty="0">
                <a:solidFill>
                  <a:schemeClr val="dk1"/>
                </a:solidFill>
              </a:rPr>
            </a:br>
            <a:r>
              <a:rPr lang="ru-RU" sz="3100" dirty="0">
                <a:solidFill>
                  <a:schemeClr val="dk1"/>
                </a:solidFill>
              </a:rPr>
              <a:t>«Умное отделение» 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97365" y="1350779"/>
            <a:ext cx="3844806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Стартап-проект «Умное отделение» является актуальным в настоящее время, так как все больше больниц внедряют современные технологии для улучшения качества обслуживания пациентов и повышения эффективности работы медицинского персонала.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Например, многие больницы используют мобильные приложения для удаленного консультирования пациентов, а также датчики слежения для контроля за их состоянием. </a:t>
            </a:r>
          </a:p>
          <a:p>
            <a:pPr marL="609600" lvl="0"/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Также существуют проекты по созданию роботизированных систем, которые помогают медсестрам выполнять рутинную работу.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111625"/>
            <a:ext cx="5047782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512" y="1480053"/>
            <a:ext cx="3250076" cy="32500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144589" y="690619"/>
            <a:ext cx="4389937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656198" y="2818536"/>
            <a:ext cx="1294827" cy="302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800" dirty="0">
                <a:solidFill>
                  <a:srgbClr val="132C40"/>
                </a:solidFill>
              </a:rPr>
              <a:t>клиники</a:t>
            </a:r>
            <a:endParaRPr sz="18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44;p27"/>
          <p:cNvSpPr txBox="1">
            <a:spLocks/>
          </p:cNvSpPr>
          <p:nvPr/>
        </p:nvSpPr>
        <p:spPr>
          <a:xfrm>
            <a:off x="2678649" y="1800716"/>
            <a:ext cx="1578238" cy="705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39700" indent="0">
              <a:buClr>
                <a:schemeClr val="dk1"/>
              </a:buClr>
              <a:buFont typeface="Raleway"/>
              <a:buNone/>
            </a:pPr>
            <a:r>
              <a:rPr lang="ru-RU" sz="1800" dirty="0">
                <a:solidFill>
                  <a:srgbClr val="132C40"/>
                </a:solidFill>
              </a:rPr>
              <a:t>частные клиники</a:t>
            </a:r>
          </a:p>
          <a:p>
            <a:pPr marL="101600" indent="0">
              <a:buSzPts val="1800"/>
              <a:buFont typeface="Raleway"/>
              <a:buNone/>
            </a:pPr>
            <a:endParaRPr lang="ru-RU" sz="1800" dirty="0">
              <a:solidFill>
                <a:srgbClr val="132C40"/>
              </a:solidFill>
            </a:endParaRPr>
          </a:p>
        </p:txBody>
      </p:sp>
      <p:sp>
        <p:nvSpPr>
          <p:cNvPr id="13" name="Google Shape;144;p27"/>
          <p:cNvSpPr txBox="1">
            <a:spLocks/>
          </p:cNvSpPr>
          <p:nvPr/>
        </p:nvSpPr>
        <p:spPr>
          <a:xfrm>
            <a:off x="2678649" y="3382594"/>
            <a:ext cx="2215340" cy="81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39700" indent="0">
              <a:buClr>
                <a:schemeClr val="dk1"/>
              </a:buClr>
              <a:buFont typeface="Raleway"/>
              <a:buNone/>
            </a:pPr>
            <a:r>
              <a:rPr lang="ru-RU" sz="1800" dirty="0">
                <a:solidFill>
                  <a:srgbClr val="132C40"/>
                </a:solidFill>
              </a:rPr>
              <a:t>государственные клиники</a:t>
            </a:r>
          </a:p>
          <a:p>
            <a:pPr marL="101600" indent="0">
              <a:buSzPts val="1800"/>
              <a:buFont typeface="Raleway"/>
              <a:buNone/>
            </a:pPr>
            <a:endParaRPr lang="ru-RU" sz="1800" dirty="0">
              <a:solidFill>
                <a:srgbClr val="132C4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1951025" y="3186651"/>
            <a:ext cx="792175" cy="347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1951025" y="2294585"/>
            <a:ext cx="734499" cy="523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720" y="1882452"/>
            <a:ext cx="3265715" cy="21749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25709" y="35373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26880" y="1059174"/>
            <a:ext cx="6510803" cy="365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Сложность диагностики и лечения различных заболеваний, особенно тех, которые требуют специальных знаний и оборудования;</a:t>
            </a:r>
          </a:p>
          <a:p>
            <a:pPr marL="406400" lvl="0" indent="-266700">
              <a:buClr>
                <a:schemeClr val="dk1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/>
              <a:t>Ограниченные ресурсы и бюджет больницы, которые не позволяют набирать сотрудников в штат;</a:t>
            </a:r>
          </a:p>
          <a:p>
            <a:pPr marL="406400" lvl="0" indent="-266700">
              <a:buClr>
                <a:schemeClr val="dk1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/>
              <a:t>Технические проблемы, такие как сбои в системах жизнеобеспечения пациентов или недостаточная мощность компьютеров и другого оборудования</a:t>
            </a:r>
            <a:br>
              <a:rPr lang="ru-RU" dirty="0"/>
            </a:br>
            <a:endParaRPr lang="ru-RU" dirty="0"/>
          </a:p>
          <a:p>
            <a:pPr marL="406400" indent="-266700">
              <a:buClr>
                <a:schemeClr val="dk1"/>
              </a:buClr>
            </a:pPr>
            <a:r>
              <a:rPr lang="ru-RU" dirty="0"/>
              <a:t>Проблемы с организацией рабочего времени и графиком работы, что может приводить к усталости и стрессу медицинского персонала</a:t>
            </a:r>
          </a:p>
          <a:p>
            <a:pPr marL="406400" indent="-266700">
              <a:buClr>
                <a:schemeClr val="dk1"/>
              </a:buClr>
            </a:pPr>
            <a:endParaRPr lang="ru-RU" dirty="0"/>
          </a:p>
          <a:p>
            <a:pPr marL="406400" indent="-266700">
              <a:buClr>
                <a:schemeClr val="dk1"/>
              </a:buClr>
            </a:pPr>
            <a:r>
              <a:rPr lang="ru-RU" dirty="0"/>
              <a:t>Проблемы с коммуникацией между пациентами и врачами, сотрудниками больниц (капризные пациенты)</a:t>
            </a:r>
          </a:p>
          <a:p>
            <a:pPr marL="406400" lvl="0" indent="-266700">
              <a:buClr>
                <a:schemeClr val="dk1"/>
              </a:buClr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01716" y="245435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23" y="319352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82075" y="305609"/>
            <a:ext cx="2052627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1208172" y="1331008"/>
            <a:ext cx="7257557" cy="351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Дистанционная поддержка </a:t>
            </a:r>
            <a:r>
              <a:rPr lang="ru-RU" dirty="0">
                <a:solidFill>
                  <a:srgbClr val="132C40"/>
                </a:solidFill>
              </a:rPr>
              <a:t>пациентов после выписки на дому с помощью мобильных приложений. Пациенты смогут получать консультации врачей через интернет, </a:t>
            </a:r>
            <a:r>
              <a:rPr lang="ru-RU" b="1" dirty="0">
                <a:solidFill>
                  <a:srgbClr val="132C40"/>
                </a:solidFill>
              </a:rPr>
              <a:t>не выходя из дома</a:t>
            </a:r>
            <a:r>
              <a:rPr lang="ru-RU" dirty="0">
                <a:solidFill>
                  <a:srgbClr val="132C40"/>
                </a:solidFill>
              </a:rPr>
              <a:t>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Датчики слежения</a:t>
            </a:r>
            <a:r>
              <a:rPr lang="ru-RU" dirty="0">
                <a:solidFill>
                  <a:srgbClr val="132C40"/>
                </a:solidFill>
              </a:rPr>
              <a:t>, которые будут контролировать состояние пациента и передавать информацию врачам. Это поможет предотвратить ошибки при диагностике и лечении.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Красные кнопки</a:t>
            </a:r>
            <a:r>
              <a:rPr lang="ru-RU" dirty="0">
                <a:solidFill>
                  <a:srgbClr val="132C40"/>
                </a:solidFill>
              </a:rPr>
              <a:t>, которые позволят пациентам быстро связаться с персоналом в случае возникновения проблем или необходимости экстренной помощи.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Интерактивные экраны</a:t>
            </a:r>
            <a:r>
              <a:rPr lang="ru-RU" dirty="0">
                <a:solidFill>
                  <a:srgbClr val="132C40"/>
                </a:solidFill>
              </a:rPr>
              <a:t>, на которых пациенты смогут получать информацию о своих заболеваниях, принимать лекарства и следить за своим состоянием.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Роботизированные системы</a:t>
            </a:r>
            <a:r>
              <a:rPr lang="ru-RU" dirty="0">
                <a:solidFill>
                  <a:srgbClr val="132C40"/>
                </a:solidFill>
              </a:rPr>
              <a:t>, которые помогут медсестрам выполнять рутинную работу, такую как измерение температуры и давления.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Системы мониторинга качества воздуха и освещения</a:t>
            </a:r>
            <a:r>
              <a:rPr lang="ru-RU" dirty="0">
                <a:solidFill>
                  <a:srgbClr val="132C40"/>
                </a:solidFill>
              </a:rPr>
              <a:t>, чтобы обеспечить безопасность пациентов и персонала больницы.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Виртуальная реальность и дополненная реальность</a:t>
            </a:r>
            <a:r>
              <a:rPr lang="ru-RU" dirty="0">
                <a:solidFill>
                  <a:srgbClr val="132C40"/>
                </a:solidFill>
              </a:rPr>
              <a:t>, которые позволят пациентам получать дополнительную помощь и поддержку во время лечения.</a:t>
            </a:r>
          </a:p>
          <a:p>
            <a:pPr marL="406400" lvl="0" indent="-266700">
              <a:buClr>
                <a:schemeClr val="dk1"/>
              </a:buClr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594322" y="19730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225" y="27122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282075" y="811173"/>
            <a:ext cx="3963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«Умное отделение» - макет экосистемы, которая будет включать в себя: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52958" y="15898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7953" y="1282384"/>
            <a:ext cx="7893520" cy="2308294"/>
          </a:xfrm>
        </p:spPr>
        <p:txBody>
          <a:bodyPr/>
          <a:lstStyle/>
          <a:p>
            <a:r>
              <a:rPr lang="ru-RU" dirty="0"/>
              <a:t>уникальное и инновационное решение для повышения качества и эффективности медицинского обслуживания пациентов с использованием современных технологий.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отличие от конкурентов, проект «Умное отделение» не ограничивается одним видом услуг или одним каналом взаимодействия, а предоставляет комплексную экосистему, включающую дистанционную поддержку пациентов, датчики слежения, красные кнопки, интерактивные экраны, роботизированные системы, системы мониторинга, виртуальную реальность и другие технологии, которые могут адаптироваться к различным специализациям и потребностям медицинских учреждений.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Умное отделение» также поможет снизить расходы на медицинское оборудование, персонал и логистику, повысить доходность и репутацию медицинских </a:t>
            </a:r>
            <a:r>
              <a:rPr lang="ru-RU" dirty="0" smtClean="0"/>
              <a:t>учреждений.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3;p27"/>
          <p:cNvSpPr txBox="1">
            <a:spLocks noGrp="1"/>
          </p:cNvSpPr>
          <p:nvPr>
            <p:ph type="title"/>
          </p:nvPr>
        </p:nvSpPr>
        <p:spPr>
          <a:xfrm>
            <a:off x="1356125" y="251399"/>
            <a:ext cx="4389937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КОНКУРЕНТЫ 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5" name="Google Shape;175;p29"/>
          <p:cNvSpPr/>
          <p:nvPr/>
        </p:nvSpPr>
        <p:spPr>
          <a:xfrm>
            <a:off x="594322" y="19730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oogle Shape;18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8225" y="27122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58;p28"/>
          <p:cNvSpPr txBox="1">
            <a:spLocks noGrp="1"/>
          </p:cNvSpPr>
          <p:nvPr>
            <p:ph type="body" idx="1"/>
          </p:nvPr>
        </p:nvSpPr>
        <p:spPr>
          <a:xfrm>
            <a:off x="378134" y="959126"/>
            <a:ext cx="6510803" cy="4294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r>
              <a:rPr lang="ru-RU" b="1" dirty="0" err="1"/>
              <a:t>Медси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smtClean="0"/>
              <a:t>дистанционная консультация, диагностика </a:t>
            </a:r>
            <a:r>
              <a:rPr lang="ru-RU" dirty="0"/>
              <a:t>и </a:t>
            </a:r>
            <a:r>
              <a:rPr lang="ru-RU" dirty="0" smtClean="0"/>
              <a:t>лечение, интегрированные </a:t>
            </a:r>
            <a:r>
              <a:rPr lang="ru-RU" dirty="0"/>
              <a:t>решения для управления здоровьем. </a:t>
            </a:r>
            <a:r>
              <a:rPr lang="ru-RU" dirty="0" smtClean="0"/>
              <a:t>Недостатки </a:t>
            </a:r>
            <a:r>
              <a:rPr lang="ru-RU" dirty="0"/>
              <a:t>компании: высокая стоимость услуг, неоднородность квалификации врачей, ограниченность географии присутствия, отсутствие целостности </a:t>
            </a:r>
            <a:r>
              <a:rPr lang="ru-RU" dirty="0" smtClean="0"/>
              <a:t>подхода</a:t>
            </a:r>
            <a:r>
              <a:rPr lang="ru-RU" dirty="0" smtClean="0">
                <a:solidFill>
                  <a:srgbClr val="132C40"/>
                </a:solidFill>
              </a:rPr>
              <a:t>;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indent="-266700"/>
            <a:r>
              <a:rPr lang="ru-RU" b="1" dirty="0" err="1"/>
              <a:t>Докдок</a:t>
            </a:r>
            <a:r>
              <a:rPr lang="ru-RU" b="1" dirty="0"/>
              <a:t>: </a:t>
            </a:r>
            <a:r>
              <a:rPr lang="ru-RU" dirty="0" smtClean="0"/>
              <a:t>онлайн-сервис </a:t>
            </a:r>
            <a:r>
              <a:rPr lang="ru-RU" dirty="0"/>
              <a:t>по поиску и записи к врачам, который объединяет более 30 тысяч врачей из более чем 4 тысяч медицинских учреждений в России. </a:t>
            </a:r>
            <a:r>
              <a:rPr lang="ru-RU" dirty="0" smtClean="0"/>
              <a:t>Недостатки </a:t>
            </a:r>
            <a:r>
              <a:rPr lang="ru-RU" dirty="0"/>
              <a:t>компании: отсутствие гарантии качества и актуальности информации, зависимость от партнерских клиник, необходимость дополнительной регистрации и оплаты на сайтах клиник, отсутствие целостности </a:t>
            </a:r>
            <a:r>
              <a:rPr lang="ru-RU" dirty="0" smtClean="0"/>
              <a:t>подхода</a:t>
            </a:r>
            <a:r>
              <a:rPr lang="ru-RU" dirty="0" smtClean="0"/>
              <a:t>;</a:t>
            </a:r>
            <a:endParaRPr lang="ru-RU" dirty="0"/>
          </a:p>
          <a:p>
            <a:pPr marL="406400" lvl="0" indent="-266700">
              <a:buClr>
                <a:schemeClr val="dk1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b="1" dirty="0" err="1"/>
              <a:t>СберЗдоровье</a:t>
            </a:r>
            <a:r>
              <a:rPr lang="ru-RU" b="1" dirty="0"/>
              <a:t>: </a:t>
            </a:r>
            <a:r>
              <a:rPr lang="ru-RU" dirty="0"/>
              <a:t>платформа для оказания медицинских услуг от </a:t>
            </a:r>
            <a:r>
              <a:rPr lang="ru-RU" dirty="0" smtClean="0"/>
              <a:t>Сбербанка. Недостатки </a:t>
            </a:r>
            <a:r>
              <a:rPr lang="ru-RU" dirty="0"/>
              <a:t>компании: работа только через платформу и приложение, отсутствие разнообразия и целостности подхода, нестабильность и недоработки в работе приложения, низкий уровень доверия к банковским медицинским услугам, конфликт интересов с партнерскими </a:t>
            </a:r>
            <a:r>
              <a:rPr lang="ru-RU" dirty="0" smtClean="0"/>
              <a:t>клиниками</a:t>
            </a:r>
            <a:endParaRPr lang="ru-RU" dirty="0"/>
          </a:p>
          <a:p>
            <a:pPr marL="139700" lvl="0" indent="0">
              <a:buClr>
                <a:schemeClr val="dk1"/>
              </a:buClr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855" y="500081"/>
            <a:ext cx="1505624" cy="9180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35" y="2300284"/>
            <a:ext cx="2360484" cy="12335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855" y="3670301"/>
            <a:ext cx="1677545" cy="12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3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793702" y="1273736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793701" y="1261473"/>
            <a:ext cx="1568401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601154" y="1932590"/>
            <a:ext cx="3613336" cy="2123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sz="1400" dirty="0"/>
              <a:t>Мы работаем на рынке </a:t>
            </a:r>
            <a:r>
              <a:rPr lang="ru" sz="1400" b="1" dirty="0"/>
              <a:t>B2B, B2G</a:t>
            </a:r>
            <a:br>
              <a:rPr lang="ru" sz="1400" b="1" dirty="0"/>
            </a:br>
            <a:endParaRPr lang="ru" sz="1400" b="1"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sz="1400" b="1" dirty="0"/>
              <a:t>TAM – </a:t>
            </a:r>
            <a:r>
              <a:rPr lang="en-US" sz="1400" dirty="0"/>
              <a:t>189 </a:t>
            </a:r>
            <a:r>
              <a:rPr lang="ru-RU" sz="1400" dirty="0"/>
              <a:t>млрд руб</a:t>
            </a:r>
            <a:r>
              <a:rPr lang="ru-RU" sz="1400" b="1" dirty="0"/>
              <a:t>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sz="1400" b="1" dirty="0"/>
              <a:t>SAM – </a:t>
            </a:r>
            <a:r>
              <a:rPr lang="en-US" sz="1400" dirty="0"/>
              <a:t>75 </a:t>
            </a:r>
            <a:r>
              <a:rPr lang="ru-RU" sz="1400" dirty="0"/>
              <a:t>млрд руб</a:t>
            </a:r>
            <a:r>
              <a:rPr lang="ru-RU" sz="1400" b="1" dirty="0"/>
              <a:t>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sz="1400" b="1" dirty="0"/>
              <a:t>SOM –</a:t>
            </a:r>
            <a:r>
              <a:rPr lang="ru-RU" sz="1400" b="1" dirty="0"/>
              <a:t> </a:t>
            </a:r>
            <a:r>
              <a:rPr lang="en-US" sz="1400" dirty="0"/>
              <a:t>1 </a:t>
            </a:r>
            <a:r>
              <a:rPr lang="ru-RU" sz="1400" dirty="0"/>
              <a:t>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sz="1400" b="1"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654716" y="1310264"/>
            <a:ext cx="2992261" cy="291326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018371" y="1841073"/>
            <a:ext cx="2264953" cy="23824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341622" y="2609477"/>
            <a:ext cx="1614054" cy="161405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175937" y="3011998"/>
            <a:ext cx="1866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SOM</a:t>
            </a:r>
            <a:r>
              <a:rPr lang="en-US" dirty="0"/>
              <a:t> </a:t>
            </a:r>
            <a:r>
              <a:rPr lang="ru-RU" dirty="0"/>
              <a:t>1</a:t>
            </a:r>
            <a:r>
              <a:rPr lang="en-US" dirty="0"/>
              <a:t> </a:t>
            </a:r>
            <a:r>
              <a:rPr lang="ru-RU" dirty="0"/>
              <a:t>млрд руб.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75937" y="2065691"/>
            <a:ext cx="19454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SAM </a:t>
            </a:r>
            <a:r>
              <a:rPr lang="ru-RU" dirty="0"/>
              <a:t>75 млрд руб.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27141" y="1425575"/>
            <a:ext cx="19639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TAM </a:t>
            </a:r>
            <a:r>
              <a:rPr lang="ru-RU" dirty="0"/>
              <a:t>189 млрд руб.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250462" y="2088579"/>
            <a:ext cx="5146561" cy="16711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indent="0">
              <a:buNone/>
            </a:pPr>
            <a:r>
              <a:rPr lang="ru-RU" sz="1400" b="1" dirty="0"/>
              <a:t>стоимость</a:t>
            </a:r>
            <a:r>
              <a:rPr lang="ru-RU" sz="1400" dirty="0"/>
              <a:t> полной экосистемы будет варьироваться в пределах </a:t>
            </a:r>
          </a:p>
          <a:p>
            <a:r>
              <a:rPr lang="ru-RU" sz="1400" b="1" dirty="0"/>
              <a:t>1,8 – 2 млн руб</a:t>
            </a:r>
            <a:r>
              <a:rPr lang="ru-RU" sz="1400" dirty="0"/>
              <a:t>. </a:t>
            </a:r>
            <a:br>
              <a:rPr lang="ru-RU" sz="1400" dirty="0"/>
            </a:br>
            <a:endParaRPr lang="ru-RU" sz="1400" dirty="0"/>
          </a:p>
          <a:p>
            <a:pPr marL="152400" indent="0">
              <a:buNone/>
            </a:pPr>
            <a:r>
              <a:rPr lang="ru-RU" sz="1400" dirty="0"/>
              <a:t>установка и техническая поддержка в год будет стоить </a:t>
            </a:r>
          </a:p>
          <a:p>
            <a:r>
              <a:rPr lang="ru-RU" sz="1400" b="1" dirty="0"/>
              <a:t>60 000 руб. </a:t>
            </a: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023" y="1567444"/>
            <a:ext cx="3319379" cy="24895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175932" y="24848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1082581" y="783672"/>
            <a:ext cx="7705542" cy="178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146050" lvl="0" indent="0">
              <a:buClr>
                <a:srgbClr val="132C40"/>
              </a:buClr>
              <a:buSzPts val="1300"/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-формирование </a:t>
            </a:r>
            <a:r>
              <a:rPr lang="ru-RU" sz="1300" dirty="0">
                <a:solidFill>
                  <a:srgbClr val="132C40"/>
                </a:solidFill>
              </a:rPr>
              <a:t>финансовой модели, которая позволит прогнозировать доходы, расходы, прибыль и другие показатели </a:t>
            </a:r>
            <a:r>
              <a:rPr lang="ru-RU" sz="1300" dirty="0" smtClean="0">
                <a:solidFill>
                  <a:srgbClr val="132C40"/>
                </a:solidFill>
              </a:rPr>
              <a:t>проекта;</a:t>
            </a:r>
            <a:endParaRPr lang="ru-RU" sz="1300" dirty="0">
              <a:solidFill>
                <a:srgbClr val="132C40"/>
              </a:solidFill>
            </a:endParaRPr>
          </a:p>
          <a:p>
            <a:pPr marL="146050" lvl="0" indent="0">
              <a:buClr>
                <a:srgbClr val="132C40"/>
              </a:buClr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-</a:t>
            </a:r>
            <a:r>
              <a:rPr lang="ru-RU" sz="1300" dirty="0" smtClean="0">
                <a:solidFill>
                  <a:srgbClr val="132C40"/>
                </a:solidFill>
              </a:rPr>
              <a:t>привлечение финансирования;</a:t>
            </a:r>
            <a:endParaRPr lang="ru-RU" sz="1300" dirty="0">
              <a:solidFill>
                <a:srgbClr val="132C40"/>
              </a:solidFill>
            </a:endParaRPr>
          </a:p>
          <a:p>
            <a:pPr marL="146050" lvl="0" indent="0">
              <a:buClr>
                <a:srgbClr val="132C40"/>
              </a:buClr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-</a:t>
            </a:r>
            <a:r>
              <a:rPr lang="ru-RU" sz="1300" dirty="0" smtClean="0">
                <a:solidFill>
                  <a:srgbClr val="132C40"/>
                </a:solidFill>
              </a:rPr>
              <a:t>разработка </a:t>
            </a:r>
            <a:r>
              <a:rPr lang="ru-RU" sz="1300" dirty="0">
                <a:solidFill>
                  <a:srgbClr val="132C40"/>
                </a:solidFill>
              </a:rPr>
              <a:t>ТЗ и </a:t>
            </a:r>
            <a:r>
              <a:rPr lang="ru-RU" sz="1300" dirty="0" smtClean="0">
                <a:solidFill>
                  <a:srgbClr val="132C40"/>
                </a:solidFill>
              </a:rPr>
              <a:t>поиск </a:t>
            </a:r>
            <a:r>
              <a:rPr lang="ru-RU" sz="1300" dirty="0">
                <a:solidFill>
                  <a:srgbClr val="132C40"/>
                </a:solidFill>
              </a:rPr>
              <a:t>поставщиков оборудования</a:t>
            </a:r>
          </a:p>
          <a:p>
            <a:pPr marL="146050" lvl="0" indent="0">
              <a:buClr>
                <a:srgbClr val="132C40"/>
              </a:buClr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-</a:t>
            </a:r>
            <a:r>
              <a:rPr lang="ru-RU" sz="1300" dirty="0" smtClean="0">
                <a:solidFill>
                  <a:srgbClr val="132C40"/>
                </a:solidFill>
              </a:rPr>
              <a:t>поиск </a:t>
            </a:r>
            <a:r>
              <a:rPr lang="ru-RU" sz="1300" dirty="0">
                <a:solidFill>
                  <a:srgbClr val="132C40"/>
                </a:solidFill>
              </a:rPr>
              <a:t>команды (разработчиков, инженеров, медицинских специалистов).</a:t>
            </a:r>
          </a:p>
          <a:p>
            <a:pPr marL="146050" lvl="0" indent="0"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14135" y="16980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032" y="24372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00" y="2632257"/>
            <a:ext cx="3208624" cy="24064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175932" y="24848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 smtClean="0">
                <a:solidFill>
                  <a:schemeClr val="dk1"/>
                </a:solidFill>
              </a:rPr>
              <a:t>КАНАЛЫ ПРОДВИЖЕНИЯ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1027979" y="886727"/>
            <a:ext cx="7705542" cy="178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lvl="0" indent="-330200">
              <a:buClr>
                <a:schemeClr val="dk1"/>
              </a:buClr>
              <a:buSzPts val="1600"/>
            </a:pPr>
            <a:r>
              <a:rPr lang="ru-RU" sz="1600" dirty="0" smtClean="0">
                <a:solidFill>
                  <a:srgbClr val="132C40"/>
                </a:solidFill>
              </a:rPr>
              <a:t>Госзакупки </a:t>
            </a:r>
            <a:r>
              <a:rPr lang="ru-RU" sz="1600" dirty="0">
                <a:solidFill>
                  <a:srgbClr val="132C40"/>
                </a:solidFill>
              </a:rPr>
              <a:t>(тендеры).</a:t>
            </a:r>
          </a:p>
          <a:p>
            <a:pPr lvl="0" indent="-330200">
              <a:buClr>
                <a:schemeClr val="dk1"/>
              </a:buClr>
              <a:buSzPts val="1600"/>
            </a:pPr>
            <a:r>
              <a:rPr lang="ru-RU" sz="1600" dirty="0" smtClean="0">
                <a:solidFill>
                  <a:srgbClr val="132C40"/>
                </a:solidFill>
              </a:rPr>
              <a:t>Событийный </a:t>
            </a:r>
            <a:r>
              <a:rPr lang="ru-RU" sz="1600" dirty="0">
                <a:solidFill>
                  <a:srgbClr val="132C40"/>
                </a:solidFill>
              </a:rPr>
              <a:t>маркетинг: проект может участвовать в конференциях, семинарах, </a:t>
            </a:r>
            <a:r>
              <a:rPr lang="ru-RU" sz="1600" dirty="0" err="1">
                <a:solidFill>
                  <a:srgbClr val="132C40"/>
                </a:solidFill>
              </a:rPr>
              <a:t>вебинарах</a:t>
            </a:r>
            <a:r>
              <a:rPr lang="ru-RU" sz="1600" dirty="0">
                <a:solidFill>
                  <a:srgbClr val="132C40"/>
                </a:solidFill>
              </a:rPr>
              <a:t>, выставках, фестивалях. Событийный маркетинг позволит проекту демонстрировать свои продукты и сервисы, входящие в экосистему, вживую, а также общаться с потенциальными клиентами, партнерами и экспертами, а также повышать свой авторитет и имидж.</a:t>
            </a:r>
          </a:p>
          <a:p>
            <a:pPr lvl="0" indent="-330200">
              <a:buClr>
                <a:schemeClr val="dk1"/>
              </a:buClr>
              <a:buSzPts val="1600"/>
            </a:pPr>
            <a:r>
              <a:rPr lang="ru-RU" sz="1600" dirty="0" smtClean="0">
                <a:solidFill>
                  <a:srgbClr val="132C40"/>
                </a:solidFill>
              </a:rPr>
              <a:t>Официальный </a:t>
            </a:r>
            <a:r>
              <a:rPr lang="ru-RU" sz="1600" dirty="0">
                <a:solidFill>
                  <a:srgbClr val="132C40"/>
                </a:solidFill>
              </a:rPr>
              <a:t>сайт проекта. Сайт проекта должен быть оптимизирован для поисковых систем (SEO), чтобы повысить его видимость и трафик. Сайт проекта также должен быть адаптирован для мобильных устройств, чтобы обеспечить удобство и доступность для пользователей. </a:t>
            </a: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14135" y="16980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032" y="24372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21284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175932" y="24848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 smtClean="0">
                <a:solidFill>
                  <a:schemeClr val="dk1"/>
                </a:solidFill>
              </a:rPr>
              <a:t>КАНАЛЫ СБЫТА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1027979" y="886727"/>
            <a:ext cx="7705542" cy="4002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lvl="0" indent="-330200"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</a:rPr>
              <a:t>Прямой канал сбыта: </a:t>
            </a:r>
            <a:r>
              <a:rPr lang="ru-RU" dirty="0" smtClean="0">
                <a:solidFill>
                  <a:srgbClr val="132C40"/>
                </a:solidFill>
              </a:rPr>
              <a:t>официальный сайт</a:t>
            </a:r>
            <a:r>
              <a:rPr lang="ru-RU" dirty="0">
                <a:solidFill>
                  <a:srgbClr val="132C40"/>
                </a:solidFill>
              </a:rPr>
              <a:t>, на котором будет представлять свое уникальное торговое предложение, демонстрировать свои преимущества и отличия от конкурентов, а также предоставлять возможность онлайн-заказа, оплаты и поддержки. </a:t>
            </a:r>
            <a:r>
              <a:rPr lang="ru-RU" dirty="0" smtClean="0">
                <a:solidFill>
                  <a:srgbClr val="132C40"/>
                </a:solidFill>
              </a:rPr>
              <a:t>Прямой </a:t>
            </a:r>
            <a:r>
              <a:rPr lang="ru-RU" dirty="0">
                <a:solidFill>
                  <a:srgbClr val="132C40"/>
                </a:solidFill>
              </a:rPr>
              <a:t>канал сбыта также требует больших затрат на маркетинг, логистику, обслуживание и поддержку клиентов, а также ограничивает охват рынка и аудитории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  <a:p>
            <a:pPr lvl="0" indent="-330200">
              <a:buClr>
                <a:schemeClr val="dk1"/>
              </a:buClr>
              <a:buSzPts val="1600"/>
            </a:pPr>
            <a:endParaRPr lang="ru-RU" dirty="0">
              <a:solidFill>
                <a:srgbClr val="132C40"/>
              </a:solidFill>
            </a:endParaRPr>
          </a:p>
          <a:p>
            <a:pPr lvl="0" indent="-330200">
              <a:buClr>
                <a:schemeClr val="dk1"/>
              </a:buClr>
              <a:buSzPts val="1600"/>
            </a:pPr>
            <a:endParaRPr lang="ru-RU" dirty="0">
              <a:solidFill>
                <a:srgbClr val="132C40"/>
              </a:solidFill>
            </a:endParaRPr>
          </a:p>
          <a:p>
            <a:pPr lvl="0" indent="-330200"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</a:rPr>
              <a:t>Непрямой канал сбыта: </a:t>
            </a:r>
            <a:r>
              <a:rPr lang="ru-RU" dirty="0" smtClean="0">
                <a:solidFill>
                  <a:srgbClr val="132C40"/>
                </a:solidFill>
              </a:rPr>
              <a:t>посредники, дистрибьюторы</a:t>
            </a:r>
            <a:r>
              <a:rPr lang="ru-RU" dirty="0">
                <a:solidFill>
                  <a:srgbClr val="132C40"/>
                </a:solidFill>
              </a:rPr>
              <a:t>, </a:t>
            </a:r>
            <a:r>
              <a:rPr lang="ru-RU" dirty="0" smtClean="0">
                <a:solidFill>
                  <a:srgbClr val="132C40"/>
                </a:solidFill>
              </a:rPr>
              <a:t>агенты. Непрямой </a:t>
            </a:r>
            <a:r>
              <a:rPr lang="ru-RU" dirty="0">
                <a:solidFill>
                  <a:srgbClr val="132C40"/>
                </a:solidFill>
              </a:rPr>
              <a:t>канал сбыта позволит проекту расширить свой рынок и аудиторию, снизить свои затраты на маркетинг, логистику, обслуживание и поддержку клиентов, а также воспользоваться опытом и репутацией посредников. Однако непрямой канал сбыта также снижает уровень контроля над своими продажами, ухудшает связь с клиентами, увеличивает конкуренцию и зависимость от </a:t>
            </a:r>
            <a:r>
              <a:rPr lang="ru-RU" dirty="0" smtClean="0">
                <a:solidFill>
                  <a:srgbClr val="132C40"/>
                </a:solidFill>
              </a:rPr>
              <a:t>посредников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14135" y="16980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032" y="24372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24508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b="1" dirty="0">
                <a:solidFill>
                  <a:srgbClr val="132C40"/>
                </a:solidFill>
              </a:rPr>
              <a:t>Епихина Дарья Владимировна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="1" dirty="0">
                <a:solidFill>
                  <a:srgbClr val="132C40"/>
                </a:solidFill>
              </a:rPr>
              <a:t>Тел.: </a:t>
            </a:r>
            <a:r>
              <a:rPr lang="ru-RU" dirty="0">
                <a:solidFill>
                  <a:srgbClr val="132C40"/>
                </a:solidFill>
              </a:rPr>
              <a:t>+7 (987) 527-58-59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 i="0" u="none" strike="noStrike" dirty="0">
                <a:solidFill>
                  <a:srgbClr val="2185FB"/>
                </a:solidFill>
                <a:effectLst/>
                <a:latin typeface="ALSHauss"/>
                <a:hlinkClick r:id="rId3"/>
              </a:rPr>
              <a:t>dar.epihina@yandex.ru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818</Words>
  <Application>Microsoft Office PowerPoint</Application>
  <PresentationFormat>Экран (16:9)</PresentationFormat>
  <Paragraphs>83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ALSHauss</vt:lpstr>
      <vt:lpstr>Raleway SemiBold</vt:lpstr>
      <vt:lpstr>Calibri</vt:lpstr>
      <vt:lpstr>Helvetica Neue</vt:lpstr>
      <vt:lpstr>Raleway</vt:lpstr>
      <vt:lpstr>Century Gothic</vt:lpstr>
      <vt:lpstr>Simple Light</vt:lpstr>
      <vt:lpstr>Simple Light</vt:lpstr>
      <vt:lpstr>Экосистема  «Умное отделение»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КОНКУРЕНТЫ </vt:lpstr>
      <vt:lpstr>РЫНОК</vt:lpstr>
      <vt:lpstr>БИЗНЕС-МОДЕЛЬ</vt:lpstr>
      <vt:lpstr>ПЛАНЫ РАЗВИТИЯ</vt:lpstr>
      <vt:lpstr>КАНАЛЫ ПРОДВИЖЕНИЯ</vt:lpstr>
      <vt:lpstr>КАНАЛЫ СБЫТА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Экосистема   «Умное отделение» </dc:title>
  <cp:lastModifiedBy>Persona</cp:lastModifiedBy>
  <cp:revision>22</cp:revision>
  <dcterms:modified xsi:type="dcterms:W3CDTF">2023-11-29T14:18:26Z</dcterms:modified>
</cp:coreProperties>
</file>