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23" r:id="rId2"/>
    <p:sldId id="257" r:id="rId3"/>
    <p:sldId id="329" r:id="rId4"/>
    <p:sldId id="330" r:id="rId5"/>
    <p:sldId id="322" r:id="rId6"/>
    <p:sldId id="325" r:id="rId7"/>
    <p:sldId id="321" r:id="rId8"/>
    <p:sldId id="320" r:id="rId9"/>
    <p:sldId id="317" r:id="rId10"/>
    <p:sldId id="260" r:id="rId11"/>
    <p:sldId id="328" r:id="rId12"/>
    <p:sldId id="277" r:id="rId13"/>
    <p:sldId id="327" r:id="rId14"/>
    <p:sldId id="276" r:id="rId15"/>
    <p:sldId id="278" r:id="rId16"/>
    <p:sldId id="31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стя Ефремова" initials="НЕ" lastIdx="1" clrIdx="0"/>
  <p:cmAuthor id="2" name="Анастасия Шостка" initials="АШ" lastIdx="2" clrIdx="1">
    <p:extLst>
      <p:ext uri="{19B8F6BF-5375-455C-9EA6-DF929625EA0E}">
        <p15:presenceInfo xmlns:p15="http://schemas.microsoft.com/office/powerpoint/2012/main" xmlns="" userId="330fc6ada36af7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8A7C4"/>
    <a:srgbClr val="AEBEE2"/>
    <a:srgbClr val="C0504D"/>
    <a:srgbClr val="578737"/>
    <a:srgbClr val="70AD47"/>
    <a:srgbClr val="BB8D54"/>
    <a:srgbClr val="5270A4"/>
    <a:srgbClr val="FF3B3B"/>
    <a:srgbClr val="3D75B9"/>
    <a:srgbClr val="E6E0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299" autoAdjust="0"/>
  </p:normalViewPr>
  <p:slideViewPr>
    <p:cSldViewPr>
      <p:cViewPr varScale="1">
        <p:scale>
          <a:sx n="106" d="100"/>
          <a:sy n="106" d="100"/>
        </p:scale>
        <p:origin x="-714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i="0">
                <a:latin typeface="Times New Roman" pitchFamily="18" charset="0"/>
                <a:cs typeface="Times New Roman" pitchFamily="18" charset="0"/>
              </a:defRPr>
            </a:pPr>
            <a:r>
              <a:rPr lang="ru-RU" b="1" i="0">
                <a:latin typeface="Times New Roman" pitchFamily="18" charset="0"/>
                <a:cs typeface="Times New Roman" pitchFamily="18" charset="0"/>
              </a:rPr>
              <a:t>Структура</a:t>
            </a:r>
            <a:r>
              <a:rPr lang="ru-RU" b="1" i="0" baseline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0" u="none" strike="noStrike" baseline="0">
                <a:latin typeface="Times New Roman" pitchFamily="18" charset="0"/>
                <a:cs typeface="Times New Roman" pitchFamily="18" charset="0"/>
              </a:rPr>
              <a:t>ИИ-систем в РФ</a:t>
            </a:r>
            <a:endParaRPr lang="ru-RU" b="1" i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7963491898395515"/>
          <c:y val="3.6801214006524564E-2"/>
        </c:manualLayout>
      </c:layout>
      <c:spPr>
        <a:gradFill>
          <a:gsLst>
            <a:gs pos="0">
              <a:srgbClr val="4F81BD">
                <a:lumMod val="5000"/>
                <a:lumOff val="95000"/>
              </a:srgbClr>
            </a:gs>
            <a:gs pos="74000">
              <a:srgbClr val="4F81BD">
                <a:lumMod val="45000"/>
                <a:lumOff val="55000"/>
              </a:srgbClr>
            </a:gs>
            <a:gs pos="83000">
              <a:srgbClr val="4F81BD">
                <a:lumMod val="45000"/>
                <a:lumOff val="55000"/>
              </a:srgbClr>
            </a:gs>
            <a:gs pos="100000">
              <a:srgbClr val="4F81BD">
                <a:lumMod val="30000"/>
                <a:lumOff val="70000"/>
              </a:srgbClr>
            </a:gs>
          </a:gsLst>
          <a:lin ang="5400000" scaled="1"/>
        </a:gradFill>
        <a:ln>
          <a:solidFill>
            <a:srgbClr val="5270A4"/>
          </a:solidFill>
        </a:ln>
      </c:spPr>
    </c:title>
    <c:plotArea>
      <c:layout>
        <c:manualLayout>
          <c:layoutTarget val="inner"/>
          <c:xMode val="edge"/>
          <c:yMode val="edge"/>
          <c:x val="5.4613779606743171E-2"/>
          <c:y val="0.14909353506176093"/>
          <c:w val="0.51530390979589058"/>
          <c:h val="0.68994722793408825"/>
        </c:manualLayout>
      </c:layout>
      <c:doughnutChart>
        <c:varyColors val="1"/>
        <c:ser>
          <c:idx val="0"/>
          <c:order val="0"/>
          <c:spPr>
            <a:effectLst>
              <a:glow rad="139700">
                <a:srgbClr val="4F81BD">
                  <a:satMod val="175000"/>
                  <a:alpha val="40000"/>
                </a:srgbClr>
              </a:glow>
            </a:effectLst>
          </c:spPr>
          <c:explosion val="25"/>
          <c:dLbls>
            <c:spPr>
              <a:ln cmpd="thinThick"/>
            </c:spPr>
            <c:txPr>
              <a:bodyPr/>
              <a:lstStyle/>
              <a:p>
                <a:pPr>
                  <a:defRPr sz="1800" b="1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[Книга1]Лист1!$B$4:$B$6</c:f>
              <c:strCache>
                <c:ptCount val="3"/>
                <c:pt idx="0">
                  <c:v>Анализ медицинских изображений и цифровая диагностика (41 ИИ)</c:v>
                </c:pt>
                <c:pt idx="1">
                  <c:v>Профилактика и лечение состояний, заболеваний и осложнений (12 ИИ)</c:v>
                </c:pt>
                <c:pt idx="2">
                  <c:v>Прочие (10 ИИ)</c:v>
                </c:pt>
              </c:strCache>
            </c:strRef>
          </c:cat>
          <c:val>
            <c:numRef>
              <c:f>[Книга1]Лист1!$C$4:$C$6</c:f>
              <c:numCache>
                <c:formatCode>General</c:formatCode>
                <c:ptCount val="3"/>
                <c:pt idx="0">
                  <c:v>41</c:v>
                </c:pt>
                <c:pt idx="1">
                  <c:v>12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82-46AE-BC80-9B5DE37FC28C}"/>
            </c:ext>
          </c:extLst>
        </c:ser>
        <c:dLbls>
          <c:showPercent val="1"/>
        </c:dLbls>
        <c:firstSliceAng val="0"/>
        <c:holeSize val="50"/>
      </c:doughnutChart>
    </c:plotArea>
    <c:legend>
      <c:legendPos val="t"/>
      <c:legendEntry>
        <c:idx val="0"/>
        <c:txPr>
          <a:bodyPr/>
          <a:lstStyle/>
          <a:p>
            <a:pPr>
              <a:defRPr sz="1800" b="1" i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800"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2506840885309014"/>
          <c:y val="0.14996162042601333"/>
          <c:w val="0.45359138610469246"/>
          <c:h val="0.78853503184713358"/>
        </c:manualLayout>
      </c:layout>
      <c:txPr>
        <a:bodyPr/>
        <a:lstStyle/>
        <a:p>
          <a:pPr>
            <a:defRPr sz="1800">
              <a:effectLst/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ИИ для анализа изображений</a:t>
            </a:r>
          </a:p>
        </c:rich>
      </c:tx>
      <c:layout>
        <c:manualLayout>
          <c:xMode val="edge"/>
          <c:yMode val="edge"/>
          <c:x val="0.20317393171868431"/>
          <c:y val="1.7611143185065382E-2"/>
        </c:manualLayout>
      </c:layout>
      <c:spPr>
        <a:gradFill>
          <a:gsLst>
            <a:gs pos="0">
              <a:srgbClr val="4F81BD">
                <a:lumMod val="5000"/>
                <a:lumOff val="95000"/>
              </a:srgbClr>
            </a:gs>
            <a:gs pos="74000">
              <a:srgbClr val="4F81BD">
                <a:lumMod val="45000"/>
                <a:lumOff val="55000"/>
              </a:srgbClr>
            </a:gs>
            <a:gs pos="83000">
              <a:srgbClr val="4F81BD">
                <a:lumMod val="45000"/>
                <a:lumOff val="55000"/>
              </a:srgbClr>
            </a:gs>
            <a:gs pos="100000">
              <a:srgbClr val="4F81BD">
                <a:lumMod val="30000"/>
                <a:lumOff val="70000"/>
              </a:srgbClr>
            </a:gs>
          </a:gsLst>
          <a:lin ang="5400000" scaled="1"/>
        </a:gradFill>
        <a:ln>
          <a:solidFill>
            <a:srgbClr val="5270A4"/>
          </a:solidFill>
        </a:ln>
      </c:spPr>
    </c:title>
    <c:plotArea>
      <c:layout>
        <c:manualLayout>
          <c:layoutTarget val="inner"/>
          <c:xMode val="edge"/>
          <c:yMode val="edge"/>
          <c:x val="1.1855520939388679E-2"/>
          <c:y val="0.12640824526101721"/>
          <c:w val="0.48864126604021285"/>
          <c:h val="0.81163544000421151"/>
        </c:manualLayout>
      </c:layout>
      <c:doughnutChart>
        <c:varyColors val="1"/>
        <c:ser>
          <c:idx val="0"/>
          <c:order val="0"/>
          <c:spPr>
            <a:effectLst>
              <a:glow rad="139700">
                <a:srgbClr val="4F81BD">
                  <a:satMod val="175000"/>
                  <a:alpha val="40000"/>
                </a:srgbClr>
              </a:glow>
            </a:effectLst>
          </c:spPr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[Книга1]Лист1!$D$35:$D$39</c:f>
              <c:strCache>
                <c:ptCount val="5"/>
                <c:pt idx="0">
                  <c:v>Лучевые исследования (21 ИИ)</c:v>
                </c:pt>
                <c:pt idx="1">
                  <c:v>Патоморфология (4 ИИ)</c:v>
                </c:pt>
                <c:pt idx="2">
                  <c:v>Эндоскопия (2 ИИ)</c:v>
                </c:pt>
                <c:pt idx="3">
                  <c:v>Анализ фотоизображений в дерматологии (3 ИИ)</c:v>
                </c:pt>
                <c:pt idx="4">
                  <c:v>Прочие (11 ИИ)</c:v>
                </c:pt>
              </c:strCache>
            </c:strRef>
          </c:cat>
          <c:val>
            <c:numRef>
              <c:f>[Книга1]Лист1!$E$35:$E$39</c:f>
              <c:numCache>
                <c:formatCode>General</c:formatCode>
                <c:ptCount val="5"/>
                <c:pt idx="0">
                  <c:v>21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20-46BF-B230-A9ACC92498C1}"/>
            </c:ext>
          </c:extLst>
        </c:ser>
        <c:dLbls>
          <c:showPercent val="1"/>
        </c:dLbls>
        <c:firstSliceAng val="0"/>
        <c:holeSize val="50"/>
      </c:doughnutChart>
    </c:plotArea>
    <c:legend>
      <c:legendPos val="t"/>
      <c:legendEntry>
        <c:idx val="1"/>
        <c:txPr>
          <a:bodyPr/>
          <a:lstStyle/>
          <a:p>
            <a:pPr>
              <a:defRPr sz="18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800" b="0" i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9916907534339011"/>
          <c:y val="0.11985653034164447"/>
          <c:w val="0.46313614065776393"/>
          <c:h val="0.85327191377881595"/>
        </c:manualLayout>
      </c:layout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B4E4E-CAB8-48D2-AED5-0DB1AF7424B8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6081B-B875-49D3-B45E-FF562F788B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859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Основа диагностики – </a:t>
            </a:r>
            <a:r>
              <a:rPr lang="ru-RU" dirty="0" err="1"/>
              <a:t>гистоморфометрия</a:t>
            </a:r>
            <a:r>
              <a:rPr lang="ru-RU" dirty="0"/>
              <a:t> тонкой кишки </a:t>
            </a:r>
            <a:endParaRPr dirty="0"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Гистограммы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6081B-B875-49D3-B45E-FF562F788BF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91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5" name="Google Shape;12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84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5" name="Google Shape;12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614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855441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Объем рынка </a:t>
            </a:r>
            <a:r>
              <a:rPr lang="ru-RU" dirty="0" err="1"/>
              <a:t>ии</a:t>
            </a:r>
            <a:r>
              <a:rPr lang="ru-RU" dirty="0"/>
              <a:t> – цифра (доля рынка или объем)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6081B-B875-49D3-B45E-FF562F788BF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806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25" name="Google Shape;12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572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6046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6081B-B875-49D3-B45E-FF562F788BF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19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Набор материала</a:t>
            </a:r>
            <a:br>
              <a:rPr lang="ru-RU" dirty="0"/>
            </a:br>
            <a:r>
              <a:rPr lang="ru-RU" dirty="0"/>
              <a:t>11.2023-02.2024 – набор материала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02.2024-05.2024 – обучение системы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05.2024-06.2024 – тестирование системы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 - доработка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- выход на рынок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95% </a:t>
            </a:r>
            <a:br>
              <a:rPr lang="ru-RU" dirty="0"/>
            </a:br>
            <a:r>
              <a:rPr lang="ru-RU" dirty="0"/>
              <a:t>комментарий программистов</a:t>
            </a:r>
            <a:endParaRPr dirty="0"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1. Оценка морфологии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2. Текстовая информация, прогноз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3. Эндоскопия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= Интеллектуальная модель диагностики целиакии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465716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92" name="Google Shape;2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977601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9776012" cy="493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9104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4319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977601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838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2"/>
          <p:cNvPicPr preferRelativeResize="0"/>
          <p:nvPr/>
        </p:nvPicPr>
        <p:blipFill rotWithShape="1">
          <a:blip r:embed="rId3" cstate="print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5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22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2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6730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925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4504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12386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977601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05916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0740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28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0359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9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977601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body" idx="1"/>
          </p:nvPr>
        </p:nvSpPr>
        <p:spPr>
          <a:xfrm rot="5400000">
            <a:off x="4000359" y="-1176476"/>
            <a:ext cx="4930870" cy="977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17213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7801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977601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9776012" cy="493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5" name="Google Shape;15;p18"/>
          <p:cNvPicPr preferRelativeResize="0"/>
          <p:nvPr/>
        </p:nvPicPr>
        <p:blipFill rotWithShape="1">
          <a:blip r:embed="rId15" cstate="print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078694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2023</a:t>
            </a:r>
            <a:endParaRPr sz="36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485641" y="2258735"/>
            <a:ext cx="7997059" cy="16133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600"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Система диагностики целиакии по гистологическому материалу на основе нейронной сети </a:t>
            </a: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 Семенова Елена Анатольевна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- </a:t>
            </a:r>
            <a:r>
              <a:rPr lang="ru-RU" sz="2000" kern="0" dirty="0" err="1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Мельченко</a:t>
            </a:r>
            <a:r>
              <a:rPr lang="ru-RU" sz="2000" kern="0" dirty="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Сергей Владимирович </a:t>
            </a:r>
            <a:endParaRPr sz="2000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85640" y="6540810"/>
            <a:ext cx="3499851" cy="26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100"/>
              <a:buFont typeface="Arial"/>
              <a:buNone/>
            </a:pPr>
            <a:r>
              <a:rPr lang="ru-RU" sz="1100">
                <a:solidFill>
                  <a:srgbClr val="FFF2C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Обозначение версионности документа</a:t>
            </a:r>
            <a:endParaRPr sz="1100">
              <a:solidFill>
                <a:srgbClr val="FFF2CC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2475914" y="32217"/>
            <a:ext cx="9647774" cy="660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описание проекта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206;p29">
            <a:extLst>
              <a:ext uri="{FF2B5EF4-FFF2-40B4-BE49-F238E27FC236}">
                <a16:creationId xmlns:a16="http://schemas.microsoft.com/office/drawing/2014/main" xmlns="" id="{4E4C54BD-014D-5AB5-60E2-B1114BA07E02}"/>
              </a:ext>
            </a:extLst>
          </p:cNvPr>
          <p:cNvSpPr/>
          <p:nvPr/>
        </p:nvSpPr>
        <p:spPr>
          <a:xfrm>
            <a:off x="12227" y="809508"/>
            <a:ext cx="2788920" cy="132343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3107CA9-7C7F-B581-C185-257EDC09EF32}"/>
              </a:ext>
            </a:extLst>
          </p:cNvPr>
          <p:cNvSpPr/>
          <p:nvPr/>
        </p:nvSpPr>
        <p:spPr>
          <a:xfrm>
            <a:off x="1057903" y="306420"/>
            <a:ext cx="15644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1-1,5%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6DEB7C7-3B49-2D17-D78A-DAF4AE79B5EB}"/>
              </a:ext>
            </a:extLst>
          </p:cNvPr>
          <p:cNvSpPr txBox="1"/>
          <p:nvPr/>
        </p:nvSpPr>
        <p:spPr>
          <a:xfrm>
            <a:off x="2567608" y="779423"/>
            <a:ext cx="9433891" cy="1323439"/>
          </a:xfrm>
          <a:prstGeom prst="rect">
            <a:avLst/>
          </a:prstGeom>
          <a:noFill/>
          <a:ln w="9525">
            <a:solidFill>
              <a:srgbClr val="AEBEE2"/>
            </a:solidFill>
          </a:ln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Целиакия </a:t>
            </a: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хроническое заболевание,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связанное с употреблением в пищу глютена генетически предрасположенными людьми, приводящее к воспалению слизистой оболочки кишки, атрофии ворсинок, что, в свою очередь, вызывает нарушение всасывания питательных веществ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B1236BC3-5645-D9FB-D9BC-AFBE4977320E}"/>
              </a:ext>
            </a:extLst>
          </p:cNvPr>
          <p:cNvGrpSpPr/>
          <p:nvPr/>
        </p:nvGrpSpPr>
        <p:grpSpPr>
          <a:xfrm>
            <a:off x="2594250" y="2924944"/>
            <a:ext cx="9411101" cy="3790597"/>
            <a:chOff x="2639750" y="1353878"/>
            <a:chExt cx="9411101" cy="3790597"/>
          </a:xfrm>
        </p:grpSpPr>
        <p:grpSp>
          <p:nvGrpSpPr>
            <p:cNvPr id="8" name="Google Shape;245;p32">
              <a:extLst>
                <a:ext uri="{FF2B5EF4-FFF2-40B4-BE49-F238E27FC236}">
                  <a16:creationId xmlns:a16="http://schemas.microsoft.com/office/drawing/2014/main" xmlns="" id="{9973F3D8-C0E3-CAF9-C2FB-C304B873DEB8}"/>
                </a:ext>
              </a:extLst>
            </p:cNvPr>
            <p:cNvGrpSpPr/>
            <p:nvPr/>
          </p:nvGrpSpPr>
          <p:grpSpPr>
            <a:xfrm>
              <a:off x="4890704" y="1353878"/>
              <a:ext cx="3814835" cy="3790597"/>
              <a:chOff x="2662213" y="676344"/>
              <a:chExt cx="3814835" cy="3790597"/>
            </a:xfrm>
          </p:grpSpPr>
          <p:sp>
            <p:nvSpPr>
              <p:cNvPr id="18" name="Google Shape;246;p32">
                <a:extLst>
                  <a:ext uri="{FF2B5EF4-FFF2-40B4-BE49-F238E27FC236}">
                    <a16:creationId xmlns:a16="http://schemas.microsoft.com/office/drawing/2014/main" xmlns="" id="{BD7850B2-C67D-AA4B-5ECB-16A642BA0168}"/>
                  </a:ext>
                </a:extLst>
              </p:cNvPr>
              <p:cNvSpPr/>
              <p:nvPr/>
            </p:nvSpPr>
            <p:spPr>
              <a:xfrm rot="3600185">
                <a:off x="3169983" y="1184511"/>
                <a:ext cx="2774659" cy="2774659"/>
              </a:xfrm>
              <a:prstGeom prst="blockArc">
                <a:avLst>
                  <a:gd name="adj1" fmla="val 12622480"/>
                  <a:gd name="adj2" fmla="val 19781569"/>
                  <a:gd name="adj3" fmla="val 20773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47;p32">
                <a:extLst>
                  <a:ext uri="{FF2B5EF4-FFF2-40B4-BE49-F238E27FC236}">
                    <a16:creationId xmlns:a16="http://schemas.microsoft.com/office/drawing/2014/main" xmlns="" id="{F97AEAE9-BA90-2665-3E63-FFAFB6B2D24E}"/>
                  </a:ext>
                </a:extLst>
              </p:cNvPr>
              <p:cNvSpPr/>
              <p:nvPr/>
            </p:nvSpPr>
            <p:spPr>
              <a:xfrm rot="10800000">
                <a:off x="3183490" y="1163229"/>
                <a:ext cx="2774700" cy="2774700"/>
              </a:xfrm>
              <a:prstGeom prst="blockArc">
                <a:avLst>
                  <a:gd name="adj1" fmla="val 12622480"/>
                  <a:gd name="adj2" fmla="val 19662822"/>
                  <a:gd name="adj3" fmla="val 20729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48;p32">
                <a:extLst>
                  <a:ext uri="{FF2B5EF4-FFF2-40B4-BE49-F238E27FC236}">
                    <a16:creationId xmlns:a16="http://schemas.microsoft.com/office/drawing/2014/main" xmlns="" id="{D0291301-53DF-CE9D-AFFB-E0A8591BD4E3}"/>
                  </a:ext>
                </a:extLst>
              </p:cNvPr>
              <p:cNvSpPr/>
              <p:nvPr/>
            </p:nvSpPr>
            <p:spPr>
              <a:xfrm rot="-3600185">
                <a:off x="3194618" y="1184114"/>
                <a:ext cx="2774659" cy="2774659"/>
              </a:xfrm>
              <a:prstGeom prst="blockArc">
                <a:avLst>
                  <a:gd name="adj1" fmla="val 12622480"/>
                  <a:gd name="adj2" fmla="val 19703271"/>
                  <a:gd name="adj3" fmla="val 20851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" name="Google Shape;249;p32">
                <a:extLst>
                  <a:ext uri="{FF2B5EF4-FFF2-40B4-BE49-F238E27FC236}">
                    <a16:creationId xmlns:a16="http://schemas.microsoft.com/office/drawing/2014/main" xmlns="" id="{67971476-3881-F997-63EA-4EBE8806E6B8}"/>
                  </a:ext>
                </a:extLst>
              </p:cNvPr>
              <p:cNvGrpSpPr/>
              <p:nvPr/>
            </p:nvGrpSpPr>
            <p:grpSpPr>
              <a:xfrm rot="-7200165">
                <a:off x="3340936" y="2830068"/>
                <a:ext cx="578515" cy="579001"/>
                <a:chOff x="1970875" y="815492"/>
                <a:chExt cx="581471" cy="581437"/>
              </a:xfrm>
            </p:grpSpPr>
            <p:sp>
              <p:nvSpPr>
                <p:cNvPr id="31" name="Google Shape;250;p32">
                  <a:extLst>
                    <a:ext uri="{FF2B5EF4-FFF2-40B4-BE49-F238E27FC236}">
                      <a16:creationId xmlns:a16="http://schemas.microsoft.com/office/drawing/2014/main" xmlns="" id="{5FEDD088-A117-81BA-7748-213065DA5CE2}"/>
                    </a:ext>
                  </a:extLst>
                </p:cNvPr>
                <p:cNvSpPr/>
                <p:nvPr/>
              </p:nvSpPr>
              <p:spPr>
                <a:xfrm rot="39023">
                  <a:off x="1970909" y="815492"/>
                  <a:ext cx="581437" cy="581437"/>
                </a:xfrm>
                <a:prstGeom prst="pie">
                  <a:avLst>
                    <a:gd name="adj1" fmla="val 6190354"/>
                    <a:gd name="adj2" fmla="val 14996165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42875" algn="bl" rotWithShape="0">
                    <a:srgbClr val="000000">
                      <a:alpha val="43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251;p32">
                  <a:extLst>
                    <a:ext uri="{FF2B5EF4-FFF2-40B4-BE49-F238E27FC236}">
                      <a16:creationId xmlns:a16="http://schemas.microsoft.com/office/drawing/2014/main" xmlns="" id="{89BD5204-096E-FE40-C321-E45744185000}"/>
                    </a:ext>
                  </a:extLst>
                </p:cNvPr>
                <p:cNvSpPr/>
                <p:nvPr/>
              </p:nvSpPr>
              <p:spPr>
                <a:xfrm rot="10800000">
                  <a:off x="1970875" y="815525"/>
                  <a:ext cx="581400" cy="581400"/>
                </a:xfrm>
                <a:prstGeom prst="pie">
                  <a:avLst>
                    <a:gd name="adj1" fmla="val 4028252"/>
                    <a:gd name="adj2" fmla="val 1718367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" name="Google Shape;252;p32">
                <a:extLst>
                  <a:ext uri="{FF2B5EF4-FFF2-40B4-BE49-F238E27FC236}">
                    <a16:creationId xmlns:a16="http://schemas.microsoft.com/office/drawing/2014/main" xmlns="" id="{58317474-1B16-1CD1-130F-4F02A1E4DDEE}"/>
                  </a:ext>
                </a:extLst>
              </p:cNvPr>
              <p:cNvGrpSpPr/>
              <p:nvPr/>
            </p:nvGrpSpPr>
            <p:grpSpPr>
              <a:xfrm>
                <a:off x="4267327" y="1183599"/>
                <a:ext cx="578505" cy="578995"/>
                <a:chOff x="1973295" y="814894"/>
                <a:chExt cx="581471" cy="581437"/>
              </a:xfrm>
            </p:grpSpPr>
            <p:sp>
              <p:nvSpPr>
                <p:cNvPr id="29" name="Google Shape;253;p32">
                  <a:extLst>
                    <a:ext uri="{FF2B5EF4-FFF2-40B4-BE49-F238E27FC236}">
                      <a16:creationId xmlns:a16="http://schemas.microsoft.com/office/drawing/2014/main" xmlns="" id="{E80B9589-33D9-0081-EBFC-E2F2F2AC01EE}"/>
                    </a:ext>
                  </a:extLst>
                </p:cNvPr>
                <p:cNvSpPr/>
                <p:nvPr/>
              </p:nvSpPr>
              <p:spPr>
                <a:xfrm rot="39023">
                  <a:off x="1973329" y="814894"/>
                  <a:ext cx="581437" cy="581437"/>
                </a:xfrm>
                <a:prstGeom prst="pie">
                  <a:avLst>
                    <a:gd name="adj1" fmla="val 6190354"/>
                    <a:gd name="adj2" fmla="val 14996165"/>
                  </a:avLst>
                </a:prstGeom>
                <a:solidFill>
                  <a:schemeClr val="dk2"/>
                </a:solidFill>
                <a:ln>
                  <a:noFill/>
                </a:ln>
                <a:effectLst>
                  <a:outerShdw blurRad="142875" algn="bl" rotWithShape="0">
                    <a:srgbClr val="000000">
                      <a:alpha val="43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254;p32">
                  <a:extLst>
                    <a:ext uri="{FF2B5EF4-FFF2-40B4-BE49-F238E27FC236}">
                      <a16:creationId xmlns:a16="http://schemas.microsoft.com/office/drawing/2014/main" xmlns="" id="{E66021E4-3766-027C-6FBA-85406C46FF39}"/>
                    </a:ext>
                  </a:extLst>
                </p:cNvPr>
                <p:cNvSpPr/>
                <p:nvPr/>
              </p:nvSpPr>
              <p:spPr>
                <a:xfrm rot="10800000">
                  <a:off x="1973295" y="814927"/>
                  <a:ext cx="581400" cy="581400"/>
                </a:xfrm>
                <a:prstGeom prst="pie">
                  <a:avLst>
                    <a:gd name="adj1" fmla="val 4028252"/>
                    <a:gd name="adj2" fmla="val 17183677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" name="Google Shape;255;p32">
                <a:extLst>
                  <a:ext uri="{FF2B5EF4-FFF2-40B4-BE49-F238E27FC236}">
                    <a16:creationId xmlns:a16="http://schemas.microsoft.com/office/drawing/2014/main" xmlns="" id="{8961FD95-CF72-93B6-C93D-34BD4E901D4B}"/>
                  </a:ext>
                </a:extLst>
              </p:cNvPr>
              <p:cNvGrpSpPr/>
              <p:nvPr/>
            </p:nvGrpSpPr>
            <p:grpSpPr>
              <a:xfrm rot="7200165">
                <a:off x="5233187" y="2807968"/>
                <a:ext cx="578515" cy="579001"/>
                <a:chOff x="1980332" y="814930"/>
                <a:chExt cx="581471" cy="581437"/>
              </a:xfrm>
            </p:grpSpPr>
            <p:sp>
              <p:nvSpPr>
                <p:cNvPr id="27" name="Google Shape;256;p32">
                  <a:extLst>
                    <a:ext uri="{FF2B5EF4-FFF2-40B4-BE49-F238E27FC236}">
                      <a16:creationId xmlns:a16="http://schemas.microsoft.com/office/drawing/2014/main" xmlns="" id="{6E9514FF-802D-7754-6111-9874AD238AC4}"/>
                    </a:ext>
                  </a:extLst>
                </p:cNvPr>
                <p:cNvSpPr/>
                <p:nvPr/>
              </p:nvSpPr>
              <p:spPr>
                <a:xfrm rot="39023">
                  <a:off x="1980366" y="814930"/>
                  <a:ext cx="581437" cy="581437"/>
                </a:xfrm>
                <a:prstGeom prst="pie">
                  <a:avLst>
                    <a:gd name="adj1" fmla="val 6190354"/>
                    <a:gd name="adj2" fmla="val 14996165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142875" algn="bl" rotWithShape="0">
                    <a:srgbClr val="000000">
                      <a:alpha val="43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57;p32">
                  <a:extLst>
                    <a:ext uri="{FF2B5EF4-FFF2-40B4-BE49-F238E27FC236}">
                      <a16:creationId xmlns:a16="http://schemas.microsoft.com/office/drawing/2014/main" xmlns="" id="{3485388A-E594-5BBB-ECAE-9F90A3D0B7EA}"/>
                    </a:ext>
                  </a:extLst>
                </p:cNvPr>
                <p:cNvSpPr/>
                <p:nvPr/>
              </p:nvSpPr>
              <p:spPr>
                <a:xfrm rot="10800000">
                  <a:off x="1980332" y="814963"/>
                  <a:ext cx="581400" cy="581400"/>
                </a:xfrm>
                <a:prstGeom prst="pie">
                  <a:avLst>
                    <a:gd name="adj1" fmla="val 4028252"/>
                    <a:gd name="adj2" fmla="val 1718367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" name="Google Shape;258;p32">
                <a:extLst>
                  <a:ext uri="{FF2B5EF4-FFF2-40B4-BE49-F238E27FC236}">
                    <a16:creationId xmlns:a16="http://schemas.microsoft.com/office/drawing/2014/main" xmlns="" id="{9ABDAF02-5B28-C426-5BF6-7886D251419C}"/>
                  </a:ext>
                </a:extLst>
              </p:cNvPr>
              <p:cNvSpPr txBox="1"/>
              <p:nvPr/>
            </p:nvSpPr>
            <p:spPr>
              <a:xfrm>
                <a:off x="4334550" y="1255312"/>
                <a:ext cx="509100" cy="2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b="1" i="1" dirty="0">
                    <a:solidFill>
                      <a:schemeClr val="lt1"/>
                    </a:solidFill>
                    <a:latin typeface="Playfair Display"/>
                    <a:ea typeface="Playfair Display"/>
                    <a:cs typeface="Times New Roman" panose="02020603050405020304" pitchFamily="18" charset="0"/>
                    <a:sym typeface="Playfair Display"/>
                  </a:rPr>
                  <a:t>03</a:t>
                </a:r>
                <a:r>
                  <a:rPr lang="en" sz="1600" b="1" i="1" dirty="0">
                    <a:solidFill>
                      <a:schemeClr val="lt1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 </a:t>
                </a:r>
                <a:endParaRPr sz="1600" b="1" i="1" dirty="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  <p:sp>
            <p:nvSpPr>
              <p:cNvPr id="25" name="Google Shape;259;p32">
                <a:extLst>
                  <a:ext uri="{FF2B5EF4-FFF2-40B4-BE49-F238E27FC236}">
                    <a16:creationId xmlns:a16="http://schemas.microsoft.com/office/drawing/2014/main" xmlns="" id="{E7113396-B8EB-C49E-342E-CF470C893A66}"/>
                  </a:ext>
                </a:extLst>
              </p:cNvPr>
              <p:cNvSpPr txBox="1"/>
              <p:nvPr/>
            </p:nvSpPr>
            <p:spPr>
              <a:xfrm>
                <a:off x="3375648" y="2887440"/>
                <a:ext cx="509100" cy="2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b="1" i="1">
                    <a:solidFill>
                      <a:schemeClr val="lt1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01 </a:t>
                </a:r>
                <a:endParaRPr sz="1600" b="1" i="1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  <p:sp>
            <p:nvSpPr>
              <p:cNvPr id="26" name="Google Shape;260;p32">
                <a:extLst>
                  <a:ext uri="{FF2B5EF4-FFF2-40B4-BE49-F238E27FC236}">
                    <a16:creationId xmlns:a16="http://schemas.microsoft.com/office/drawing/2014/main" xmlns="" id="{D20902FC-0512-3D40-144C-322505F11243}"/>
                  </a:ext>
                </a:extLst>
              </p:cNvPr>
              <p:cNvSpPr txBox="1"/>
              <p:nvPr/>
            </p:nvSpPr>
            <p:spPr>
              <a:xfrm>
                <a:off x="5281877" y="2857865"/>
                <a:ext cx="509100" cy="2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 b="1" i="1" dirty="0">
                    <a:solidFill>
                      <a:schemeClr val="lt1"/>
                    </a:solidFill>
                    <a:latin typeface="Playfair Display"/>
                    <a:ea typeface="Playfair Display"/>
                    <a:cs typeface="Playfair Display"/>
                    <a:sym typeface="Playfair Display"/>
                  </a:rPr>
                  <a:t>02 </a:t>
                </a:r>
                <a:endParaRPr sz="1600" b="1" i="1" dirty="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endParaRPr>
              </a:p>
            </p:txBody>
          </p:sp>
        </p:grpSp>
        <p:grpSp>
          <p:nvGrpSpPr>
            <p:cNvPr id="9" name="Google Shape;236;p32">
              <a:extLst>
                <a:ext uri="{FF2B5EF4-FFF2-40B4-BE49-F238E27FC236}">
                  <a16:creationId xmlns:a16="http://schemas.microsoft.com/office/drawing/2014/main" xmlns="" id="{9B1DB9D1-D1D7-1037-BB58-37942800ED68}"/>
                </a:ext>
              </a:extLst>
            </p:cNvPr>
            <p:cNvGrpSpPr/>
            <p:nvPr/>
          </p:nvGrpSpPr>
          <p:grpSpPr>
            <a:xfrm>
              <a:off x="2639750" y="2309971"/>
              <a:ext cx="2778114" cy="1836283"/>
              <a:chOff x="900360" y="1727688"/>
              <a:chExt cx="2375278" cy="1836283"/>
            </a:xfrm>
          </p:grpSpPr>
          <p:sp>
            <p:nvSpPr>
              <p:cNvPr id="16" name="Google Shape;237;p32">
                <a:extLst>
                  <a:ext uri="{FF2B5EF4-FFF2-40B4-BE49-F238E27FC236}">
                    <a16:creationId xmlns:a16="http://schemas.microsoft.com/office/drawing/2014/main" xmlns="" id="{487682B8-48D8-98A1-9C49-374A78956615}"/>
                  </a:ext>
                </a:extLst>
              </p:cNvPr>
              <p:cNvSpPr txBox="1"/>
              <p:nvPr/>
            </p:nvSpPr>
            <p:spPr>
              <a:xfrm>
                <a:off x="900360" y="1727688"/>
                <a:ext cx="1912071" cy="18362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 b="1" dirty="0">
                    <a:solidFill>
                      <a:schemeClr val="dk1"/>
                    </a:solidFill>
                    <a:latin typeface="Times New Roman" panose="02020603050405020304" pitchFamily="18" charset="0"/>
                    <a:ea typeface="Raleway Light"/>
                    <a:cs typeface="Times New Roman" panose="02020603050405020304" pitchFamily="18" charset="0"/>
                    <a:sym typeface="Raleway Light"/>
                  </a:rPr>
                  <a:t>Не все симптомы целиакии приведут пациента сразу в кабинет к врачу гастроэнтерологу</a:t>
                </a:r>
                <a:endParaRPr sz="2000" b="1" dirty="0">
                  <a:solidFill>
                    <a:schemeClr val="dk1"/>
                  </a:solidFill>
                  <a:latin typeface="Raleway Light"/>
                  <a:ea typeface="Raleway Light"/>
                  <a:cs typeface="Raleway Light"/>
                  <a:sym typeface="Raleway Light"/>
                </a:endParaRPr>
              </a:p>
            </p:txBody>
          </p:sp>
          <p:cxnSp>
            <p:nvCxnSpPr>
              <p:cNvPr id="17" name="Google Shape;238;p32">
                <a:extLst>
                  <a:ext uri="{FF2B5EF4-FFF2-40B4-BE49-F238E27FC236}">
                    <a16:creationId xmlns:a16="http://schemas.microsoft.com/office/drawing/2014/main" xmlns="" id="{D2DD4531-8C66-A16A-64D4-0461554601F9}"/>
                  </a:ext>
                </a:extLst>
              </p:cNvPr>
              <p:cNvCxnSpPr/>
              <p:nvPr/>
            </p:nvCxnSpPr>
            <p:spPr>
              <a:xfrm rot="10800000">
                <a:off x="2642038" y="2647950"/>
                <a:ext cx="633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  <p:grpSp>
          <p:nvGrpSpPr>
            <p:cNvPr id="10" name="Google Shape;239;p32">
              <a:extLst>
                <a:ext uri="{FF2B5EF4-FFF2-40B4-BE49-F238E27FC236}">
                  <a16:creationId xmlns:a16="http://schemas.microsoft.com/office/drawing/2014/main" xmlns="" id="{73C30EEE-AB36-3D24-5CA7-7D71CF3A6086}"/>
                </a:ext>
              </a:extLst>
            </p:cNvPr>
            <p:cNvGrpSpPr/>
            <p:nvPr/>
          </p:nvGrpSpPr>
          <p:grpSpPr>
            <a:xfrm>
              <a:off x="7912780" y="1832414"/>
              <a:ext cx="3870903" cy="1289700"/>
              <a:chOff x="5209838" y="1060350"/>
              <a:chExt cx="3870903" cy="1289700"/>
            </a:xfrm>
          </p:grpSpPr>
          <p:sp>
            <p:nvSpPr>
              <p:cNvPr id="14" name="Google Shape;240;p32">
                <a:extLst>
                  <a:ext uri="{FF2B5EF4-FFF2-40B4-BE49-F238E27FC236}">
                    <a16:creationId xmlns:a16="http://schemas.microsoft.com/office/drawing/2014/main" xmlns="" id="{AAEE3F3B-4619-8F4A-234C-E72628F08331}"/>
                  </a:ext>
                </a:extLst>
              </p:cNvPr>
              <p:cNvSpPr txBox="1"/>
              <p:nvPr/>
            </p:nvSpPr>
            <p:spPr>
              <a:xfrm>
                <a:off x="6696497" y="1060350"/>
                <a:ext cx="2384244" cy="128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/>
                <a:r>
                  <a:rPr lang="ru-RU" sz="2000" b="1" dirty="0">
                    <a:solidFill>
                      <a:schemeClr val="dk1"/>
                    </a:solidFill>
                    <a:latin typeface="Times New Roman" panose="02020603050405020304" pitchFamily="18" charset="0"/>
                    <a:ea typeface="Raleway Light"/>
                    <a:cs typeface="Times New Roman" panose="02020603050405020304" pitchFamily="18" charset="0"/>
                    <a:sym typeface="Raleway Light"/>
                  </a:rPr>
                  <a:t>Не все врачи помнят о данном диагнозе</a:t>
                </a:r>
                <a:endParaRPr sz="2000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 Light"/>
                  <a:cs typeface="Times New Roman" panose="02020603050405020304" pitchFamily="18" charset="0"/>
                  <a:sym typeface="Raleway Light"/>
                </a:endParaRPr>
              </a:p>
            </p:txBody>
          </p:sp>
          <p:cxnSp>
            <p:nvCxnSpPr>
              <p:cNvPr id="15" name="Google Shape;241;p32">
                <a:extLst>
                  <a:ext uri="{FF2B5EF4-FFF2-40B4-BE49-F238E27FC236}">
                    <a16:creationId xmlns:a16="http://schemas.microsoft.com/office/drawing/2014/main" xmlns="" id="{E65265C7-F794-F904-0981-0D82E265B7D9}"/>
                  </a:ext>
                </a:extLst>
              </p:cNvPr>
              <p:cNvCxnSpPr/>
              <p:nvPr/>
            </p:nvCxnSpPr>
            <p:spPr>
              <a:xfrm>
                <a:off x="5209838" y="1705200"/>
                <a:ext cx="1286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  <p:grpSp>
          <p:nvGrpSpPr>
            <p:cNvPr id="11" name="Google Shape;242;p32">
              <a:extLst>
                <a:ext uri="{FF2B5EF4-FFF2-40B4-BE49-F238E27FC236}">
                  <a16:creationId xmlns:a16="http://schemas.microsoft.com/office/drawing/2014/main" xmlns="" id="{0633B26B-EE40-966F-FF02-CB3F78D274ED}"/>
                </a:ext>
              </a:extLst>
            </p:cNvPr>
            <p:cNvGrpSpPr/>
            <p:nvPr/>
          </p:nvGrpSpPr>
          <p:grpSpPr>
            <a:xfrm>
              <a:off x="7697120" y="3606648"/>
              <a:ext cx="4353731" cy="1289700"/>
              <a:chOff x="5209838" y="3007112"/>
              <a:chExt cx="4353731" cy="1289700"/>
            </a:xfrm>
          </p:grpSpPr>
          <p:sp>
            <p:nvSpPr>
              <p:cNvPr id="12" name="Google Shape;243;p32">
                <a:extLst>
                  <a:ext uri="{FF2B5EF4-FFF2-40B4-BE49-F238E27FC236}">
                    <a16:creationId xmlns:a16="http://schemas.microsoft.com/office/drawing/2014/main" xmlns="" id="{37E7D17A-F218-65E2-B931-EEB8113E8E71}"/>
                  </a:ext>
                </a:extLst>
              </p:cNvPr>
              <p:cNvSpPr txBox="1"/>
              <p:nvPr/>
            </p:nvSpPr>
            <p:spPr>
              <a:xfrm>
                <a:off x="6912157" y="3007112"/>
                <a:ext cx="2651412" cy="128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/>
                <a:r>
                  <a:rPr lang="ru-RU" sz="2000" b="1" dirty="0">
                    <a:solidFill>
                      <a:schemeClr val="dk1"/>
                    </a:solidFill>
                    <a:latin typeface="Times New Roman" panose="02020603050405020304" pitchFamily="18" charset="0"/>
                    <a:ea typeface="Raleway Light"/>
                    <a:cs typeface="Times New Roman" panose="02020603050405020304" pitchFamily="18" charset="0"/>
                    <a:sym typeface="Raleway Light"/>
                  </a:rPr>
                  <a:t>Не все </a:t>
                </a:r>
                <a:r>
                  <a:rPr lang="ru-RU" sz="2000" b="1" dirty="0" err="1">
                    <a:solidFill>
                      <a:schemeClr val="dk1"/>
                    </a:solidFill>
                    <a:latin typeface="Times New Roman" panose="02020603050405020304" pitchFamily="18" charset="0"/>
                    <a:ea typeface="Raleway Light"/>
                    <a:cs typeface="Times New Roman" panose="02020603050405020304" pitchFamily="18" charset="0"/>
                    <a:sym typeface="Raleway Light"/>
                  </a:rPr>
                  <a:t>патоморфологи</a:t>
                </a:r>
                <a:r>
                  <a:rPr lang="ru-RU" sz="2000" b="1" dirty="0">
                    <a:solidFill>
                      <a:schemeClr val="dk1"/>
                    </a:solidFill>
                    <a:latin typeface="Times New Roman" panose="02020603050405020304" pitchFamily="18" charset="0"/>
                    <a:ea typeface="Raleway Light"/>
                    <a:cs typeface="Times New Roman" panose="02020603050405020304" pitchFamily="18" charset="0"/>
                    <a:sym typeface="Raleway Light"/>
                  </a:rPr>
                  <a:t> имеют опыт анализа стекол пациентов с диагнозом целиакия</a:t>
                </a:r>
                <a:endParaRPr sz="2000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 Light"/>
                  <a:cs typeface="Times New Roman" panose="02020603050405020304" pitchFamily="18" charset="0"/>
                  <a:sym typeface="Raleway Light"/>
                </a:endParaRPr>
              </a:p>
            </p:txBody>
          </p:sp>
          <p:cxnSp>
            <p:nvCxnSpPr>
              <p:cNvPr id="13" name="Google Shape;244;p32">
                <a:extLst>
                  <a:ext uri="{FF2B5EF4-FFF2-40B4-BE49-F238E27FC236}">
                    <a16:creationId xmlns:a16="http://schemas.microsoft.com/office/drawing/2014/main" xmlns="" id="{5B25FCCF-33C2-A2F5-1385-0E856732E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9838" y="3648300"/>
                <a:ext cx="1480426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D570E26-AD13-119A-FFB8-3F69488A3349}"/>
              </a:ext>
            </a:extLst>
          </p:cNvPr>
          <p:cNvSpPr txBox="1"/>
          <p:nvPr/>
        </p:nvSpPr>
        <p:spPr>
          <a:xfrm>
            <a:off x="2567608" y="2331446"/>
            <a:ext cx="9433891" cy="707886"/>
          </a:xfrm>
          <a:prstGeom prst="rect">
            <a:avLst/>
          </a:prstGeom>
          <a:noFill/>
          <a:ln>
            <a:solidFill>
              <a:srgbClr val="AEBEE2"/>
            </a:solidFill>
          </a:ln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диагностики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эзофагогастроскопия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(ЭГДС) с биопсией тонкой кишки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гистоморфометрия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биопсийного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305;p38">
            <a:extLst>
              <a:ext uri="{FF2B5EF4-FFF2-40B4-BE49-F238E27FC236}">
                <a16:creationId xmlns:a16="http://schemas.microsoft.com/office/drawing/2014/main" xmlns="" id="{AEDDBE3E-2D3C-4DF9-946A-E54F0BBDFE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E7DBA0-8AC9-D19D-6B4B-43E58D57738B}"/>
              </a:ext>
            </a:extLst>
          </p:cNvPr>
          <p:cNvSpPr txBox="1"/>
          <p:nvPr/>
        </p:nvSpPr>
        <p:spPr>
          <a:xfrm>
            <a:off x="2855640" y="0"/>
            <a:ext cx="60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Актуальность проекта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24166" y="571480"/>
            <a:ext cx="8712487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1585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F1173B5-A0CC-45F4-B22A-C4C1B20222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74"/>
          <a:stretch/>
        </p:blipFill>
        <p:spPr>
          <a:xfrm>
            <a:off x="0" y="1554221"/>
            <a:ext cx="4103927" cy="27338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BFD4DC-06FD-C369-C3D9-03E94B2BB1F5}"/>
              </a:ext>
            </a:extLst>
          </p:cNvPr>
          <p:cNvSpPr txBox="1"/>
          <p:nvPr/>
        </p:nvSpPr>
        <p:spPr>
          <a:xfrm>
            <a:off x="3431703" y="-86029"/>
            <a:ext cx="6408713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6A84F4-4E5A-0F81-F2D1-ACF2427F44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77" r="60923"/>
          <a:stretch/>
        </p:blipFill>
        <p:spPr>
          <a:xfrm>
            <a:off x="0" y="4298042"/>
            <a:ext cx="4824536" cy="2559958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B59E94AA-09FF-F77C-9A9C-E72813D0C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8511" y="567203"/>
            <a:ext cx="2787492" cy="211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гружение в машинное обучение. Часть 1">
            <a:extLst>
              <a:ext uri="{FF2B5EF4-FFF2-40B4-BE49-F238E27FC236}">
                <a16:creationId xmlns:a16="http://schemas.microsoft.com/office/drawing/2014/main" xmlns="" id="{F85A73DD-04DA-4376-80A9-E2059FE88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919" y="2971148"/>
            <a:ext cx="4329920" cy="222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9D0FAC5-8877-4BFA-93CB-61BCE1584620}"/>
              </a:ext>
            </a:extLst>
          </p:cNvPr>
          <p:cNvSpPr/>
          <p:nvPr/>
        </p:nvSpPr>
        <p:spPr>
          <a:xfrm>
            <a:off x="5238851" y="648613"/>
            <a:ext cx="266681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ИНС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Deep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Convolutional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Neural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Network (DCNN),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2EC15FF-D01B-466C-B35D-8A2B08EDE749}"/>
              </a:ext>
            </a:extLst>
          </p:cNvPr>
          <p:cNvSpPr txBox="1"/>
          <p:nvPr/>
        </p:nvSpPr>
        <p:spPr>
          <a:xfrm>
            <a:off x="9038449" y="1480078"/>
            <a:ext cx="2907087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Наличие и </a:t>
            </a:r>
            <a:r>
              <a:rPr lang="ru-RU" dirty="0" err="1"/>
              <a:t>стадирование</a:t>
            </a:r>
            <a:endParaRPr lang="ru-RU" dirty="0"/>
          </a:p>
          <a:p>
            <a:pPr algn="ctr"/>
            <a:r>
              <a:rPr lang="ru-RU" dirty="0"/>
              <a:t> гистологических</a:t>
            </a:r>
          </a:p>
          <a:p>
            <a:pPr algn="ctr"/>
            <a:r>
              <a:rPr lang="ru-RU" dirty="0"/>
              <a:t> изменений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6FFF6AC-8422-41B1-99DF-AF9AC3A136F5}"/>
              </a:ext>
            </a:extLst>
          </p:cNvPr>
          <p:cNvSpPr txBox="1"/>
          <p:nvPr/>
        </p:nvSpPr>
        <p:spPr>
          <a:xfrm>
            <a:off x="9040588" y="5169845"/>
            <a:ext cx="2907088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Рекомендации по дообследованию</a:t>
            </a:r>
          </a:p>
        </p:txBody>
      </p:sp>
      <p:pic>
        <p:nvPicPr>
          <p:cNvPr id="1030" name="Picture 6" descr="Диаграмма ">
            <a:extLst>
              <a:ext uri="{FF2B5EF4-FFF2-40B4-BE49-F238E27FC236}">
                <a16:creationId xmlns:a16="http://schemas.microsoft.com/office/drawing/2014/main" xmlns="" id="{1840397C-6F58-4371-8C87-9B38CBED91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4246" y="3414816"/>
            <a:ext cx="959768" cy="95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98EA8B6-58C5-4501-8273-E7952D738EEC}"/>
              </a:ext>
            </a:extLst>
          </p:cNvPr>
          <p:cNvSpPr txBox="1"/>
          <p:nvPr/>
        </p:nvSpPr>
        <p:spPr>
          <a:xfrm>
            <a:off x="2495600" y="980728"/>
            <a:ext cx="2367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Морфометрия</a:t>
            </a:r>
          </a:p>
        </p:txBody>
      </p:sp>
      <p:pic>
        <p:nvPicPr>
          <p:cNvPr id="1032" name="Picture 8" descr="Микроскоп ">
            <a:extLst>
              <a:ext uri="{FF2B5EF4-FFF2-40B4-BE49-F238E27FC236}">
                <a16:creationId xmlns:a16="http://schemas.microsoft.com/office/drawing/2014/main" xmlns="" id="{16D77B75-A8B5-402A-A3F5-9AE378D7F5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152" y="13402"/>
            <a:ext cx="1535832" cy="153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Стрелка вниз ">
            <a:extLst>
              <a:ext uri="{FF2B5EF4-FFF2-40B4-BE49-F238E27FC236}">
                <a16:creationId xmlns:a16="http://schemas.microsoft.com/office/drawing/2014/main" xmlns="" id="{73C309E0-4990-40A8-A0F4-FCEC804CA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93528" y="3575837"/>
            <a:ext cx="637726" cy="63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5095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BFD4DC-06FD-C369-C3D9-03E94B2BB1F5}"/>
              </a:ext>
            </a:extLst>
          </p:cNvPr>
          <p:cNvSpPr txBox="1"/>
          <p:nvPr/>
        </p:nvSpPr>
        <p:spPr>
          <a:xfrm>
            <a:off x="2711624" y="192122"/>
            <a:ext cx="6346134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</a:t>
            </a:r>
          </a:p>
        </p:txBody>
      </p:sp>
      <p:pic>
        <p:nvPicPr>
          <p:cNvPr id="3" name="Google Shape;305;p38">
            <a:extLst>
              <a:ext uri="{FF2B5EF4-FFF2-40B4-BE49-F238E27FC236}">
                <a16:creationId xmlns:a16="http://schemas.microsoft.com/office/drawing/2014/main" xmlns="" id="{80EE9B8A-01DC-516B-9AEF-0352213F0A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9852" y="1214422"/>
            <a:ext cx="8905852" cy="50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5545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639101" y="-1"/>
            <a:ext cx="9580554" cy="857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аудитория, стейкхолдеры, потенциальные заказчики</a:t>
            </a:r>
            <a:endParaRPr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6E59BF78-577E-FCEB-DEB1-10A4BBBF7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0849639"/>
              </p:ext>
            </p:extLst>
          </p:nvPr>
        </p:nvGraphicFramePr>
        <p:xfrm>
          <a:off x="3129893" y="982369"/>
          <a:ext cx="6276082" cy="5038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46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42662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Клиники морфологической диагностики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МО, где будет происходить диагностика;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Специализированные центры; 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Страховые МО (ОМС/ДМС)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96257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патоморфологи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Врачи-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эндоскописты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Пациенты;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Родственники пациентов;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Врачи различных специальностей;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Программисты;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Научные сотрудники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34E8F04F-DCF0-A613-5532-68873B067695}"/>
              </a:ext>
            </a:extLst>
          </p:cNvPr>
          <p:cNvGrpSpPr/>
          <p:nvPr/>
        </p:nvGrpSpPr>
        <p:grpSpPr>
          <a:xfrm>
            <a:off x="9507773" y="1805057"/>
            <a:ext cx="2711882" cy="3558603"/>
            <a:chOff x="7262222" y="1717391"/>
            <a:chExt cx="2711882" cy="35586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6B2E465-D2C0-8783-8988-6BFA0350F6B6}"/>
                </a:ext>
              </a:extLst>
            </p:cNvPr>
            <p:cNvSpPr txBox="1"/>
            <p:nvPr/>
          </p:nvSpPr>
          <p:spPr>
            <a:xfrm>
              <a:off x="7884805" y="1857520"/>
              <a:ext cx="2063810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Целевой заказчик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343C941-0B1F-179B-E9F6-196B56CD2D72}"/>
                </a:ext>
              </a:extLst>
            </p:cNvPr>
            <p:cNvSpPr txBox="1"/>
            <p:nvPr/>
          </p:nvSpPr>
          <p:spPr>
            <a:xfrm>
              <a:off x="7910294" y="4209363"/>
              <a:ext cx="2063810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Целевой потребитель</a:t>
              </a:r>
            </a:p>
          </p:txBody>
        </p:sp>
        <p:sp>
          <p:nvSpPr>
            <p:cNvPr id="15" name="Нашивка 24">
              <a:extLst>
                <a:ext uri="{FF2B5EF4-FFF2-40B4-BE49-F238E27FC236}">
                  <a16:creationId xmlns:a16="http://schemas.microsoft.com/office/drawing/2014/main" xmlns="" id="{DECAEF63-870E-DF01-2B0E-94840D3F5391}"/>
                </a:ext>
              </a:extLst>
            </p:cNvPr>
            <p:cNvSpPr/>
            <p:nvPr/>
          </p:nvSpPr>
          <p:spPr>
            <a:xfrm>
              <a:off x="7262222" y="1717391"/>
              <a:ext cx="648072" cy="1093203"/>
            </a:xfrm>
            <a:prstGeom prst="chevron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00B050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Нашивка 25">
              <a:extLst>
                <a:ext uri="{FF2B5EF4-FFF2-40B4-BE49-F238E27FC236}">
                  <a16:creationId xmlns:a16="http://schemas.microsoft.com/office/drawing/2014/main" xmlns="" id="{B4933137-D573-A927-20E8-28F1B90F7E56}"/>
                </a:ext>
              </a:extLst>
            </p:cNvPr>
            <p:cNvSpPr/>
            <p:nvPr/>
          </p:nvSpPr>
          <p:spPr>
            <a:xfrm>
              <a:off x="7262222" y="4182791"/>
              <a:ext cx="648072" cy="1093203"/>
            </a:xfrm>
            <a:prstGeom prst="chevron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00B050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73BD039-D3AF-4A51-8FBC-6A87AA2F0502}"/>
              </a:ext>
            </a:extLst>
          </p:cNvPr>
          <p:cNvSpPr/>
          <p:nvPr/>
        </p:nvSpPr>
        <p:spPr>
          <a:xfrm>
            <a:off x="6168007" y="982369"/>
            <a:ext cx="3237967" cy="266265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A3708D1-2078-4A69-B982-CB1F57859362}"/>
              </a:ext>
            </a:extLst>
          </p:cNvPr>
          <p:cNvSpPr/>
          <p:nvPr/>
        </p:nvSpPr>
        <p:spPr>
          <a:xfrm>
            <a:off x="6168006" y="3645024"/>
            <a:ext cx="3237967" cy="23762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9214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F1FFDE22-BCFB-17EF-0402-916A9BC5C0E7}"/>
              </a:ext>
            </a:extLst>
          </p:cNvPr>
          <p:cNvGrpSpPr/>
          <p:nvPr/>
        </p:nvGrpSpPr>
        <p:grpSpPr>
          <a:xfrm>
            <a:off x="431067" y="476672"/>
            <a:ext cx="11907685" cy="6580691"/>
            <a:chOff x="436098" y="265526"/>
            <a:chExt cx="11907685" cy="6580691"/>
          </a:xfrm>
        </p:grpSpPr>
        <p:pic>
          <p:nvPicPr>
            <p:cNvPr id="5" name="Google Shape;305;p38">
              <a:extLst>
                <a:ext uri="{FF2B5EF4-FFF2-40B4-BE49-F238E27FC236}">
                  <a16:creationId xmlns:a16="http://schemas.microsoft.com/office/drawing/2014/main" xmlns="" id="{87F1D26E-EEC7-424B-A734-8062E6A9161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36098" y="265526"/>
              <a:ext cx="1507800" cy="2353875"/>
            </a:xfrm>
            <a:prstGeom prst="rect">
              <a:avLst/>
            </a:prstGeom>
            <a:noFill/>
            <a:ln>
              <a:noFill/>
            </a:ln>
          </p:spPr>
        </p:pic>
        <p:graphicFrame>
          <p:nvGraphicFramePr>
            <p:cNvPr id="6" name="Диаграмма 5">
              <a:extLst>
                <a:ext uri="{FF2B5EF4-FFF2-40B4-BE49-F238E27FC236}">
                  <a16:creationId xmlns:a16="http://schemas.microsoft.com/office/drawing/2014/main" xmlns="" id="{A2BEDCDD-4F88-4C2E-A2C6-02811B4F31D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1621271446"/>
                </p:ext>
              </p:extLst>
            </p:nvPr>
          </p:nvGraphicFramePr>
          <p:xfrm>
            <a:off x="1943898" y="401804"/>
            <a:ext cx="6026728" cy="39604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xmlns="" id="{4C620233-C4EB-4980-9A6A-A8954F6457D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2883292101"/>
                </p:ext>
              </p:extLst>
            </p:nvPr>
          </p:nvGraphicFramePr>
          <p:xfrm>
            <a:off x="6317055" y="3217854"/>
            <a:ext cx="6026728" cy="36283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F30494B-C0E8-4DB1-BFB9-55C027FBB33F}"/>
                </a:ext>
              </a:extLst>
            </p:cNvPr>
            <p:cNvSpPr txBox="1"/>
            <p:nvPr/>
          </p:nvSpPr>
          <p:spPr>
            <a:xfrm>
              <a:off x="8781121" y="908871"/>
              <a:ext cx="265687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Wingdings" panose="05000000000000000000" pitchFamily="2" charset="2"/>
                <a:buChar char="ü"/>
              </a:pPr>
              <a:r>
                <a:rPr lang="ru-RU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РФ существует 63 системы на основе ИИ в сфере здравоохранения </a:t>
              </a:r>
            </a:p>
            <a:p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93F9AD90-4AF4-43B8-B168-92A6D6F6FADA}"/>
                </a:ext>
              </a:extLst>
            </p:cNvPr>
            <p:cNvSpPr txBox="1"/>
            <p:nvPr/>
          </p:nvSpPr>
          <p:spPr>
            <a:xfrm>
              <a:off x="2801390" y="4310780"/>
              <a:ext cx="2862035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Wingdings" panose="05000000000000000000" pitchFamily="2" charset="2"/>
                <a:buChar char="ü"/>
              </a:pPr>
              <a:r>
                <a:rPr lang="ru-RU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Лишь 10% (4 ИИ) систем посвящены анализу морфологических изображений</a:t>
              </a:r>
            </a:p>
            <a:p>
              <a:endParaRPr lang="ru-RU" dirty="0"/>
            </a:p>
          </p:txBody>
        </p:sp>
      </p:grpSp>
      <p:sp>
        <p:nvSpPr>
          <p:cNvPr id="2" name="Google Shape;134;p23">
            <a:extLst>
              <a:ext uri="{FF2B5EF4-FFF2-40B4-BE49-F238E27FC236}">
                <a16:creationId xmlns:a16="http://schemas.microsoft.com/office/drawing/2014/main" xmlns="" id="{498AB73F-3F96-E4B3-6125-E1BCAC1B5BFE}"/>
              </a:ext>
            </a:extLst>
          </p:cNvPr>
          <p:cNvSpPr txBox="1">
            <a:spLocks/>
          </p:cNvSpPr>
          <p:nvPr/>
        </p:nvSpPr>
        <p:spPr>
          <a:xfrm>
            <a:off x="2687410" y="5544"/>
            <a:ext cx="9073523" cy="607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Тренды рынка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44045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796F9AC-007C-4894-892C-D7B051BC3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6210083"/>
              </p:ext>
            </p:extLst>
          </p:nvPr>
        </p:nvGraphicFramePr>
        <p:xfrm>
          <a:off x="2379996" y="1"/>
          <a:ext cx="9812007" cy="686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183466600"/>
                    </a:ext>
                  </a:extLst>
                </a:gridCol>
                <a:gridCol w="1487491">
                  <a:extLst>
                    <a:ext uri="{9D8B030D-6E8A-4147-A177-3AD203B41FA5}">
                      <a16:colId xmlns:a16="http://schemas.microsoft.com/office/drawing/2014/main" xmlns="" val="625348376"/>
                    </a:ext>
                  </a:extLst>
                </a:gridCol>
              </a:tblGrid>
              <a:tr h="906982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Digital Pathology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UNIM)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PathVision.ai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OneCell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Viewer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(АНТ)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112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диагностики на основе ИНС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698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r>
                        <a:rPr lang="ru-RU" sz="18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гистологических изображений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51172"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работает?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в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в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в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скарен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стекол + загрузка в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в систему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055486"/>
                  </a:ext>
                </a:extLst>
              </a:tr>
              <a:tr h="73660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Целиакия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Онкология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660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Анатомическая область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ДПК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Различные органы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Предстательная железа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Различные органы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Аденокарцинома ЖКТ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88458040"/>
                  </a:ext>
                </a:extLst>
              </a:tr>
              <a:tr h="113973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.000₽ </a:t>
                      </a: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год)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5000-32.500₽</a:t>
                      </a: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(одно исследование)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 на рынок 2024г.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млн. ₽</a:t>
                      </a: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(ПАК)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5" name="Google Shape;305;p38">
            <a:extLst>
              <a:ext uri="{FF2B5EF4-FFF2-40B4-BE49-F238E27FC236}">
                <a16:creationId xmlns:a16="http://schemas.microsoft.com/office/drawing/2014/main" xmlns="" id="{04F3DD18-4305-654A-8848-4B98EDD25C7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63835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BFD4DC-06FD-C369-C3D9-03E94B2BB1F5}"/>
              </a:ext>
            </a:extLst>
          </p:cNvPr>
          <p:cNvSpPr txBox="1"/>
          <p:nvPr/>
        </p:nvSpPr>
        <p:spPr>
          <a:xfrm>
            <a:off x="2783633" y="-11383"/>
            <a:ext cx="6127346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объема рынка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137412E3-81F0-4158-E4EB-00BB469D4750}"/>
              </a:ext>
            </a:extLst>
          </p:cNvPr>
          <p:cNvGrpSpPr/>
          <p:nvPr/>
        </p:nvGrpSpPr>
        <p:grpSpPr>
          <a:xfrm>
            <a:off x="2905006" y="1439333"/>
            <a:ext cx="8949596" cy="5418667"/>
            <a:chOff x="940765" y="1385113"/>
            <a:chExt cx="8949596" cy="5418667"/>
          </a:xfrm>
        </p:grpSpPr>
        <p:grpSp>
          <p:nvGrpSpPr>
            <p:cNvPr id="9" name="Google Shape;229;p31">
              <a:extLst>
                <a:ext uri="{FF2B5EF4-FFF2-40B4-BE49-F238E27FC236}">
                  <a16:creationId xmlns:a16="http://schemas.microsoft.com/office/drawing/2014/main" xmlns="" id="{8AF1210D-F51C-D3F0-156C-13244D86C8A1}"/>
                </a:ext>
              </a:extLst>
            </p:cNvPr>
            <p:cNvGrpSpPr/>
            <p:nvPr/>
          </p:nvGrpSpPr>
          <p:grpSpPr>
            <a:xfrm>
              <a:off x="2519890" y="1385113"/>
              <a:ext cx="5418667" cy="5418667"/>
              <a:chOff x="1354666" y="0"/>
              <a:chExt cx="5418667" cy="5418667"/>
            </a:xfrm>
          </p:grpSpPr>
          <p:sp>
            <p:nvSpPr>
              <p:cNvPr id="14" name="Google Shape;230;p31">
                <a:extLst>
                  <a:ext uri="{FF2B5EF4-FFF2-40B4-BE49-F238E27FC236}">
                    <a16:creationId xmlns:a16="http://schemas.microsoft.com/office/drawing/2014/main" xmlns="" id="{601D35BC-68DE-6EF4-99F0-2AFB28551279}"/>
                  </a:ext>
                </a:extLst>
              </p:cNvPr>
              <p:cNvSpPr/>
              <p:nvPr/>
            </p:nvSpPr>
            <p:spPr>
              <a:xfrm>
                <a:off x="1354666" y="0"/>
                <a:ext cx="5418667" cy="5418667"/>
              </a:xfrm>
              <a:prstGeom prst="ellipse">
                <a:avLst/>
              </a:prstGeom>
              <a:solidFill>
                <a:srgbClr val="9BBB59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31;p31">
                <a:extLst>
                  <a:ext uri="{FF2B5EF4-FFF2-40B4-BE49-F238E27FC236}">
                    <a16:creationId xmlns:a16="http://schemas.microsoft.com/office/drawing/2014/main" xmlns="" id="{BA3FD86F-00F4-CC6A-7376-8A7BED8AD03D}"/>
                  </a:ext>
                </a:extLst>
              </p:cNvPr>
              <p:cNvSpPr txBox="1"/>
              <p:nvPr/>
            </p:nvSpPr>
            <p:spPr>
              <a:xfrm>
                <a:off x="3306470" y="270933"/>
                <a:ext cx="1515059" cy="81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4900" tIns="184900" rIns="184900" bIns="184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ru-RU" sz="26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PAM</a:t>
                </a:r>
                <a:endParaRPr sz="26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" name="Google Shape;232;p31">
                <a:extLst>
                  <a:ext uri="{FF2B5EF4-FFF2-40B4-BE49-F238E27FC236}">
                    <a16:creationId xmlns:a16="http://schemas.microsoft.com/office/drawing/2014/main" xmlns="" id="{1BB103C6-02A4-51AF-CA2F-E85B8C0DE603}"/>
                  </a:ext>
                </a:extLst>
              </p:cNvPr>
              <p:cNvSpPr/>
              <p:nvPr/>
            </p:nvSpPr>
            <p:spPr>
              <a:xfrm>
                <a:off x="1896533" y="1083733"/>
                <a:ext cx="4334933" cy="4334933"/>
              </a:xfrm>
              <a:prstGeom prst="ellipse">
                <a:avLst/>
              </a:prstGeom>
              <a:solidFill>
                <a:srgbClr val="8DA9DB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33;p31">
                <a:extLst>
                  <a:ext uri="{FF2B5EF4-FFF2-40B4-BE49-F238E27FC236}">
                    <a16:creationId xmlns:a16="http://schemas.microsoft.com/office/drawing/2014/main" xmlns="" id="{7489EEAE-2885-E1DA-9F31-E594D938A37D}"/>
                  </a:ext>
                </a:extLst>
              </p:cNvPr>
              <p:cNvSpPr txBox="1"/>
              <p:nvPr/>
            </p:nvSpPr>
            <p:spPr>
              <a:xfrm>
                <a:off x="3306470" y="1343829"/>
                <a:ext cx="1515059" cy="780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4900" tIns="184900" rIns="184900" bIns="184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ru-RU" sz="2600" b="1" i="0" u="none" strike="noStrike" cap="none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TAM</a:t>
                </a:r>
                <a:endParaRPr sz="2600" b="1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" name="Google Shape;234;p31">
                <a:extLst>
                  <a:ext uri="{FF2B5EF4-FFF2-40B4-BE49-F238E27FC236}">
                    <a16:creationId xmlns:a16="http://schemas.microsoft.com/office/drawing/2014/main" xmlns="" id="{64FB72EF-3144-7D92-3BB9-C7BCDD494FAC}"/>
                  </a:ext>
                </a:extLst>
              </p:cNvPr>
              <p:cNvSpPr/>
              <p:nvPr/>
            </p:nvSpPr>
            <p:spPr>
              <a:xfrm>
                <a:off x="2438399" y="2167466"/>
                <a:ext cx="3251200" cy="3251200"/>
              </a:xfrm>
              <a:prstGeom prst="ellipse">
                <a:avLst/>
              </a:prstGeom>
              <a:solidFill>
                <a:srgbClr val="4BACC6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35;p31">
                <a:extLst>
                  <a:ext uri="{FF2B5EF4-FFF2-40B4-BE49-F238E27FC236}">
                    <a16:creationId xmlns:a16="http://schemas.microsoft.com/office/drawing/2014/main" xmlns="" id="{3B8818DC-1A2B-FF0E-9C76-ECD7D73546EB}"/>
                  </a:ext>
                </a:extLst>
              </p:cNvPr>
              <p:cNvSpPr txBox="1"/>
              <p:nvPr/>
            </p:nvSpPr>
            <p:spPr>
              <a:xfrm>
                <a:off x="3306470" y="2411306"/>
                <a:ext cx="1515059" cy="7315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4900" tIns="184900" rIns="184900" bIns="184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ru-RU" sz="26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SAM</a:t>
                </a:r>
                <a:endParaRPr sz="26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" name="Google Shape;236;p31">
                <a:extLst>
                  <a:ext uri="{FF2B5EF4-FFF2-40B4-BE49-F238E27FC236}">
                    <a16:creationId xmlns:a16="http://schemas.microsoft.com/office/drawing/2014/main" xmlns="" id="{EDC6BCD2-AD1D-8665-6274-3732D2FC51DD}"/>
                  </a:ext>
                </a:extLst>
              </p:cNvPr>
              <p:cNvSpPr/>
              <p:nvPr/>
            </p:nvSpPr>
            <p:spPr>
              <a:xfrm>
                <a:off x="2980266" y="3251200"/>
                <a:ext cx="2167466" cy="2167466"/>
              </a:xfrm>
              <a:prstGeom prst="ellipse">
                <a:avLst/>
              </a:prstGeom>
              <a:solidFill>
                <a:srgbClr val="8064A2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37;p31">
                <a:extLst>
                  <a:ext uri="{FF2B5EF4-FFF2-40B4-BE49-F238E27FC236}">
                    <a16:creationId xmlns:a16="http://schemas.microsoft.com/office/drawing/2014/main" xmlns="" id="{0B1C64D3-B10A-DD90-300D-053AAE8CD867}"/>
                  </a:ext>
                </a:extLst>
              </p:cNvPr>
              <p:cNvSpPr txBox="1"/>
              <p:nvPr/>
            </p:nvSpPr>
            <p:spPr>
              <a:xfrm>
                <a:off x="3297684" y="3793066"/>
                <a:ext cx="1532630" cy="10837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4900" tIns="184900" rIns="184900" bIns="184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600"/>
                  <a:buFont typeface="Arial"/>
                  <a:buNone/>
                </a:pPr>
                <a:r>
                  <a:rPr lang="ru-RU" sz="26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SOM</a:t>
                </a:r>
                <a:endParaRPr sz="26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0" name="Google Shape;239;p31">
              <a:extLst>
                <a:ext uri="{FF2B5EF4-FFF2-40B4-BE49-F238E27FC236}">
                  <a16:creationId xmlns:a16="http://schemas.microsoft.com/office/drawing/2014/main" xmlns="" id="{B766F614-64B8-447F-0829-41CB4744D83C}"/>
                </a:ext>
              </a:extLst>
            </p:cNvPr>
            <p:cNvSpPr txBox="1"/>
            <p:nvPr/>
          </p:nvSpPr>
          <p:spPr>
            <a:xfrm>
              <a:off x="5772151" y="2689206"/>
              <a:ext cx="4118209" cy="64629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104 070 учреждений х </a:t>
              </a:r>
              <a:r>
                <a:rPr lang="ru-RU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250 </a:t>
              </a: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000 рублей =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=26 017 500 000 рублей</a:t>
              </a:r>
              <a:endParaRPr dirty="0"/>
            </a:p>
          </p:txBody>
        </p:sp>
        <p:sp>
          <p:nvSpPr>
            <p:cNvPr id="11" name="Google Shape;240;p31">
              <a:extLst>
                <a:ext uri="{FF2B5EF4-FFF2-40B4-BE49-F238E27FC236}">
                  <a16:creationId xmlns:a16="http://schemas.microsoft.com/office/drawing/2014/main" xmlns="" id="{A3949EC8-98C4-8E88-4A05-7C2149EFCEDE}"/>
                </a:ext>
              </a:extLst>
            </p:cNvPr>
            <p:cNvSpPr txBox="1"/>
            <p:nvPr/>
          </p:nvSpPr>
          <p:spPr>
            <a:xfrm>
              <a:off x="5772152" y="1426607"/>
              <a:ext cx="4118209" cy="64629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105 000 </a:t>
              </a:r>
              <a:r>
                <a:rPr lang="ru-RU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учреждений</a:t>
              </a: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х 250 000 рублей =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= 26 250 000 000</a:t>
              </a: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рублей</a:t>
              </a:r>
              <a:endParaRPr dirty="0"/>
            </a:p>
          </p:txBody>
        </p:sp>
        <p:sp>
          <p:nvSpPr>
            <p:cNvPr id="12" name="Google Shape;241;p31">
              <a:extLst>
                <a:ext uri="{FF2B5EF4-FFF2-40B4-BE49-F238E27FC236}">
                  <a16:creationId xmlns:a16="http://schemas.microsoft.com/office/drawing/2014/main" xmlns="" id="{D1ACCEC2-8E82-A183-8A08-6FFD2E70FA54}"/>
                </a:ext>
              </a:extLst>
            </p:cNvPr>
            <p:cNvSpPr txBox="1"/>
            <p:nvPr/>
          </p:nvSpPr>
          <p:spPr>
            <a:xfrm>
              <a:off x="940765" y="3862388"/>
              <a:ext cx="3833838" cy="64629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31 221 (30% </a:t>
              </a:r>
              <a:r>
                <a:rPr lang="ru-RU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учреждений</a:t>
              </a: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 х 250 000 рублей= 7 805 250 000 рублей</a:t>
              </a:r>
              <a:endParaRPr dirty="0"/>
            </a:p>
          </p:txBody>
        </p:sp>
        <p:sp>
          <p:nvSpPr>
            <p:cNvPr id="13" name="Google Shape;242;p31">
              <a:extLst>
                <a:ext uri="{FF2B5EF4-FFF2-40B4-BE49-F238E27FC236}">
                  <a16:creationId xmlns:a16="http://schemas.microsoft.com/office/drawing/2014/main" xmlns="" id="{191C45F6-7780-CB5B-54ED-E9D44A7C4001}"/>
                </a:ext>
              </a:extLst>
            </p:cNvPr>
            <p:cNvSpPr txBox="1"/>
            <p:nvPr/>
          </p:nvSpPr>
          <p:spPr>
            <a:xfrm>
              <a:off x="940765" y="5458600"/>
              <a:ext cx="3833838" cy="646331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3 122</a:t>
              </a: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учреждения х 250 000 рублей = 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ru-RU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= 780 500 000 рублей</a:t>
              </a:r>
              <a:endParaRPr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23EE378-EB13-CC13-FF44-913081A3F31F}"/>
              </a:ext>
            </a:extLst>
          </p:cNvPr>
          <p:cNvSpPr txBox="1"/>
          <p:nvPr/>
        </p:nvSpPr>
        <p:spPr>
          <a:xfrm>
            <a:off x="2783632" y="674247"/>
            <a:ext cx="9408368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данным Росстата в РФ 5280 бюджетных больниц, 98 790 частных клиник</a:t>
            </a:r>
          </a:p>
          <a:p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Расчет рынка представлен по стоимости доступа на 1 год (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250 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000 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58920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A6A8F30-0413-450F-9F04-33A1ABB51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156"/>
            <a:ext cx="12192000" cy="6858000"/>
          </a:xfrm>
          <a:prstGeom prst="rect">
            <a:avLst/>
          </a:prstGeom>
        </p:spPr>
      </p:pic>
      <p:sp>
        <p:nvSpPr>
          <p:cNvPr id="48" name="Заголовок 1">
            <a:extLst>
              <a:ext uri="{FF2B5EF4-FFF2-40B4-BE49-F238E27FC236}">
                <a16:creationId xmlns:a16="http://schemas.microsoft.com/office/drawing/2014/main" xmlns="" id="{9287BE37-4A2F-47F7-87B7-343AE7ECA9D3}"/>
              </a:ext>
            </a:extLst>
          </p:cNvPr>
          <p:cNvSpPr txBox="1">
            <a:spLocks/>
          </p:cNvSpPr>
          <p:nvPr/>
        </p:nvSpPr>
        <p:spPr>
          <a:xfrm>
            <a:off x="2495600" y="32543"/>
            <a:ext cx="3970450" cy="1015663"/>
          </a:xfrm>
          <a:prstGeom prst="rect">
            <a:avLst/>
          </a:prstGeom>
        </p:spPr>
        <p:txBody>
          <a:bodyPr vert="horz" lIns="91440" tIns="45720" rIns="0" bIns="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Юнит-экономика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7414FA-8549-4E7D-8F97-DB6ABFBC0B8F}"/>
              </a:ext>
            </a:extLst>
          </p:cNvPr>
          <p:cNvSpPr txBox="1"/>
          <p:nvPr/>
        </p:nvSpPr>
        <p:spPr>
          <a:xfrm>
            <a:off x="2614997" y="5983338"/>
            <a:ext cx="9356255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</a:t>
            </a:r>
            <a:r>
              <a:rPr lang="ru-RU" sz="2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Cost per Acquisition) – </a:t>
            </a:r>
            <a:r>
              <a:rPr lang="ru-RU" sz="2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привлечения 1 клиента = </a:t>
            </a:r>
            <a:r>
              <a:rPr lang="ru-RU" sz="2000" b="1" noProof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15.000₽</a:t>
            </a:r>
          </a:p>
          <a:p>
            <a:r>
              <a:rPr lang="en-US" sz="2000" b="1" noProof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LTV</a:t>
            </a:r>
            <a:r>
              <a:rPr lang="en-US" sz="2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  (Lifetime Value) – </a:t>
            </a:r>
            <a:r>
              <a:rPr lang="ru-RU" sz="2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доход, получаемый с 1 клиента = </a:t>
            </a:r>
            <a:r>
              <a:rPr lang="ru-RU" sz="2000" b="1" noProof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250.000₽</a:t>
            </a:r>
          </a:p>
          <a:p>
            <a:pPr algn="ctr"/>
            <a:endParaRPr lang="ru-RU" sz="2000" b="1" noProof="1"/>
          </a:p>
        </p:txBody>
      </p:sp>
      <p:sp>
        <p:nvSpPr>
          <p:cNvPr id="39" name="Цилиндр 38">
            <a:extLst>
              <a:ext uri="{FF2B5EF4-FFF2-40B4-BE49-F238E27FC236}">
                <a16:creationId xmlns:a16="http://schemas.microsoft.com/office/drawing/2014/main" xmlns="" id="{0594C951-AB04-4CD8-A22E-51F3CCF3E87C}"/>
              </a:ext>
            </a:extLst>
          </p:cNvPr>
          <p:cNvSpPr/>
          <p:nvPr/>
        </p:nvSpPr>
        <p:spPr>
          <a:xfrm>
            <a:off x="5858620" y="2205143"/>
            <a:ext cx="1512168" cy="2641933"/>
          </a:xfrm>
          <a:prstGeom prst="can">
            <a:avLst/>
          </a:prstGeom>
          <a:solidFill>
            <a:srgbClr val="67B973"/>
          </a:solidFill>
          <a:ln w="9525">
            <a:noFill/>
          </a:ln>
          <a:effectLst>
            <a:glow>
              <a:schemeClr val="accent1"/>
            </a:glow>
            <a:outerShdw blurRad="317500" dist="190500" dir="21540000" sx="103000" sy="103000" algn="ctr" rotWithShape="0">
              <a:srgbClr val="000000">
                <a:alpha val="48000"/>
              </a:srgbClr>
            </a:outerShdw>
            <a:reflection endPos="0" dist="50800" dir="5400000" sy="-100000" algn="bl" rotWithShape="0"/>
            <a:softEdge rad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DA8FC80-3DF7-425B-9B9D-5DCEF6BB2C44}"/>
              </a:ext>
            </a:extLst>
          </p:cNvPr>
          <p:cNvSpPr txBox="1"/>
          <p:nvPr/>
        </p:nvSpPr>
        <p:spPr>
          <a:xfrm>
            <a:off x="3406659" y="5042880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CPA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3214896-30E5-4F74-AB2A-DDB6D1033A71}"/>
              </a:ext>
            </a:extLst>
          </p:cNvPr>
          <p:cNvSpPr txBox="1"/>
          <p:nvPr/>
        </p:nvSpPr>
        <p:spPr>
          <a:xfrm>
            <a:off x="6267658" y="5042880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LTV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xmlns="" id="{F1B35D28-D738-4574-8038-9E643A7E74AA}"/>
              </a:ext>
            </a:extLst>
          </p:cNvPr>
          <p:cNvCxnSpPr>
            <a:cxnSpLocks/>
          </p:cNvCxnSpPr>
          <p:nvPr/>
        </p:nvCxnSpPr>
        <p:spPr>
          <a:xfrm flipV="1">
            <a:off x="2892128" y="1504429"/>
            <a:ext cx="0" cy="4092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2EE2EEF-B62C-4FDA-B8DF-48CF7F69BE76}"/>
              </a:ext>
            </a:extLst>
          </p:cNvPr>
          <p:cNvSpPr txBox="1"/>
          <p:nvPr/>
        </p:nvSpPr>
        <p:spPr>
          <a:xfrm>
            <a:off x="2717020" y="796543"/>
            <a:ext cx="350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₽</a:t>
            </a:r>
            <a:endParaRPr lang="ru-RU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A47F8D-0BBE-4BDF-8E54-E635F8B4DB4A}"/>
              </a:ext>
            </a:extLst>
          </p:cNvPr>
          <p:cNvSpPr txBox="1"/>
          <p:nvPr/>
        </p:nvSpPr>
        <p:spPr>
          <a:xfrm>
            <a:off x="5924355" y="1470618"/>
            <a:ext cx="1754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250.000₽</a:t>
            </a:r>
          </a:p>
        </p:txBody>
      </p:sp>
      <p:pic>
        <p:nvPicPr>
          <p:cNvPr id="24" name="Google Shape;305;p38">
            <a:extLst>
              <a:ext uri="{FF2B5EF4-FFF2-40B4-BE49-F238E27FC236}">
                <a16:creationId xmlns:a16="http://schemas.microsoft.com/office/drawing/2014/main" xmlns="" id="{EAD55E84-AE3B-435D-AC0F-3913C44AFFB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098" y="265526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0871C23D-CD4A-468E-B468-07B093081935}"/>
              </a:ext>
            </a:extLst>
          </p:cNvPr>
          <p:cNvGrpSpPr/>
          <p:nvPr/>
        </p:nvGrpSpPr>
        <p:grpSpPr>
          <a:xfrm>
            <a:off x="8530021" y="1142475"/>
            <a:ext cx="3602838" cy="1960047"/>
            <a:chOff x="8598614" y="89496"/>
            <a:chExt cx="3507007" cy="3292665"/>
          </a:xfrm>
        </p:grpSpPr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xmlns="" id="{96EDD6C6-385F-4C7C-AEB2-83375634138D}"/>
                </a:ext>
              </a:extLst>
            </p:cNvPr>
            <p:cNvSpPr/>
            <p:nvPr/>
          </p:nvSpPr>
          <p:spPr>
            <a:xfrm>
              <a:off x="9633153" y="89496"/>
              <a:ext cx="2441746" cy="1455209"/>
            </a:xfrm>
            <a:custGeom>
              <a:avLst/>
              <a:gdLst>
                <a:gd name="connsiteX0" fmla="*/ 0 w 2441746"/>
                <a:gd name="connsiteY0" fmla="*/ 727605 h 1455209"/>
                <a:gd name="connsiteX1" fmla="*/ 1220873 w 2441746"/>
                <a:gd name="connsiteY1" fmla="*/ 0 h 1455209"/>
                <a:gd name="connsiteX2" fmla="*/ 2441746 w 2441746"/>
                <a:gd name="connsiteY2" fmla="*/ 727605 h 1455209"/>
                <a:gd name="connsiteX3" fmla="*/ 1220873 w 2441746"/>
                <a:gd name="connsiteY3" fmla="*/ 1455210 h 1455209"/>
                <a:gd name="connsiteX4" fmla="*/ 0 w 2441746"/>
                <a:gd name="connsiteY4" fmla="*/ 727605 h 145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1746" h="1455209" fill="none" extrusionOk="0">
                  <a:moveTo>
                    <a:pt x="0" y="727605"/>
                  </a:moveTo>
                  <a:cubicBezTo>
                    <a:pt x="98747" y="361642"/>
                    <a:pt x="542272" y="17100"/>
                    <a:pt x="1220873" y="0"/>
                  </a:cubicBezTo>
                  <a:cubicBezTo>
                    <a:pt x="1900634" y="-7427"/>
                    <a:pt x="2475261" y="310485"/>
                    <a:pt x="2441746" y="727605"/>
                  </a:cubicBezTo>
                  <a:cubicBezTo>
                    <a:pt x="2439044" y="1108998"/>
                    <a:pt x="1880621" y="1439756"/>
                    <a:pt x="1220873" y="1455210"/>
                  </a:cubicBezTo>
                  <a:cubicBezTo>
                    <a:pt x="553964" y="1387653"/>
                    <a:pt x="16023" y="1139486"/>
                    <a:pt x="0" y="727605"/>
                  </a:cubicBezTo>
                  <a:close/>
                </a:path>
                <a:path w="2441746" h="1455209" stroke="0" extrusionOk="0">
                  <a:moveTo>
                    <a:pt x="0" y="727605"/>
                  </a:moveTo>
                  <a:cubicBezTo>
                    <a:pt x="21451" y="376672"/>
                    <a:pt x="485463" y="-45586"/>
                    <a:pt x="1220873" y="0"/>
                  </a:cubicBezTo>
                  <a:cubicBezTo>
                    <a:pt x="1868517" y="3448"/>
                    <a:pt x="2482565" y="319846"/>
                    <a:pt x="2441746" y="727605"/>
                  </a:cubicBezTo>
                  <a:cubicBezTo>
                    <a:pt x="2528472" y="1103137"/>
                    <a:pt x="1919162" y="1433675"/>
                    <a:pt x="1220873" y="1455210"/>
                  </a:cubicBezTo>
                  <a:cubicBezTo>
                    <a:pt x="500672" y="1459016"/>
                    <a:pt x="-15982" y="1185512"/>
                    <a:pt x="0" y="727605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xmlns="" sd="579111871">
                    <a:prstGeom prst="flowChartConnector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Конференции</a:t>
              </a:r>
            </a:p>
          </p:txBody>
        </p:sp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xmlns="" id="{91777140-FE2B-4764-A605-EDA3F4CBD064}"/>
                </a:ext>
              </a:extLst>
            </p:cNvPr>
            <p:cNvSpPr/>
            <p:nvPr/>
          </p:nvSpPr>
          <p:spPr>
            <a:xfrm>
              <a:off x="8598614" y="1000225"/>
              <a:ext cx="2441746" cy="1455209"/>
            </a:xfrm>
            <a:custGeom>
              <a:avLst/>
              <a:gdLst>
                <a:gd name="connsiteX0" fmla="*/ 0 w 2441746"/>
                <a:gd name="connsiteY0" fmla="*/ 727605 h 1455209"/>
                <a:gd name="connsiteX1" fmla="*/ 1220873 w 2441746"/>
                <a:gd name="connsiteY1" fmla="*/ 0 h 1455209"/>
                <a:gd name="connsiteX2" fmla="*/ 2441746 w 2441746"/>
                <a:gd name="connsiteY2" fmla="*/ 727605 h 1455209"/>
                <a:gd name="connsiteX3" fmla="*/ 1220873 w 2441746"/>
                <a:gd name="connsiteY3" fmla="*/ 1455210 h 1455209"/>
                <a:gd name="connsiteX4" fmla="*/ 0 w 2441746"/>
                <a:gd name="connsiteY4" fmla="*/ 727605 h 145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1746" h="1455209" fill="none" extrusionOk="0">
                  <a:moveTo>
                    <a:pt x="0" y="727605"/>
                  </a:moveTo>
                  <a:cubicBezTo>
                    <a:pt x="65092" y="380157"/>
                    <a:pt x="480240" y="-83222"/>
                    <a:pt x="1220873" y="0"/>
                  </a:cubicBezTo>
                  <a:cubicBezTo>
                    <a:pt x="1857093" y="2389"/>
                    <a:pt x="2426194" y="388607"/>
                    <a:pt x="2441746" y="727605"/>
                  </a:cubicBezTo>
                  <a:cubicBezTo>
                    <a:pt x="2442125" y="1016672"/>
                    <a:pt x="1862014" y="1466547"/>
                    <a:pt x="1220873" y="1455210"/>
                  </a:cubicBezTo>
                  <a:cubicBezTo>
                    <a:pt x="514242" y="1413338"/>
                    <a:pt x="44927" y="1104252"/>
                    <a:pt x="0" y="727605"/>
                  </a:cubicBezTo>
                  <a:close/>
                </a:path>
                <a:path w="2441746" h="1455209" stroke="0" extrusionOk="0">
                  <a:moveTo>
                    <a:pt x="0" y="727605"/>
                  </a:moveTo>
                  <a:cubicBezTo>
                    <a:pt x="-45509" y="241840"/>
                    <a:pt x="580650" y="-15184"/>
                    <a:pt x="1220873" y="0"/>
                  </a:cubicBezTo>
                  <a:cubicBezTo>
                    <a:pt x="1913754" y="39454"/>
                    <a:pt x="2363440" y="362269"/>
                    <a:pt x="2441746" y="727605"/>
                  </a:cubicBezTo>
                  <a:cubicBezTo>
                    <a:pt x="2382694" y="1078206"/>
                    <a:pt x="1986047" y="1421425"/>
                    <a:pt x="1220873" y="1455210"/>
                  </a:cubicBezTo>
                  <a:cubicBezTo>
                    <a:pt x="530455" y="1438380"/>
                    <a:pt x="17852" y="1142977"/>
                    <a:pt x="0" y="72760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xmlns="" sd="3978248048">
                    <a:prstGeom prst="flowChartConnector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Симпозиумы</a:t>
              </a:r>
            </a:p>
          </p:txBody>
        </p:sp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xmlns="" id="{34F6AD84-CEC5-41F6-A9CB-A22C7CAA7B6A}"/>
                </a:ext>
              </a:extLst>
            </p:cNvPr>
            <p:cNvSpPr/>
            <p:nvPr/>
          </p:nvSpPr>
          <p:spPr>
            <a:xfrm>
              <a:off x="9663875" y="1926952"/>
              <a:ext cx="2441746" cy="1455209"/>
            </a:xfrm>
            <a:custGeom>
              <a:avLst/>
              <a:gdLst>
                <a:gd name="connsiteX0" fmla="*/ 0 w 2441746"/>
                <a:gd name="connsiteY0" fmla="*/ 727605 h 1455209"/>
                <a:gd name="connsiteX1" fmla="*/ 1220873 w 2441746"/>
                <a:gd name="connsiteY1" fmla="*/ 0 h 1455209"/>
                <a:gd name="connsiteX2" fmla="*/ 2441746 w 2441746"/>
                <a:gd name="connsiteY2" fmla="*/ 727605 h 1455209"/>
                <a:gd name="connsiteX3" fmla="*/ 1220873 w 2441746"/>
                <a:gd name="connsiteY3" fmla="*/ 1455210 h 1455209"/>
                <a:gd name="connsiteX4" fmla="*/ 0 w 2441746"/>
                <a:gd name="connsiteY4" fmla="*/ 727605 h 145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1746" h="1455209" fill="none" extrusionOk="0">
                  <a:moveTo>
                    <a:pt x="0" y="727605"/>
                  </a:moveTo>
                  <a:cubicBezTo>
                    <a:pt x="-51952" y="276893"/>
                    <a:pt x="529459" y="-33992"/>
                    <a:pt x="1220873" y="0"/>
                  </a:cubicBezTo>
                  <a:cubicBezTo>
                    <a:pt x="1952757" y="70677"/>
                    <a:pt x="2484376" y="355207"/>
                    <a:pt x="2441746" y="727605"/>
                  </a:cubicBezTo>
                  <a:cubicBezTo>
                    <a:pt x="2452379" y="1048565"/>
                    <a:pt x="1852582" y="1419826"/>
                    <a:pt x="1220873" y="1455210"/>
                  </a:cubicBezTo>
                  <a:cubicBezTo>
                    <a:pt x="534938" y="1461825"/>
                    <a:pt x="26016" y="1201164"/>
                    <a:pt x="0" y="727605"/>
                  </a:cubicBezTo>
                  <a:close/>
                </a:path>
                <a:path w="2441746" h="1455209" stroke="0" extrusionOk="0">
                  <a:moveTo>
                    <a:pt x="0" y="727605"/>
                  </a:moveTo>
                  <a:cubicBezTo>
                    <a:pt x="-65942" y="430463"/>
                    <a:pt x="638968" y="-80659"/>
                    <a:pt x="1220873" y="0"/>
                  </a:cubicBezTo>
                  <a:cubicBezTo>
                    <a:pt x="1926241" y="44287"/>
                    <a:pt x="2502496" y="280826"/>
                    <a:pt x="2441746" y="727605"/>
                  </a:cubicBezTo>
                  <a:cubicBezTo>
                    <a:pt x="2461493" y="1030602"/>
                    <a:pt x="1937045" y="1491183"/>
                    <a:pt x="1220873" y="1455210"/>
                  </a:cubicBezTo>
                  <a:cubicBezTo>
                    <a:pt x="539989" y="1498831"/>
                    <a:pt x="-26188" y="1103711"/>
                    <a:pt x="0" y="727605"/>
                  </a:cubicBezTo>
                  <a:close/>
                </a:path>
              </a:pathLst>
            </a:custGeom>
            <a:solidFill>
              <a:srgbClr val="D0A5DF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xmlns="" sd="3809068511">
                    <a:prstGeom prst="flowChartConnector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Форумы</a:t>
              </a:r>
            </a:p>
          </p:txBody>
        </p:sp>
      </p:grpSp>
      <p:sp>
        <p:nvSpPr>
          <p:cNvPr id="19" name="Равно 18">
            <a:extLst>
              <a:ext uri="{FF2B5EF4-FFF2-40B4-BE49-F238E27FC236}">
                <a16:creationId xmlns:a16="http://schemas.microsoft.com/office/drawing/2014/main" xmlns="" id="{A27F2E6D-F7B3-4DCD-ADC5-FC46CBE940A7}"/>
              </a:ext>
            </a:extLst>
          </p:cNvPr>
          <p:cNvSpPr/>
          <p:nvPr/>
        </p:nvSpPr>
        <p:spPr>
          <a:xfrm rot="5400000">
            <a:off x="10020385" y="3235147"/>
            <a:ext cx="1162050" cy="783469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xmlns="" id="{3E74CA42-ED95-4D60-B8DD-B9256FF721E5}"/>
              </a:ext>
            </a:extLst>
          </p:cNvPr>
          <p:cNvSpPr/>
          <p:nvPr/>
        </p:nvSpPr>
        <p:spPr>
          <a:xfrm>
            <a:off x="9462785" y="4119471"/>
            <a:ext cx="2441746" cy="1455209"/>
          </a:xfrm>
          <a:custGeom>
            <a:avLst/>
            <a:gdLst>
              <a:gd name="connsiteX0" fmla="*/ 0 w 2441746"/>
              <a:gd name="connsiteY0" fmla="*/ 727605 h 1455209"/>
              <a:gd name="connsiteX1" fmla="*/ 1220873 w 2441746"/>
              <a:gd name="connsiteY1" fmla="*/ 0 h 1455209"/>
              <a:gd name="connsiteX2" fmla="*/ 2441746 w 2441746"/>
              <a:gd name="connsiteY2" fmla="*/ 727605 h 1455209"/>
              <a:gd name="connsiteX3" fmla="*/ 1220873 w 2441746"/>
              <a:gd name="connsiteY3" fmla="*/ 1455210 h 1455209"/>
              <a:gd name="connsiteX4" fmla="*/ 0 w 2441746"/>
              <a:gd name="connsiteY4" fmla="*/ 727605 h 145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746" h="1455209" fill="none" extrusionOk="0">
                <a:moveTo>
                  <a:pt x="0" y="727605"/>
                </a:moveTo>
                <a:cubicBezTo>
                  <a:pt x="-51952" y="276893"/>
                  <a:pt x="529459" y="-33992"/>
                  <a:pt x="1220873" y="0"/>
                </a:cubicBezTo>
                <a:cubicBezTo>
                  <a:pt x="1952757" y="70677"/>
                  <a:pt x="2484376" y="355207"/>
                  <a:pt x="2441746" y="727605"/>
                </a:cubicBezTo>
                <a:cubicBezTo>
                  <a:pt x="2452379" y="1048565"/>
                  <a:pt x="1852582" y="1419826"/>
                  <a:pt x="1220873" y="1455210"/>
                </a:cubicBezTo>
                <a:cubicBezTo>
                  <a:pt x="534938" y="1461825"/>
                  <a:pt x="26016" y="1201164"/>
                  <a:pt x="0" y="727605"/>
                </a:cubicBezTo>
                <a:close/>
              </a:path>
              <a:path w="2441746" h="1455209" stroke="0" extrusionOk="0">
                <a:moveTo>
                  <a:pt x="0" y="727605"/>
                </a:moveTo>
                <a:cubicBezTo>
                  <a:pt x="-65942" y="430463"/>
                  <a:pt x="638968" y="-80659"/>
                  <a:pt x="1220873" y="0"/>
                </a:cubicBezTo>
                <a:cubicBezTo>
                  <a:pt x="1926241" y="44287"/>
                  <a:pt x="2502496" y="280826"/>
                  <a:pt x="2441746" y="727605"/>
                </a:cubicBezTo>
                <a:cubicBezTo>
                  <a:pt x="2461493" y="1030602"/>
                  <a:pt x="1937045" y="1491183"/>
                  <a:pt x="1220873" y="1455210"/>
                </a:cubicBezTo>
                <a:cubicBezTo>
                  <a:pt x="539989" y="1498831"/>
                  <a:pt x="-26188" y="1103711"/>
                  <a:pt x="0" y="72760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809068511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</a:t>
            </a:r>
          </a:p>
        </p:txBody>
      </p:sp>
      <p:sp>
        <p:nvSpPr>
          <p:cNvPr id="37" name="Цилиндр 36">
            <a:extLst>
              <a:ext uri="{FF2B5EF4-FFF2-40B4-BE49-F238E27FC236}">
                <a16:creationId xmlns:a16="http://schemas.microsoft.com/office/drawing/2014/main" xmlns="" id="{283236F8-7663-4B31-B995-BAA4E904AE0D}"/>
              </a:ext>
            </a:extLst>
          </p:cNvPr>
          <p:cNvSpPr/>
          <p:nvPr/>
        </p:nvSpPr>
        <p:spPr>
          <a:xfrm>
            <a:off x="3147597" y="3831412"/>
            <a:ext cx="1512168" cy="1015663"/>
          </a:xfrm>
          <a:prstGeom prst="can">
            <a:avLst/>
          </a:prstGeom>
          <a:solidFill>
            <a:srgbClr val="67B973"/>
          </a:solidFill>
          <a:ln w="9525">
            <a:noFill/>
          </a:ln>
          <a:effectLst>
            <a:glow>
              <a:schemeClr val="accent1"/>
            </a:glow>
            <a:outerShdw blurRad="317500" dist="190500" dir="21540000" sx="103000" sy="103000" algn="ctr" rotWithShape="0">
              <a:srgbClr val="000000">
                <a:alpha val="48000"/>
              </a:srgbClr>
            </a:outerShdw>
            <a:reflection endPos="0" dist="50800" dir="5400000" sy="-100000" algn="bl" rotWithShape="0"/>
            <a:softEdge rad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0D2E9BA-5C7F-44EC-BB9F-DCBE6BC6306D}"/>
              </a:ext>
            </a:extLst>
          </p:cNvPr>
          <p:cNvSpPr txBox="1"/>
          <p:nvPr/>
        </p:nvSpPr>
        <p:spPr>
          <a:xfrm>
            <a:off x="3260752" y="2959059"/>
            <a:ext cx="13547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15.000₽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1A40A7-60F8-417F-A9CB-8797D5BD0D31}"/>
              </a:ext>
            </a:extLst>
          </p:cNvPr>
          <p:cNvSpPr txBox="1"/>
          <p:nvPr/>
        </p:nvSpPr>
        <p:spPr>
          <a:xfrm>
            <a:off x="6737602" y="211598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Взнос: 5000 до 100.000</a:t>
            </a:r>
            <a:r>
              <a:rPr lang="ru-RU" sz="18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 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xmlns="" id="{7CE47566-739A-4F37-8543-31067F1FACBC}"/>
              </a:ext>
            </a:extLst>
          </p:cNvPr>
          <p:cNvSpPr/>
          <p:nvPr/>
        </p:nvSpPr>
        <p:spPr>
          <a:xfrm>
            <a:off x="8044055" y="2572597"/>
            <a:ext cx="2508468" cy="866252"/>
          </a:xfrm>
          <a:custGeom>
            <a:avLst/>
            <a:gdLst>
              <a:gd name="connsiteX0" fmla="*/ 0 w 2441746"/>
              <a:gd name="connsiteY0" fmla="*/ 727605 h 1455209"/>
              <a:gd name="connsiteX1" fmla="*/ 1220873 w 2441746"/>
              <a:gd name="connsiteY1" fmla="*/ 0 h 1455209"/>
              <a:gd name="connsiteX2" fmla="*/ 2441746 w 2441746"/>
              <a:gd name="connsiteY2" fmla="*/ 727605 h 1455209"/>
              <a:gd name="connsiteX3" fmla="*/ 1220873 w 2441746"/>
              <a:gd name="connsiteY3" fmla="*/ 1455210 h 1455209"/>
              <a:gd name="connsiteX4" fmla="*/ 0 w 2441746"/>
              <a:gd name="connsiteY4" fmla="*/ 727605 h 145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746" h="1455209" fill="none" extrusionOk="0">
                <a:moveTo>
                  <a:pt x="0" y="727605"/>
                </a:moveTo>
                <a:cubicBezTo>
                  <a:pt x="65092" y="380157"/>
                  <a:pt x="480240" y="-83222"/>
                  <a:pt x="1220873" y="0"/>
                </a:cubicBezTo>
                <a:cubicBezTo>
                  <a:pt x="1857093" y="2389"/>
                  <a:pt x="2426194" y="388607"/>
                  <a:pt x="2441746" y="727605"/>
                </a:cubicBezTo>
                <a:cubicBezTo>
                  <a:pt x="2442125" y="1016672"/>
                  <a:pt x="1862014" y="1466547"/>
                  <a:pt x="1220873" y="1455210"/>
                </a:cubicBezTo>
                <a:cubicBezTo>
                  <a:pt x="514242" y="1413338"/>
                  <a:pt x="44927" y="1104252"/>
                  <a:pt x="0" y="727605"/>
                </a:cubicBezTo>
                <a:close/>
              </a:path>
              <a:path w="2441746" h="1455209" stroke="0" extrusionOk="0">
                <a:moveTo>
                  <a:pt x="0" y="727605"/>
                </a:moveTo>
                <a:cubicBezTo>
                  <a:pt x="-45509" y="241840"/>
                  <a:pt x="580650" y="-15184"/>
                  <a:pt x="1220873" y="0"/>
                </a:cubicBezTo>
                <a:cubicBezTo>
                  <a:pt x="1913754" y="39454"/>
                  <a:pt x="2363440" y="362269"/>
                  <a:pt x="2441746" y="727605"/>
                </a:cubicBezTo>
                <a:cubicBezTo>
                  <a:pt x="2382694" y="1078206"/>
                  <a:pt x="1986047" y="1421425"/>
                  <a:pt x="1220873" y="1455210"/>
                </a:cubicBezTo>
                <a:cubicBezTo>
                  <a:pt x="530455" y="1438380"/>
                  <a:pt x="17852" y="1142977"/>
                  <a:pt x="0" y="727605"/>
                </a:cubicBezTo>
                <a:close/>
              </a:path>
            </a:pathLst>
          </a:custGeom>
          <a:solidFill>
            <a:srgbClr val="C0504D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978248048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 (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Телеграмм)</a:t>
            </a:r>
          </a:p>
        </p:txBody>
      </p: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xmlns="" id="{B4CBCCC5-ADBF-4B86-9C44-2045C5D0246E}"/>
              </a:ext>
            </a:extLst>
          </p:cNvPr>
          <p:cNvSpPr/>
          <p:nvPr/>
        </p:nvSpPr>
        <p:spPr>
          <a:xfrm>
            <a:off x="7939961" y="717360"/>
            <a:ext cx="2508468" cy="866252"/>
          </a:xfrm>
          <a:custGeom>
            <a:avLst/>
            <a:gdLst>
              <a:gd name="connsiteX0" fmla="*/ 0 w 2441746"/>
              <a:gd name="connsiteY0" fmla="*/ 727605 h 1455209"/>
              <a:gd name="connsiteX1" fmla="*/ 1220873 w 2441746"/>
              <a:gd name="connsiteY1" fmla="*/ 0 h 1455209"/>
              <a:gd name="connsiteX2" fmla="*/ 2441746 w 2441746"/>
              <a:gd name="connsiteY2" fmla="*/ 727605 h 1455209"/>
              <a:gd name="connsiteX3" fmla="*/ 1220873 w 2441746"/>
              <a:gd name="connsiteY3" fmla="*/ 1455210 h 1455209"/>
              <a:gd name="connsiteX4" fmla="*/ 0 w 2441746"/>
              <a:gd name="connsiteY4" fmla="*/ 727605 h 145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746" h="1455209" fill="none" extrusionOk="0">
                <a:moveTo>
                  <a:pt x="0" y="727605"/>
                </a:moveTo>
                <a:cubicBezTo>
                  <a:pt x="65092" y="380157"/>
                  <a:pt x="480240" y="-83222"/>
                  <a:pt x="1220873" y="0"/>
                </a:cubicBezTo>
                <a:cubicBezTo>
                  <a:pt x="1857093" y="2389"/>
                  <a:pt x="2426194" y="388607"/>
                  <a:pt x="2441746" y="727605"/>
                </a:cubicBezTo>
                <a:cubicBezTo>
                  <a:pt x="2442125" y="1016672"/>
                  <a:pt x="1862014" y="1466547"/>
                  <a:pt x="1220873" y="1455210"/>
                </a:cubicBezTo>
                <a:cubicBezTo>
                  <a:pt x="514242" y="1413338"/>
                  <a:pt x="44927" y="1104252"/>
                  <a:pt x="0" y="727605"/>
                </a:cubicBezTo>
                <a:close/>
              </a:path>
              <a:path w="2441746" h="1455209" stroke="0" extrusionOk="0">
                <a:moveTo>
                  <a:pt x="0" y="727605"/>
                </a:moveTo>
                <a:cubicBezTo>
                  <a:pt x="-45509" y="241840"/>
                  <a:pt x="580650" y="-15184"/>
                  <a:pt x="1220873" y="0"/>
                </a:cubicBezTo>
                <a:cubicBezTo>
                  <a:pt x="1913754" y="39454"/>
                  <a:pt x="2363440" y="362269"/>
                  <a:pt x="2441746" y="727605"/>
                </a:cubicBezTo>
                <a:cubicBezTo>
                  <a:pt x="2382694" y="1078206"/>
                  <a:pt x="1986047" y="1421425"/>
                  <a:pt x="1220873" y="1455210"/>
                </a:cubicBezTo>
                <a:cubicBezTo>
                  <a:pt x="530455" y="1438380"/>
                  <a:pt x="17852" y="1142977"/>
                  <a:pt x="0" y="727605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978248048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сообщества</a:t>
            </a:r>
          </a:p>
        </p:txBody>
      </p:sp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xmlns="" id="{C6DFFE86-BE19-4701-9753-7B13B786AED1}"/>
              </a:ext>
            </a:extLst>
          </p:cNvPr>
          <p:cNvSpPr/>
          <p:nvPr/>
        </p:nvSpPr>
        <p:spPr>
          <a:xfrm>
            <a:off x="9592829" y="237060"/>
            <a:ext cx="2508468" cy="866252"/>
          </a:xfrm>
          <a:custGeom>
            <a:avLst/>
            <a:gdLst>
              <a:gd name="connsiteX0" fmla="*/ 0 w 2441746"/>
              <a:gd name="connsiteY0" fmla="*/ 727605 h 1455209"/>
              <a:gd name="connsiteX1" fmla="*/ 1220873 w 2441746"/>
              <a:gd name="connsiteY1" fmla="*/ 0 h 1455209"/>
              <a:gd name="connsiteX2" fmla="*/ 2441746 w 2441746"/>
              <a:gd name="connsiteY2" fmla="*/ 727605 h 1455209"/>
              <a:gd name="connsiteX3" fmla="*/ 1220873 w 2441746"/>
              <a:gd name="connsiteY3" fmla="*/ 1455210 h 1455209"/>
              <a:gd name="connsiteX4" fmla="*/ 0 w 2441746"/>
              <a:gd name="connsiteY4" fmla="*/ 727605 h 145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746" h="1455209" fill="none" extrusionOk="0">
                <a:moveTo>
                  <a:pt x="0" y="727605"/>
                </a:moveTo>
                <a:cubicBezTo>
                  <a:pt x="65092" y="380157"/>
                  <a:pt x="480240" y="-83222"/>
                  <a:pt x="1220873" y="0"/>
                </a:cubicBezTo>
                <a:cubicBezTo>
                  <a:pt x="1857093" y="2389"/>
                  <a:pt x="2426194" y="388607"/>
                  <a:pt x="2441746" y="727605"/>
                </a:cubicBezTo>
                <a:cubicBezTo>
                  <a:pt x="2442125" y="1016672"/>
                  <a:pt x="1862014" y="1466547"/>
                  <a:pt x="1220873" y="1455210"/>
                </a:cubicBezTo>
                <a:cubicBezTo>
                  <a:pt x="514242" y="1413338"/>
                  <a:pt x="44927" y="1104252"/>
                  <a:pt x="0" y="727605"/>
                </a:cubicBezTo>
                <a:close/>
              </a:path>
              <a:path w="2441746" h="1455209" stroke="0" extrusionOk="0">
                <a:moveTo>
                  <a:pt x="0" y="727605"/>
                </a:moveTo>
                <a:cubicBezTo>
                  <a:pt x="-45509" y="241840"/>
                  <a:pt x="580650" y="-15184"/>
                  <a:pt x="1220873" y="0"/>
                </a:cubicBezTo>
                <a:cubicBezTo>
                  <a:pt x="1913754" y="39454"/>
                  <a:pt x="2363440" y="362269"/>
                  <a:pt x="2441746" y="727605"/>
                </a:cubicBezTo>
                <a:cubicBezTo>
                  <a:pt x="2382694" y="1078206"/>
                  <a:pt x="1986047" y="1421425"/>
                  <a:pt x="1220873" y="1455210"/>
                </a:cubicBezTo>
                <a:cubicBezTo>
                  <a:pt x="530455" y="1438380"/>
                  <a:pt x="17852" y="1142977"/>
                  <a:pt x="0" y="727605"/>
                </a:cubicBezTo>
                <a:close/>
              </a:path>
            </a:pathLst>
          </a:custGeom>
          <a:solidFill>
            <a:srgbClr val="38A7C4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978248048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организации ДПО</a:t>
            </a:r>
          </a:p>
        </p:txBody>
      </p:sp>
    </p:spTree>
    <p:extLst>
      <p:ext uri="{BB962C8B-B14F-4D97-AF65-F5344CB8AC3E}">
        <p14:creationId xmlns:p14="http://schemas.microsoft.com/office/powerpoint/2010/main" xmlns="" val="932743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22D67A-8C0F-D462-9D17-26C7E510602C}"/>
              </a:ext>
            </a:extLst>
          </p:cNvPr>
          <p:cNvSpPr txBox="1"/>
          <p:nvPr/>
        </p:nvSpPr>
        <p:spPr>
          <a:xfrm>
            <a:off x="2711624" y="26574"/>
            <a:ext cx="60978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денежных средств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CFA8D62D-B8BA-A562-752A-F0075F091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2420151"/>
              </p:ext>
            </p:extLst>
          </p:nvPr>
        </p:nvGraphicFramePr>
        <p:xfrm>
          <a:off x="2567608" y="759918"/>
          <a:ext cx="9478540" cy="441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635">
                  <a:extLst>
                    <a:ext uri="{9D8B030D-6E8A-4147-A177-3AD203B41FA5}">
                      <a16:colId xmlns:a16="http://schemas.microsoft.com/office/drawing/2014/main" xmlns="" val="2753879023"/>
                    </a:ext>
                  </a:extLst>
                </a:gridCol>
                <a:gridCol w="2369635">
                  <a:extLst>
                    <a:ext uri="{9D8B030D-6E8A-4147-A177-3AD203B41FA5}">
                      <a16:colId xmlns:a16="http://schemas.microsoft.com/office/drawing/2014/main" xmlns="" val="2533697630"/>
                    </a:ext>
                  </a:extLst>
                </a:gridCol>
                <a:gridCol w="2369635">
                  <a:extLst>
                    <a:ext uri="{9D8B030D-6E8A-4147-A177-3AD203B41FA5}">
                      <a16:colId xmlns:a16="http://schemas.microsoft.com/office/drawing/2014/main" xmlns="" val="994072"/>
                    </a:ext>
                  </a:extLst>
                </a:gridCol>
                <a:gridCol w="2369635">
                  <a:extLst>
                    <a:ext uri="{9D8B030D-6E8A-4147-A177-3AD203B41FA5}">
                      <a16:colId xmlns:a16="http://schemas.microsoft.com/office/drawing/2014/main" xmlns="" val="2614946765"/>
                    </a:ext>
                  </a:extLst>
                </a:gridCol>
              </a:tblGrid>
              <a:tr h="41807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1017064"/>
                  </a:ext>
                </a:extLst>
              </a:tr>
              <a:tr h="67093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клиник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1333752"/>
                  </a:ext>
                </a:extLst>
              </a:tr>
              <a:tr h="37922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9640721"/>
                  </a:ext>
                </a:extLst>
              </a:tr>
              <a:tr h="46598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ЗП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577989"/>
                  </a:ext>
                </a:extLst>
              </a:tr>
              <a:tr h="48241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аренду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7099924"/>
                  </a:ext>
                </a:extLst>
              </a:tr>
              <a:tr h="68916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комплектующие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7481624"/>
                  </a:ext>
                </a:extLst>
              </a:tr>
              <a:tr h="67093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4232928"/>
                  </a:ext>
                </a:extLst>
              </a:tr>
              <a:tr h="54852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 Flow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1 470 000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27333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ED5C02B-4872-29D5-B75A-062ADC0F5896}"/>
              </a:ext>
            </a:extLst>
          </p:cNvPr>
          <p:cNvSpPr txBox="1"/>
          <p:nvPr/>
        </p:nvSpPr>
        <p:spPr>
          <a:xfrm>
            <a:off x="2567608" y="5517232"/>
            <a:ext cx="947854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денежных средств, чтобы начать проект = 500 000 рублей</a:t>
            </a:r>
          </a:p>
          <a:p>
            <a:pPr>
              <a:spcAft>
                <a:spcPts val="18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денежных средств, чтобы достичь точку окупаемости = 1 030 000 рублей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45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>
          <a:xfrm>
            <a:off x="2695463" y="73753"/>
            <a:ext cx="5553574" cy="69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проекта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1F721769-A4B0-B333-0E01-C881DC3F6046}"/>
              </a:ext>
            </a:extLst>
          </p:cNvPr>
          <p:cNvGrpSpPr/>
          <p:nvPr/>
        </p:nvGrpSpPr>
        <p:grpSpPr>
          <a:xfrm>
            <a:off x="2495600" y="1412776"/>
            <a:ext cx="9571507" cy="4935281"/>
            <a:chOff x="2512874" y="961758"/>
            <a:chExt cx="9571507" cy="4935281"/>
          </a:xfrm>
        </p:grpSpPr>
        <p:grpSp>
          <p:nvGrpSpPr>
            <p:cNvPr id="7" name="Google Shape;350;g1adfc1489fd_3_56">
              <a:extLst>
                <a:ext uri="{FF2B5EF4-FFF2-40B4-BE49-F238E27FC236}">
                  <a16:creationId xmlns:a16="http://schemas.microsoft.com/office/drawing/2014/main" xmlns="" id="{EDE268EC-5337-A7E5-0FAF-1540FBCBBB4B}"/>
                </a:ext>
              </a:extLst>
            </p:cNvPr>
            <p:cNvGrpSpPr/>
            <p:nvPr/>
          </p:nvGrpSpPr>
          <p:grpSpPr>
            <a:xfrm>
              <a:off x="4325932" y="961758"/>
              <a:ext cx="5476049" cy="4301570"/>
              <a:chOff x="3092096" y="1420656"/>
              <a:chExt cx="6123965" cy="4913834"/>
            </a:xfrm>
          </p:grpSpPr>
          <p:grpSp>
            <p:nvGrpSpPr>
              <p:cNvPr id="17" name="Google Shape;351;g1adfc1489fd_3_56">
                <a:extLst>
                  <a:ext uri="{FF2B5EF4-FFF2-40B4-BE49-F238E27FC236}">
                    <a16:creationId xmlns:a16="http://schemas.microsoft.com/office/drawing/2014/main" xmlns="" id="{2971D9F0-2967-934B-D4B8-D99F59DD4181}"/>
                  </a:ext>
                </a:extLst>
              </p:cNvPr>
              <p:cNvGrpSpPr/>
              <p:nvPr/>
            </p:nvGrpSpPr>
            <p:grpSpPr>
              <a:xfrm>
                <a:off x="3092096" y="1420656"/>
                <a:ext cx="6123965" cy="4913834"/>
                <a:chOff x="1872288" y="733389"/>
                <a:chExt cx="6736361" cy="5405217"/>
              </a:xfrm>
            </p:grpSpPr>
            <p:sp>
              <p:nvSpPr>
                <p:cNvPr id="25" name="Google Shape;353;g1adfc1489fd_3_56">
                  <a:extLst>
                    <a:ext uri="{FF2B5EF4-FFF2-40B4-BE49-F238E27FC236}">
                      <a16:creationId xmlns:a16="http://schemas.microsoft.com/office/drawing/2014/main" xmlns="" id="{7828AA6B-EA4B-BB1E-E592-766810B9EE3B}"/>
                    </a:ext>
                  </a:extLst>
                </p:cNvPr>
                <p:cNvSpPr/>
                <p:nvPr/>
              </p:nvSpPr>
              <p:spPr>
                <a:xfrm rot="-1686791">
                  <a:off x="3595212" y="4400519"/>
                  <a:ext cx="2482159" cy="4139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0787" h="432613" extrusionOk="0">
                      <a:moveTo>
                        <a:pt x="0" y="0"/>
                      </a:moveTo>
                      <a:cubicBezTo>
                        <a:pt x="455759" y="126804"/>
                        <a:pt x="1083170" y="237145"/>
                        <a:pt x="1779968" y="237145"/>
                      </a:cubicBezTo>
                      <a:cubicBezTo>
                        <a:pt x="2476766" y="237145"/>
                        <a:pt x="3713158" y="116136"/>
                        <a:pt x="4180787" y="0"/>
                      </a:cubicBezTo>
                      <a:lnTo>
                        <a:pt x="4180787" y="432613"/>
                      </a:lnTo>
                      <a:cubicBezTo>
                        <a:pt x="3758675" y="303509"/>
                        <a:pt x="2437082" y="300725"/>
                        <a:pt x="1740284" y="300725"/>
                      </a:cubicBezTo>
                      <a:cubicBezTo>
                        <a:pt x="1043486" y="300725"/>
                        <a:pt x="357043" y="386721"/>
                        <a:pt x="0" y="4326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354;g1adfc1489fd_3_56">
                  <a:extLst>
                    <a:ext uri="{FF2B5EF4-FFF2-40B4-BE49-F238E27FC236}">
                      <a16:creationId xmlns:a16="http://schemas.microsoft.com/office/drawing/2014/main" xmlns="" id="{4484742A-E23B-8818-7B9D-D132B8CC661A}"/>
                    </a:ext>
                  </a:extLst>
                </p:cNvPr>
                <p:cNvSpPr/>
                <p:nvPr/>
              </p:nvSpPr>
              <p:spPr>
                <a:xfrm rot="708470">
                  <a:off x="3109799" y="3398140"/>
                  <a:ext cx="3076959" cy="4139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0787" h="432613" extrusionOk="0">
                      <a:moveTo>
                        <a:pt x="0" y="0"/>
                      </a:moveTo>
                      <a:cubicBezTo>
                        <a:pt x="455759" y="126804"/>
                        <a:pt x="1083170" y="237145"/>
                        <a:pt x="1779968" y="237145"/>
                      </a:cubicBezTo>
                      <a:cubicBezTo>
                        <a:pt x="2476766" y="237145"/>
                        <a:pt x="3713158" y="116136"/>
                        <a:pt x="4180787" y="0"/>
                      </a:cubicBezTo>
                      <a:lnTo>
                        <a:pt x="4180787" y="432613"/>
                      </a:lnTo>
                      <a:cubicBezTo>
                        <a:pt x="3758675" y="303509"/>
                        <a:pt x="2437082" y="300725"/>
                        <a:pt x="1740284" y="300725"/>
                      </a:cubicBezTo>
                      <a:cubicBezTo>
                        <a:pt x="1043486" y="300725"/>
                        <a:pt x="357043" y="386721"/>
                        <a:pt x="0" y="4326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355;g1adfc1489fd_3_56">
                  <a:extLst>
                    <a:ext uri="{FF2B5EF4-FFF2-40B4-BE49-F238E27FC236}">
                      <a16:creationId xmlns:a16="http://schemas.microsoft.com/office/drawing/2014/main" xmlns="" id="{082EFDDF-4672-C56B-5557-1CC1866FFD42}"/>
                    </a:ext>
                  </a:extLst>
                </p:cNvPr>
                <p:cNvSpPr/>
                <p:nvPr/>
              </p:nvSpPr>
              <p:spPr>
                <a:xfrm rot="293950">
                  <a:off x="3208806" y="1267157"/>
                  <a:ext cx="4099479" cy="42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0787" h="432613" extrusionOk="0">
                      <a:moveTo>
                        <a:pt x="0" y="0"/>
                      </a:moveTo>
                      <a:cubicBezTo>
                        <a:pt x="455759" y="126804"/>
                        <a:pt x="1083170" y="237145"/>
                        <a:pt x="1779968" y="237145"/>
                      </a:cubicBezTo>
                      <a:cubicBezTo>
                        <a:pt x="2476766" y="237145"/>
                        <a:pt x="3713158" y="116136"/>
                        <a:pt x="4180787" y="0"/>
                      </a:cubicBezTo>
                      <a:lnTo>
                        <a:pt x="4180787" y="432613"/>
                      </a:lnTo>
                      <a:cubicBezTo>
                        <a:pt x="3758675" y="303509"/>
                        <a:pt x="2437082" y="300725"/>
                        <a:pt x="1740284" y="300725"/>
                      </a:cubicBezTo>
                      <a:cubicBezTo>
                        <a:pt x="1043486" y="300725"/>
                        <a:pt x="357043" y="386721"/>
                        <a:pt x="0" y="4326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8" name="Google Shape;356;g1adfc1489fd_3_56">
                  <a:extLst>
                    <a:ext uri="{FF2B5EF4-FFF2-40B4-BE49-F238E27FC236}">
                      <a16:creationId xmlns:a16="http://schemas.microsoft.com/office/drawing/2014/main" xmlns="" id="{2EE97130-8213-184E-8734-DC4B6201714D}"/>
                    </a:ext>
                  </a:extLst>
                </p:cNvPr>
                <p:cNvGrpSpPr/>
                <p:nvPr/>
              </p:nvGrpSpPr>
              <p:grpSpPr>
                <a:xfrm>
                  <a:off x="2361514" y="742974"/>
                  <a:ext cx="978921" cy="978921"/>
                  <a:chOff x="2195736" y="908720"/>
                  <a:chExt cx="2160240" cy="2160240"/>
                </a:xfrm>
              </p:grpSpPr>
              <p:sp>
                <p:nvSpPr>
                  <p:cNvPr id="45" name="Google Shape;357;g1adfc1489fd_3_56">
                    <a:extLst>
                      <a:ext uri="{FF2B5EF4-FFF2-40B4-BE49-F238E27FC236}">
                        <a16:creationId xmlns:a16="http://schemas.microsoft.com/office/drawing/2014/main" xmlns="" id="{413C8255-3C6E-5420-7B24-829866135E7C}"/>
                      </a:ext>
                    </a:extLst>
                  </p:cNvPr>
                  <p:cNvSpPr/>
                  <p:nvPr/>
                </p:nvSpPr>
                <p:spPr>
                  <a:xfrm>
                    <a:off x="2195736" y="908720"/>
                    <a:ext cx="2160240" cy="2160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54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" name="Google Shape;358;g1adfc1489fd_3_56">
                    <a:extLst>
                      <a:ext uri="{FF2B5EF4-FFF2-40B4-BE49-F238E27FC236}">
                        <a16:creationId xmlns:a16="http://schemas.microsoft.com/office/drawing/2014/main" xmlns="" id="{43DF465F-09AC-F15E-1648-F972FB429AF2}"/>
                      </a:ext>
                    </a:extLst>
                  </p:cNvPr>
                  <p:cNvSpPr/>
                  <p:nvPr/>
                </p:nvSpPr>
                <p:spPr>
                  <a:xfrm>
                    <a:off x="2339752" y="1052736"/>
                    <a:ext cx="1872208" cy="187220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57150" cap="flat" cmpd="sng">
                    <a:solidFill>
                      <a:srgbClr val="2E75B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9" name="Google Shape;359;g1adfc1489fd_3_56">
                  <a:extLst>
                    <a:ext uri="{FF2B5EF4-FFF2-40B4-BE49-F238E27FC236}">
                      <a16:creationId xmlns:a16="http://schemas.microsoft.com/office/drawing/2014/main" xmlns="" id="{A2455B54-3C62-E00B-40C2-2BAC7DA120D9}"/>
                    </a:ext>
                  </a:extLst>
                </p:cNvPr>
                <p:cNvSpPr/>
                <p:nvPr/>
              </p:nvSpPr>
              <p:spPr>
                <a:xfrm rot="-1146582">
                  <a:off x="2338642" y="2336237"/>
                  <a:ext cx="4918912" cy="541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0787" h="432613" extrusionOk="0">
                      <a:moveTo>
                        <a:pt x="0" y="0"/>
                      </a:moveTo>
                      <a:cubicBezTo>
                        <a:pt x="455759" y="126804"/>
                        <a:pt x="1083170" y="237145"/>
                        <a:pt x="1779968" y="237145"/>
                      </a:cubicBezTo>
                      <a:cubicBezTo>
                        <a:pt x="2476766" y="237145"/>
                        <a:pt x="3713158" y="116136"/>
                        <a:pt x="4180787" y="0"/>
                      </a:cubicBezTo>
                      <a:lnTo>
                        <a:pt x="4180787" y="432613"/>
                      </a:lnTo>
                      <a:cubicBezTo>
                        <a:pt x="3758675" y="303509"/>
                        <a:pt x="2437082" y="300725"/>
                        <a:pt x="1740284" y="300725"/>
                      </a:cubicBezTo>
                      <a:cubicBezTo>
                        <a:pt x="1043486" y="300725"/>
                        <a:pt x="357043" y="386721"/>
                        <a:pt x="0" y="4326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0" name="Google Shape;360;g1adfc1489fd_3_56">
                  <a:extLst>
                    <a:ext uri="{FF2B5EF4-FFF2-40B4-BE49-F238E27FC236}">
                      <a16:creationId xmlns:a16="http://schemas.microsoft.com/office/drawing/2014/main" xmlns="" id="{02EFAF88-235C-98A0-FC67-0D8DA5456BED}"/>
                    </a:ext>
                  </a:extLst>
                </p:cNvPr>
                <p:cNvGrpSpPr/>
                <p:nvPr/>
              </p:nvGrpSpPr>
              <p:grpSpPr>
                <a:xfrm>
                  <a:off x="1872288" y="2532244"/>
                  <a:ext cx="1657642" cy="1657642"/>
                  <a:chOff x="2638297" y="908718"/>
                  <a:chExt cx="2160240" cy="2160240"/>
                </a:xfrm>
              </p:grpSpPr>
              <p:sp>
                <p:nvSpPr>
                  <p:cNvPr id="43" name="Google Shape;361;g1adfc1489fd_3_56">
                    <a:extLst>
                      <a:ext uri="{FF2B5EF4-FFF2-40B4-BE49-F238E27FC236}">
                        <a16:creationId xmlns:a16="http://schemas.microsoft.com/office/drawing/2014/main" xmlns="" id="{9E34DFE0-E922-63FF-B504-AC6C8945F2D9}"/>
                      </a:ext>
                    </a:extLst>
                  </p:cNvPr>
                  <p:cNvSpPr/>
                  <p:nvPr/>
                </p:nvSpPr>
                <p:spPr>
                  <a:xfrm>
                    <a:off x="2638297" y="908718"/>
                    <a:ext cx="2160240" cy="2160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54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" name="Google Shape;362;g1adfc1489fd_3_56">
                    <a:extLst>
                      <a:ext uri="{FF2B5EF4-FFF2-40B4-BE49-F238E27FC236}">
                        <a16:creationId xmlns:a16="http://schemas.microsoft.com/office/drawing/2014/main" xmlns="" id="{CE7C494B-A282-6CC5-8F94-9EBA291ACDE3}"/>
                      </a:ext>
                    </a:extLst>
                  </p:cNvPr>
                  <p:cNvSpPr/>
                  <p:nvPr/>
                </p:nvSpPr>
                <p:spPr>
                  <a:xfrm>
                    <a:off x="2771857" y="1052735"/>
                    <a:ext cx="1872208" cy="187220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57150" cap="flat" cmpd="sng">
                    <a:solidFill>
                      <a:srgbClr val="7B7B7B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1" name="Google Shape;363;g1adfc1489fd_3_56">
                  <a:extLst>
                    <a:ext uri="{FF2B5EF4-FFF2-40B4-BE49-F238E27FC236}">
                      <a16:creationId xmlns:a16="http://schemas.microsoft.com/office/drawing/2014/main" xmlns="" id="{8A315AF3-BCC3-2DBB-53B7-5716D1877015}"/>
                    </a:ext>
                  </a:extLst>
                </p:cNvPr>
                <p:cNvGrpSpPr/>
                <p:nvPr/>
              </p:nvGrpSpPr>
              <p:grpSpPr>
                <a:xfrm>
                  <a:off x="6951007" y="733389"/>
                  <a:ext cx="1657642" cy="1657642"/>
                  <a:chOff x="2195736" y="908720"/>
                  <a:chExt cx="2160240" cy="2160240"/>
                </a:xfrm>
              </p:grpSpPr>
              <p:sp>
                <p:nvSpPr>
                  <p:cNvPr id="41" name="Google Shape;364;g1adfc1489fd_3_56">
                    <a:extLst>
                      <a:ext uri="{FF2B5EF4-FFF2-40B4-BE49-F238E27FC236}">
                        <a16:creationId xmlns:a16="http://schemas.microsoft.com/office/drawing/2014/main" xmlns="" id="{EDBE7934-237E-7CC9-1BC2-5CB93525752C}"/>
                      </a:ext>
                    </a:extLst>
                  </p:cNvPr>
                  <p:cNvSpPr/>
                  <p:nvPr/>
                </p:nvSpPr>
                <p:spPr>
                  <a:xfrm>
                    <a:off x="2195736" y="908720"/>
                    <a:ext cx="2160240" cy="2160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54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" name="Google Shape;365;g1adfc1489fd_3_56">
                    <a:extLst>
                      <a:ext uri="{FF2B5EF4-FFF2-40B4-BE49-F238E27FC236}">
                        <a16:creationId xmlns:a16="http://schemas.microsoft.com/office/drawing/2014/main" xmlns="" id="{ABCDAC24-886E-D7C5-371F-D96B5B4A059E}"/>
                      </a:ext>
                    </a:extLst>
                  </p:cNvPr>
                  <p:cNvSpPr/>
                  <p:nvPr/>
                </p:nvSpPr>
                <p:spPr>
                  <a:xfrm>
                    <a:off x="2339752" y="1052736"/>
                    <a:ext cx="1872208" cy="1872208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57150" cap="flat" cmpd="sng">
                    <a:solidFill>
                      <a:srgbClr val="C55A1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" name="Google Shape;366;g1adfc1489fd_3_56">
                  <a:extLst>
                    <a:ext uri="{FF2B5EF4-FFF2-40B4-BE49-F238E27FC236}">
                      <a16:creationId xmlns:a16="http://schemas.microsoft.com/office/drawing/2014/main" xmlns="" id="{9693527C-6C48-12DC-EF9D-4BC5651211B3}"/>
                    </a:ext>
                  </a:extLst>
                </p:cNvPr>
                <p:cNvGrpSpPr/>
                <p:nvPr/>
              </p:nvGrpSpPr>
              <p:grpSpPr>
                <a:xfrm>
                  <a:off x="5760263" y="3416477"/>
                  <a:ext cx="978921" cy="978921"/>
                  <a:chOff x="2195736" y="908720"/>
                  <a:chExt cx="2160240" cy="2160240"/>
                </a:xfrm>
              </p:grpSpPr>
              <p:sp>
                <p:nvSpPr>
                  <p:cNvPr id="39" name="Google Shape;367;g1adfc1489fd_3_56">
                    <a:extLst>
                      <a:ext uri="{FF2B5EF4-FFF2-40B4-BE49-F238E27FC236}">
                        <a16:creationId xmlns:a16="http://schemas.microsoft.com/office/drawing/2014/main" xmlns="" id="{8120C242-BC7A-F8C1-1421-69F9795D8C99}"/>
                      </a:ext>
                    </a:extLst>
                  </p:cNvPr>
                  <p:cNvSpPr/>
                  <p:nvPr/>
                </p:nvSpPr>
                <p:spPr>
                  <a:xfrm>
                    <a:off x="2195736" y="908720"/>
                    <a:ext cx="2160240" cy="2160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54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" name="Google Shape;368;g1adfc1489fd_3_56">
                    <a:extLst>
                      <a:ext uri="{FF2B5EF4-FFF2-40B4-BE49-F238E27FC236}">
                        <a16:creationId xmlns:a16="http://schemas.microsoft.com/office/drawing/2014/main" xmlns="" id="{4780C0C1-CACC-A617-27E5-D04933CFAE80}"/>
                      </a:ext>
                    </a:extLst>
                  </p:cNvPr>
                  <p:cNvSpPr/>
                  <p:nvPr/>
                </p:nvSpPr>
                <p:spPr>
                  <a:xfrm>
                    <a:off x="2339752" y="1052736"/>
                    <a:ext cx="1872208" cy="1872208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57150" cap="flat" cmpd="sng">
                    <a:solidFill>
                      <a:srgbClr val="BF9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" name="Google Shape;372;g1adfc1489fd_3_56">
                  <a:extLst>
                    <a:ext uri="{FF2B5EF4-FFF2-40B4-BE49-F238E27FC236}">
                      <a16:creationId xmlns:a16="http://schemas.microsoft.com/office/drawing/2014/main" xmlns="" id="{3D7B4017-B5BA-239F-009D-6122F19FA5D5}"/>
                    </a:ext>
                  </a:extLst>
                </p:cNvPr>
                <p:cNvGrpSpPr/>
                <p:nvPr/>
              </p:nvGrpSpPr>
              <p:grpSpPr>
                <a:xfrm>
                  <a:off x="2465194" y="4480964"/>
                  <a:ext cx="1657641" cy="1657642"/>
                  <a:chOff x="-3926227" y="547659"/>
                  <a:chExt cx="2160239" cy="2160240"/>
                </a:xfrm>
              </p:grpSpPr>
              <p:sp>
                <p:nvSpPr>
                  <p:cNvPr id="35" name="Google Shape;373;g1adfc1489fd_3_56">
                    <a:extLst>
                      <a:ext uri="{FF2B5EF4-FFF2-40B4-BE49-F238E27FC236}">
                        <a16:creationId xmlns:a16="http://schemas.microsoft.com/office/drawing/2014/main" xmlns="" id="{8073ABF0-5E59-65AC-8C59-016A2CFC5511}"/>
                      </a:ext>
                    </a:extLst>
                  </p:cNvPr>
                  <p:cNvSpPr/>
                  <p:nvPr/>
                </p:nvSpPr>
                <p:spPr>
                  <a:xfrm>
                    <a:off x="-3926227" y="547659"/>
                    <a:ext cx="2160239" cy="2160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54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" name="Google Shape;374;g1adfc1489fd_3_56">
                    <a:extLst>
                      <a:ext uri="{FF2B5EF4-FFF2-40B4-BE49-F238E27FC236}">
                        <a16:creationId xmlns:a16="http://schemas.microsoft.com/office/drawing/2014/main" xmlns="" id="{58B9237B-25EB-3DC9-A021-A85A394942BD}"/>
                      </a:ext>
                    </a:extLst>
                  </p:cNvPr>
                  <p:cNvSpPr/>
                  <p:nvPr/>
                </p:nvSpPr>
                <p:spPr>
                  <a:xfrm>
                    <a:off x="-3782211" y="691674"/>
                    <a:ext cx="1872208" cy="1872208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57150" cap="flat" cmpd="sng">
                    <a:solidFill>
                      <a:srgbClr val="54813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139700" dist="114300" dir="5400000" algn="t" rotWithShape="0">
                      <a:srgbClr val="000000">
                        <a:alpha val="27843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8" name="Google Shape;375;g1adfc1489fd_3_56">
                <a:extLst>
                  <a:ext uri="{FF2B5EF4-FFF2-40B4-BE49-F238E27FC236}">
                    <a16:creationId xmlns:a16="http://schemas.microsoft.com/office/drawing/2014/main" xmlns="" id="{08088E5E-B5C2-4E5F-D865-7807A2C296F4}"/>
                  </a:ext>
                </a:extLst>
              </p:cNvPr>
              <p:cNvSpPr txBox="1"/>
              <p:nvPr/>
            </p:nvSpPr>
            <p:spPr>
              <a:xfrm flipH="1">
                <a:off x="3581148" y="1648754"/>
                <a:ext cx="786300" cy="48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7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01</a:t>
                </a:r>
                <a:endParaRPr sz="27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" name="Google Shape;376;g1adfc1489fd_3_56">
                <a:extLst>
                  <a:ext uri="{FF2B5EF4-FFF2-40B4-BE49-F238E27FC236}">
                    <a16:creationId xmlns:a16="http://schemas.microsoft.com/office/drawing/2014/main" xmlns="" id="{53034256-3488-9C20-2871-16D97DB9555D}"/>
                  </a:ext>
                </a:extLst>
              </p:cNvPr>
              <p:cNvSpPr txBox="1"/>
              <p:nvPr/>
            </p:nvSpPr>
            <p:spPr>
              <a:xfrm flipH="1">
                <a:off x="3300859" y="3518727"/>
                <a:ext cx="1064400" cy="6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4100" b="1" i="0" u="none" strike="noStrike" cap="none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03</a:t>
                </a:r>
                <a:endParaRPr sz="4100" b="1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" name="Google Shape;377;g1adfc1489fd_3_56">
                <a:extLst>
                  <a:ext uri="{FF2B5EF4-FFF2-40B4-BE49-F238E27FC236}">
                    <a16:creationId xmlns:a16="http://schemas.microsoft.com/office/drawing/2014/main" xmlns="" id="{A696C799-8CA8-C94E-799A-FF4D8933550F}"/>
                  </a:ext>
                </a:extLst>
              </p:cNvPr>
              <p:cNvSpPr txBox="1"/>
              <p:nvPr/>
            </p:nvSpPr>
            <p:spPr>
              <a:xfrm flipH="1">
                <a:off x="7944695" y="1882939"/>
                <a:ext cx="1064400" cy="6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41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02</a:t>
                </a:r>
                <a:endParaRPr sz="41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" name="Google Shape;378;g1adfc1489fd_3_56">
                <a:extLst>
                  <a:ext uri="{FF2B5EF4-FFF2-40B4-BE49-F238E27FC236}">
                    <a16:creationId xmlns:a16="http://schemas.microsoft.com/office/drawing/2014/main" xmlns="" id="{CFFBE784-2DF3-C317-08F1-908A29DA36A9}"/>
                  </a:ext>
                </a:extLst>
              </p:cNvPr>
              <p:cNvSpPr txBox="1"/>
              <p:nvPr/>
            </p:nvSpPr>
            <p:spPr>
              <a:xfrm flipH="1">
                <a:off x="3833059" y="5298927"/>
                <a:ext cx="1064400" cy="6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4100" b="1" i="0" u="none" strike="noStrike" cap="none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05</a:t>
                </a:r>
                <a:endParaRPr sz="4100" b="1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" name="Google Shape;379;g1adfc1489fd_3_56">
                <a:extLst>
                  <a:ext uri="{FF2B5EF4-FFF2-40B4-BE49-F238E27FC236}">
                    <a16:creationId xmlns:a16="http://schemas.microsoft.com/office/drawing/2014/main" xmlns="" id="{261302A6-C4E9-820F-0735-75889EB0A147}"/>
                  </a:ext>
                </a:extLst>
              </p:cNvPr>
              <p:cNvSpPr txBox="1"/>
              <p:nvPr/>
            </p:nvSpPr>
            <p:spPr>
              <a:xfrm flipH="1">
                <a:off x="6678330" y="4091426"/>
                <a:ext cx="786300" cy="48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700" b="1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04</a:t>
                </a:r>
                <a:endParaRPr sz="2700" b="1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" name="Google Shape;381;g1adfc1489fd_3_56">
              <a:extLst>
                <a:ext uri="{FF2B5EF4-FFF2-40B4-BE49-F238E27FC236}">
                  <a16:creationId xmlns:a16="http://schemas.microsoft.com/office/drawing/2014/main" xmlns="" id="{9AF1CC38-DA95-76FB-3608-4037FF7B2D27}"/>
                </a:ext>
              </a:extLst>
            </p:cNvPr>
            <p:cNvSpPr txBox="1"/>
            <p:nvPr/>
          </p:nvSpPr>
          <p:spPr>
            <a:xfrm>
              <a:off x="2651100" y="1008075"/>
              <a:ext cx="2061900" cy="923289"/>
            </a:xfrm>
            <a:prstGeom prst="rect">
              <a:avLst/>
            </a:prstGeom>
            <a:noFill/>
            <a:ln w="38100" cap="flat" cmpd="sng">
              <a:solidFill>
                <a:srgbClr val="2E75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0795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10.2023-02.2024</a:t>
              </a:r>
            </a:p>
            <a:p>
              <a:pPr marL="10795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Набор материала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" name="Google Shape;382;g1adfc1489fd_3_56">
              <a:extLst>
                <a:ext uri="{FF2B5EF4-FFF2-40B4-BE49-F238E27FC236}">
                  <a16:creationId xmlns:a16="http://schemas.microsoft.com/office/drawing/2014/main" xmlns="" id="{A8DC219C-2A8F-29DA-C544-08A5F2D71582}"/>
                </a:ext>
              </a:extLst>
            </p:cNvPr>
            <p:cNvSpPr txBox="1"/>
            <p:nvPr/>
          </p:nvSpPr>
          <p:spPr>
            <a:xfrm>
              <a:off x="9801981" y="1305515"/>
              <a:ext cx="2282400" cy="707846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02.2024 - 05.2024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Обучение системы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" name="Google Shape;383;g1adfc1489fd_3_56">
              <a:extLst>
                <a:ext uri="{FF2B5EF4-FFF2-40B4-BE49-F238E27FC236}">
                  <a16:creationId xmlns:a16="http://schemas.microsoft.com/office/drawing/2014/main" xmlns="" id="{65B78176-370F-A9F2-961E-527940476875}"/>
                </a:ext>
              </a:extLst>
            </p:cNvPr>
            <p:cNvSpPr txBox="1"/>
            <p:nvPr/>
          </p:nvSpPr>
          <p:spPr>
            <a:xfrm>
              <a:off x="2512874" y="2435308"/>
              <a:ext cx="1809652" cy="1323399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7B7B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05.2024 - 07.2024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Тестирование системы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" name="Google Shape;384;g1adfc1489fd_3_56">
              <a:extLst>
                <a:ext uri="{FF2B5EF4-FFF2-40B4-BE49-F238E27FC236}">
                  <a16:creationId xmlns:a16="http://schemas.microsoft.com/office/drawing/2014/main" xmlns="" id="{7C774E50-9E58-73D0-F6FD-5DBECE8E3E0F}"/>
                </a:ext>
              </a:extLst>
            </p:cNvPr>
            <p:cNvSpPr txBox="1"/>
            <p:nvPr/>
          </p:nvSpPr>
          <p:spPr>
            <a:xfrm>
              <a:off x="6310824" y="4573640"/>
              <a:ext cx="2852400" cy="1323399"/>
            </a:xfrm>
            <a:prstGeom prst="rect">
              <a:avLst/>
            </a:prstGeom>
            <a:noFill/>
            <a:ln w="38100" cap="flat" cmpd="sng">
              <a:solidFill>
                <a:srgbClr val="5787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08.2024 - 10.2024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Выход на рынок, внедрение в клиническую практику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390;g1adfc1489fd_3_56">
              <a:extLst>
                <a:ext uri="{FF2B5EF4-FFF2-40B4-BE49-F238E27FC236}">
                  <a16:creationId xmlns:a16="http://schemas.microsoft.com/office/drawing/2014/main" xmlns="" id="{DC8BE33C-5BE1-83B3-7691-AD84CBD850DD}"/>
                </a:ext>
              </a:extLst>
            </p:cNvPr>
            <p:cNvSpPr txBox="1"/>
            <p:nvPr/>
          </p:nvSpPr>
          <p:spPr>
            <a:xfrm>
              <a:off x="8356664" y="2913685"/>
              <a:ext cx="3349160" cy="1107965"/>
            </a:xfrm>
            <a:prstGeom prst="rect">
              <a:avLst/>
            </a:prstGeom>
            <a:noFill/>
            <a:ln w="38100" cap="flat" cmpd="sng">
              <a:solidFill>
                <a:srgbClr val="FFD9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07.2024-08.2024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Доработка системы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Цель: чувствительность 95%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76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проекта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9" name="Google Shape;289;g275a8c1f4a1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69" y="107856"/>
            <a:ext cx="1507800" cy="23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DA2C9DB-04AE-5A79-B4E8-F350BFEB6640}"/>
              </a:ext>
            </a:extLst>
          </p:cNvPr>
          <p:cNvGrpSpPr/>
          <p:nvPr/>
        </p:nvGrpSpPr>
        <p:grpSpPr>
          <a:xfrm>
            <a:off x="2630658" y="1772816"/>
            <a:ext cx="9408480" cy="4937002"/>
            <a:chOff x="1916745" y="1372128"/>
            <a:chExt cx="9408480" cy="4937002"/>
          </a:xfrm>
        </p:grpSpPr>
        <p:sp>
          <p:nvSpPr>
            <p:cNvPr id="22" name="Circle">
              <a:extLst>
                <a:ext uri="{FF2B5EF4-FFF2-40B4-BE49-F238E27FC236}">
                  <a16:creationId xmlns:a16="http://schemas.microsoft.com/office/drawing/2014/main" xmlns="" id="{8E8F5D2E-01E4-DE7A-D6C4-F245481C0E84}"/>
                </a:ext>
              </a:extLst>
            </p:cNvPr>
            <p:cNvSpPr/>
            <p:nvPr/>
          </p:nvSpPr>
          <p:spPr>
            <a:xfrm>
              <a:off x="6488146" y="1463624"/>
              <a:ext cx="4837079" cy="4837079"/>
            </a:xfrm>
            <a:prstGeom prst="ellipse">
              <a:avLst/>
            </a:prstGeom>
            <a:solidFill>
              <a:srgbClr val="8FAA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xmlns="" id="{2685C974-8A89-0D43-3610-ABCFBA9AFAC3}"/>
                </a:ext>
              </a:extLst>
            </p:cNvPr>
            <p:cNvSpPr/>
            <p:nvPr/>
          </p:nvSpPr>
          <p:spPr>
            <a:xfrm>
              <a:off x="7177232" y="2841797"/>
              <a:ext cx="3458906" cy="3458906"/>
            </a:xfrm>
            <a:prstGeom prst="ellipse">
              <a:avLst/>
            </a:prstGeom>
            <a:solidFill>
              <a:srgbClr val="2C55A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xmlns="" id="{F7053153-F690-B6E8-3739-C98188407108}"/>
                </a:ext>
              </a:extLst>
            </p:cNvPr>
            <p:cNvSpPr/>
            <p:nvPr/>
          </p:nvSpPr>
          <p:spPr>
            <a:xfrm>
              <a:off x="7887612" y="4262556"/>
              <a:ext cx="2038147" cy="2038147"/>
            </a:xfrm>
            <a:prstGeom prst="ellipse">
              <a:avLst/>
            </a:prstGeom>
            <a:solidFill>
              <a:srgbClr val="8FAA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grpSp>
          <p:nvGrpSpPr>
            <p:cNvPr id="7" name="Group 1">
              <a:extLst>
                <a:ext uri="{FF2B5EF4-FFF2-40B4-BE49-F238E27FC236}">
                  <a16:creationId xmlns:a16="http://schemas.microsoft.com/office/drawing/2014/main" xmlns="" id="{7EFD7C84-F19C-8842-DFFF-2154BFB19CB6}"/>
                </a:ext>
              </a:extLst>
            </p:cNvPr>
            <p:cNvGrpSpPr/>
            <p:nvPr/>
          </p:nvGrpSpPr>
          <p:grpSpPr>
            <a:xfrm>
              <a:off x="5555170" y="1437966"/>
              <a:ext cx="3180562" cy="4871164"/>
              <a:chOff x="3160560" y="3317789"/>
              <a:chExt cx="4182279" cy="6975835"/>
            </a:xfrm>
          </p:grpSpPr>
          <p:sp>
            <p:nvSpPr>
              <p:cNvPr id="17" name="Line">
                <a:extLst>
                  <a:ext uri="{FF2B5EF4-FFF2-40B4-BE49-F238E27FC236}">
                    <a16:creationId xmlns:a16="http://schemas.microsoft.com/office/drawing/2014/main" xmlns="" id="{F1A04FB7-D5D2-EF74-2AF9-2837D81E034C}"/>
                  </a:ext>
                </a:extLst>
              </p:cNvPr>
              <p:cNvSpPr/>
              <p:nvPr/>
            </p:nvSpPr>
            <p:spPr>
              <a:xfrm rot="5400000">
                <a:off x="-182082" y="6660431"/>
                <a:ext cx="6975292" cy="2900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3169"/>
                      <a:pt x="21600" y="5705"/>
                      <a:pt x="21594" y="7765"/>
                    </a:cubicBezTo>
                    <a:cubicBezTo>
                      <a:pt x="21589" y="9825"/>
                      <a:pt x="21578" y="11409"/>
                      <a:pt x="21556" y="12677"/>
                    </a:cubicBezTo>
                    <a:cubicBezTo>
                      <a:pt x="21528" y="14505"/>
                      <a:pt x="21485" y="16138"/>
                      <a:pt x="21429" y="17481"/>
                    </a:cubicBezTo>
                    <a:cubicBezTo>
                      <a:pt x="21373" y="18824"/>
                      <a:pt x="21305" y="19876"/>
                      <a:pt x="21229" y="20542"/>
                    </a:cubicBezTo>
                    <a:cubicBezTo>
                      <a:pt x="21176" y="21071"/>
                      <a:pt x="21110" y="21335"/>
                      <a:pt x="21025" y="21468"/>
                    </a:cubicBezTo>
                    <a:cubicBezTo>
                      <a:pt x="20939" y="21600"/>
                      <a:pt x="20834" y="21600"/>
                      <a:pt x="20702" y="21600"/>
                    </a:cubicBezTo>
                    <a:lnTo>
                      <a:pt x="898" y="21600"/>
                    </a:lnTo>
                    <a:cubicBezTo>
                      <a:pt x="766" y="21600"/>
                      <a:pt x="661" y="21600"/>
                      <a:pt x="575" y="21468"/>
                    </a:cubicBezTo>
                    <a:cubicBezTo>
                      <a:pt x="490" y="21335"/>
                      <a:pt x="424" y="21071"/>
                      <a:pt x="371" y="20542"/>
                    </a:cubicBezTo>
                    <a:cubicBezTo>
                      <a:pt x="295" y="19876"/>
                      <a:pt x="227" y="18824"/>
                      <a:pt x="171" y="17481"/>
                    </a:cubicBezTo>
                    <a:cubicBezTo>
                      <a:pt x="115" y="16138"/>
                      <a:pt x="72" y="14505"/>
                      <a:pt x="44" y="12677"/>
                    </a:cubicBezTo>
                    <a:cubicBezTo>
                      <a:pt x="22" y="11409"/>
                      <a:pt x="11" y="9825"/>
                      <a:pt x="6" y="7765"/>
                    </a:cubicBezTo>
                    <a:cubicBezTo>
                      <a:pt x="0" y="5705"/>
                      <a:pt x="0" y="3169"/>
                      <a:pt x="0" y="0"/>
                    </a:cubicBezTo>
                  </a:path>
                </a:pathLst>
              </a:custGeom>
              <a:ln w="25400">
                <a:solidFill>
                  <a:srgbClr val="101419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dirty="0">
                  <a:latin typeface="Arial Black" panose="020B0604020202020204" pitchFamily="34" charset="0"/>
                  <a:cs typeface="Arial Black" panose="020B0604020202020204" pitchFamily="34" charset="0"/>
                </a:endParaRPr>
              </a:p>
            </p:txBody>
          </p:sp>
          <p:sp>
            <p:nvSpPr>
              <p:cNvPr id="18" name="Line">
                <a:extLst>
                  <a:ext uri="{FF2B5EF4-FFF2-40B4-BE49-F238E27FC236}">
                    <a16:creationId xmlns:a16="http://schemas.microsoft.com/office/drawing/2014/main" xmlns="" id="{A1030FB6-5E04-CDE9-26E0-D0E4C9283D67}"/>
                  </a:ext>
                </a:extLst>
              </p:cNvPr>
              <p:cNvSpPr/>
              <p:nvPr/>
            </p:nvSpPr>
            <p:spPr>
              <a:xfrm flipH="1" flipV="1">
                <a:off x="3537037" y="3317790"/>
                <a:ext cx="3805800" cy="0"/>
              </a:xfrm>
              <a:prstGeom prst="line">
                <a:avLst/>
              </a:prstGeom>
              <a:ln w="25400">
                <a:solidFill>
                  <a:srgbClr val="101419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endParaRPr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Line">
                <a:extLst>
                  <a:ext uri="{FF2B5EF4-FFF2-40B4-BE49-F238E27FC236}">
                    <a16:creationId xmlns:a16="http://schemas.microsoft.com/office/drawing/2014/main" xmlns="" id="{C505E15C-6A14-AAA8-903A-60600E208D16}"/>
                  </a:ext>
                </a:extLst>
              </p:cNvPr>
              <p:cNvSpPr/>
              <p:nvPr/>
            </p:nvSpPr>
            <p:spPr>
              <a:xfrm flipH="1">
                <a:off x="3451772" y="10293624"/>
                <a:ext cx="3891067" cy="0"/>
              </a:xfrm>
              <a:prstGeom prst="line">
                <a:avLst/>
              </a:prstGeom>
              <a:ln w="25400">
                <a:solidFill>
                  <a:srgbClr val="101419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endParaRPr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Line">
                <a:extLst>
                  <a:ext uri="{FF2B5EF4-FFF2-40B4-BE49-F238E27FC236}">
                    <a16:creationId xmlns:a16="http://schemas.microsoft.com/office/drawing/2014/main" xmlns="" id="{6EFC775D-8149-BD3B-0918-0AD15810089D}"/>
                  </a:ext>
                </a:extLst>
              </p:cNvPr>
              <p:cNvSpPr/>
              <p:nvPr/>
            </p:nvSpPr>
            <p:spPr>
              <a:xfrm flipH="1">
                <a:off x="3277002" y="7341469"/>
                <a:ext cx="907226" cy="0"/>
              </a:xfrm>
              <a:prstGeom prst="line">
                <a:avLst/>
              </a:prstGeom>
              <a:ln w="25400">
                <a:solidFill>
                  <a:srgbClr val="101419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endParaRPr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Line">
                <a:extLst>
                  <a:ext uri="{FF2B5EF4-FFF2-40B4-BE49-F238E27FC236}">
                    <a16:creationId xmlns:a16="http://schemas.microsoft.com/office/drawing/2014/main" xmlns="" id="{5FD10F1F-319A-5779-FD6D-0E263CBFD60E}"/>
                  </a:ext>
                </a:extLst>
              </p:cNvPr>
              <p:cNvSpPr/>
              <p:nvPr/>
            </p:nvSpPr>
            <p:spPr>
              <a:xfrm flipH="1">
                <a:off x="3277003" y="5294604"/>
                <a:ext cx="1193701" cy="0"/>
              </a:xfrm>
              <a:prstGeom prst="line">
                <a:avLst/>
              </a:prstGeom>
              <a:ln w="25400">
                <a:solidFill>
                  <a:srgbClr val="101419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50800" tIns="50800" rIns="50800" bIns="50800" anchor="ctr"/>
              <a:lstStyle/>
              <a:p>
                <a:endParaRPr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B45F59C4-AA4E-3601-EF11-C040F78A8CB6}"/>
                </a:ext>
              </a:extLst>
            </p:cNvPr>
            <p:cNvSpPr txBox="1"/>
            <p:nvPr/>
          </p:nvSpPr>
          <p:spPr>
            <a:xfrm>
              <a:off x="8219210" y="4986011"/>
              <a:ext cx="13243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10141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8678AD5A-1007-2852-E3F5-606B2FDF65DE}"/>
                </a:ext>
              </a:extLst>
            </p:cNvPr>
            <p:cNvSpPr txBox="1"/>
            <p:nvPr/>
          </p:nvSpPr>
          <p:spPr>
            <a:xfrm>
              <a:off x="8200159" y="3316053"/>
              <a:ext cx="13624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B5C0F5DF-BAB7-9E06-95C7-252CD6C04059}"/>
                </a:ext>
              </a:extLst>
            </p:cNvPr>
            <p:cNvSpPr txBox="1"/>
            <p:nvPr/>
          </p:nvSpPr>
          <p:spPr>
            <a:xfrm>
              <a:off x="7623824" y="1809029"/>
              <a:ext cx="25657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10141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C87A8DA8-B491-3DF6-0490-CFAC50799C26}"/>
                </a:ext>
              </a:extLst>
            </p:cNvPr>
            <p:cNvSpPr/>
            <p:nvPr/>
          </p:nvSpPr>
          <p:spPr>
            <a:xfrm>
              <a:off x="1916745" y="1553762"/>
              <a:ext cx="510534" cy="510534"/>
            </a:xfrm>
            <a:prstGeom prst="roundRect">
              <a:avLst>
                <a:gd name="adj" fmla="val 30702"/>
              </a:avLst>
            </a:prstGeom>
            <a:solidFill>
              <a:srgbClr val="8FAAD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xmlns="" id="{12D33E99-F61E-F835-11F0-2DED22865C8D}"/>
                </a:ext>
              </a:extLst>
            </p:cNvPr>
            <p:cNvSpPr/>
            <p:nvPr/>
          </p:nvSpPr>
          <p:spPr>
            <a:xfrm>
              <a:off x="1921290" y="3364841"/>
              <a:ext cx="510534" cy="510534"/>
            </a:xfrm>
            <a:prstGeom prst="roundRect">
              <a:avLst>
                <a:gd name="adj" fmla="val 30702"/>
              </a:avLst>
            </a:prstGeom>
            <a:solidFill>
              <a:srgbClr val="2C55A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A19092AA-793A-A85F-7283-A05B2F9952A5}"/>
                </a:ext>
              </a:extLst>
            </p:cNvPr>
            <p:cNvSpPr/>
            <p:nvPr/>
          </p:nvSpPr>
          <p:spPr>
            <a:xfrm>
              <a:off x="1916745" y="5116439"/>
              <a:ext cx="510534" cy="510534"/>
            </a:xfrm>
            <a:prstGeom prst="roundRect">
              <a:avLst>
                <a:gd name="adj" fmla="val 30702"/>
              </a:avLst>
            </a:prstGeom>
            <a:solidFill>
              <a:srgbClr val="8FAAD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DDF9F96-BE46-C6E8-6DA5-863FC09FB916}"/>
                </a:ext>
              </a:extLst>
            </p:cNvPr>
            <p:cNvSpPr txBox="1"/>
            <p:nvPr/>
          </p:nvSpPr>
          <p:spPr>
            <a:xfrm>
              <a:off x="2587951" y="4956207"/>
              <a:ext cx="302593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>
                  <a:solidFill>
                    <a:srgbClr val="10141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Система оценки морфологии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0066B8F-2C0C-C502-2C18-9349A3ADD2EE}"/>
                </a:ext>
              </a:extLst>
            </p:cNvPr>
            <p:cNvSpPr txBox="1"/>
            <p:nvPr/>
          </p:nvSpPr>
          <p:spPr>
            <a:xfrm>
              <a:off x="2583290" y="2967393"/>
              <a:ext cx="308215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>
                  <a:solidFill>
                    <a:srgbClr val="10141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Анализ текстовой информации, оценка прогноза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2B422EA-C858-9D30-2EF7-54F77330F904}"/>
                </a:ext>
              </a:extLst>
            </p:cNvPr>
            <p:cNvSpPr txBox="1"/>
            <p:nvPr/>
          </p:nvSpPr>
          <p:spPr>
            <a:xfrm>
              <a:off x="2587951" y="1372128"/>
              <a:ext cx="362350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>
                  <a:solidFill>
                    <a:srgbClr val="10141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Система оценки эндоскопии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774E3F8-E557-868C-6DA7-C41809815B5B}"/>
              </a:ext>
            </a:extLst>
          </p:cNvPr>
          <p:cNvSpPr txBox="1"/>
          <p:nvPr/>
        </p:nvSpPr>
        <p:spPr>
          <a:xfrm>
            <a:off x="6669486" y="698496"/>
            <a:ext cx="53696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модель диагностики целиакии </a:t>
            </a:r>
          </a:p>
        </p:txBody>
      </p:sp>
    </p:spTree>
    <p:extLst>
      <p:ext uri="{BB962C8B-B14F-4D97-AF65-F5344CB8AC3E}">
        <p14:creationId xmlns:p14="http://schemas.microsoft.com/office/powerpoint/2010/main" xmlns="" val="775301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>
          <a:xfrm>
            <a:off x="2518116" y="83127"/>
            <a:ext cx="9673883" cy="60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oogle Shape;111;p2">
            <a:extLst>
              <a:ext uri="{FF2B5EF4-FFF2-40B4-BE49-F238E27FC236}">
                <a16:creationId xmlns:a16="http://schemas.microsoft.com/office/drawing/2014/main" xmlns="" id="{88B99621-244C-BB19-D235-2AB9BDC859F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3131995" y="883853"/>
            <a:ext cx="1759792" cy="2510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0;p2">
            <a:extLst>
              <a:ext uri="{FF2B5EF4-FFF2-40B4-BE49-F238E27FC236}">
                <a16:creationId xmlns:a16="http://schemas.microsoft.com/office/drawing/2014/main" xmlns="" id="{D08B0F51-2C96-654A-224E-5CDCCD08EF0A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6422744" y="883853"/>
            <a:ext cx="1864626" cy="25109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5;p2">
            <a:extLst>
              <a:ext uri="{FF2B5EF4-FFF2-40B4-BE49-F238E27FC236}">
                <a16:creationId xmlns:a16="http://schemas.microsoft.com/office/drawing/2014/main" xmlns="" id="{30E91378-54BA-EA91-2E74-331C82FCC1EE}"/>
              </a:ext>
            </a:extLst>
          </p:cNvPr>
          <p:cNvSpPr txBox="1"/>
          <p:nvPr/>
        </p:nvSpPr>
        <p:spPr>
          <a:xfrm>
            <a:off x="2483446" y="3332337"/>
            <a:ext cx="305689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Семенова Е.А.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Трекер, руководитель проекта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к.м.н., доцент кафедры</a:t>
            </a:r>
            <a:endParaRPr sz="1400" b="0" i="1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114;p2">
            <a:extLst>
              <a:ext uri="{FF2B5EF4-FFF2-40B4-BE49-F238E27FC236}">
                <a16:creationId xmlns:a16="http://schemas.microsoft.com/office/drawing/2014/main" xmlns="" id="{F089448B-A673-72FA-DD6F-197646F1A00F}"/>
              </a:ext>
            </a:extLst>
          </p:cNvPr>
          <p:cNvSpPr txBox="1"/>
          <p:nvPr/>
        </p:nvSpPr>
        <p:spPr>
          <a:xfrm>
            <a:off x="6294293" y="3332337"/>
            <a:ext cx="212152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Шостка А.Г.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Тимлид проекта, 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сследователь</a:t>
            </a:r>
            <a:endParaRPr sz="1600" b="0" i="1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рдинатор 2-ого года</a:t>
            </a:r>
            <a:endParaRPr sz="1600" b="0" i="1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A9B28074-8F85-3CAE-17DF-3EA6C35CA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8"/>
          <a:stretch/>
        </p:blipFill>
        <p:spPr bwMode="auto">
          <a:xfrm>
            <a:off x="8287370" y="4397799"/>
            <a:ext cx="1923382" cy="246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1224BA1-07F2-B601-24BB-CE500D1B30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9030" y="4397799"/>
            <a:ext cx="1973714" cy="2510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E9BF256-43E1-027A-2506-E35230C088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350" t="3379" r="9051"/>
          <a:stretch/>
        </p:blipFill>
        <p:spPr>
          <a:xfrm>
            <a:off x="9818327" y="883852"/>
            <a:ext cx="1964652" cy="2510961"/>
          </a:xfrm>
          <a:prstGeom prst="rect">
            <a:avLst/>
          </a:prstGeom>
        </p:spPr>
      </p:pic>
      <p:sp>
        <p:nvSpPr>
          <p:cNvPr id="10" name="Google Shape;114;p2">
            <a:extLst>
              <a:ext uri="{FF2B5EF4-FFF2-40B4-BE49-F238E27FC236}">
                <a16:creationId xmlns:a16="http://schemas.microsoft.com/office/drawing/2014/main" xmlns="" id="{FED9F767-402F-524B-4B24-28A1A3060AA8}"/>
              </a:ext>
            </a:extLst>
          </p:cNvPr>
          <p:cNvSpPr txBox="1"/>
          <p:nvPr/>
        </p:nvSpPr>
        <p:spPr>
          <a:xfrm>
            <a:off x="9436292" y="3332337"/>
            <a:ext cx="272872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Березницкая М.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Спикер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рдинатор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-ого года</a:t>
            </a:r>
            <a:endParaRPr sz="1600" b="0" i="1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15;p2">
            <a:extLst>
              <a:ext uri="{FF2B5EF4-FFF2-40B4-BE49-F238E27FC236}">
                <a16:creationId xmlns:a16="http://schemas.microsoft.com/office/drawing/2014/main" xmlns="" id="{E97CA959-8A00-86D9-2AA2-DEB1C1055473}"/>
              </a:ext>
            </a:extLst>
          </p:cNvPr>
          <p:cNvSpPr txBox="1"/>
          <p:nvPr/>
        </p:nvSpPr>
        <p:spPr>
          <a:xfrm>
            <a:off x="2423592" y="5943917"/>
            <a:ext cx="19737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Ефремова А.Ю.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Рисечер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проекта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6 курса</a:t>
            </a:r>
            <a:endParaRPr lang="ru-RU"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15;p2">
            <a:extLst>
              <a:ext uri="{FF2B5EF4-FFF2-40B4-BE49-F238E27FC236}">
                <a16:creationId xmlns:a16="http://schemas.microsoft.com/office/drawing/2014/main" xmlns="" id="{3EB8B09B-29D6-728C-7A8F-53CA8D070ED4}"/>
              </a:ext>
            </a:extLst>
          </p:cNvPr>
          <p:cNvSpPr txBox="1"/>
          <p:nvPr/>
        </p:nvSpPr>
        <p:spPr>
          <a:xfrm>
            <a:off x="10210752" y="5943917"/>
            <a:ext cx="19737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Гребенникова С.А.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Скрайбер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проекта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4 курса</a:t>
            </a:r>
            <a:endParaRPr lang="ru-RU"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11562DA-85E5-E40D-8C51-7FEDDB481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3215" y="0"/>
            <a:ext cx="5278926" cy="296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8" name="Google Shape;29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9;p16">
            <a:extLst>
              <a:ext uri="{FF2B5EF4-FFF2-40B4-BE49-F238E27FC236}">
                <a16:creationId xmlns:a16="http://schemas.microsoft.com/office/drawing/2014/main" xmlns="" id="{DA160B19-C1C1-1BF3-FC35-19516F48B2F1}"/>
              </a:ext>
            </a:extLst>
          </p:cNvPr>
          <p:cNvSpPr txBox="1"/>
          <p:nvPr/>
        </p:nvSpPr>
        <p:spPr>
          <a:xfrm>
            <a:off x="2495600" y="4365103"/>
            <a:ext cx="4752528" cy="224672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Северо-Западный Центр лечения глютен-ассоциированных заболеваний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Эл. почта: 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gluten-center@mail.ru</a:t>
            </a:r>
            <a:endParaRPr lang="ru-RU" sz="20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Трекер Семенова Елена Анатольевна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Эл. почта: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kynardy@yandex.ru</a:t>
            </a:r>
            <a:b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Телефон: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+7 921-577-21-05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1F17936-9A17-A8C5-8303-0C158279D77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10056" y="4365103"/>
            <a:ext cx="1800201" cy="18002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014A691-D5A1-66B0-8720-04A49F13647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98381" y="4365103"/>
            <a:ext cx="1800201" cy="18002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D353980-C7B9-80EA-643D-D1007E2ADCE2}"/>
              </a:ext>
            </a:extLst>
          </p:cNvPr>
          <p:cNvSpPr txBox="1"/>
          <p:nvPr/>
        </p:nvSpPr>
        <p:spPr>
          <a:xfrm>
            <a:off x="7354651" y="6175460"/>
            <a:ext cx="2111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endParaRPr lang="ru-RU" sz="1800" b="1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A6B7977-67D2-CC25-20B0-F67CE80A5F12}"/>
              </a:ext>
            </a:extLst>
          </p:cNvPr>
          <p:cNvSpPr txBox="1"/>
          <p:nvPr/>
        </p:nvSpPr>
        <p:spPr>
          <a:xfrm>
            <a:off x="10239020" y="6175460"/>
            <a:ext cx="1318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8A9CF70-08F8-1AED-ECF1-1AD131FE4197}"/>
              </a:ext>
            </a:extLst>
          </p:cNvPr>
          <p:cNvSpPr txBox="1"/>
          <p:nvPr/>
        </p:nvSpPr>
        <p:spPr>
          <a:xfrm>
            <a:off x="2711624" y="553905"/>
            <a:ext cx="4798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«Искусственный интеллект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заменит специалистов, он может служить им верным, эффективным помощником»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 Путин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9BDD544-2537-44AD-953A-E06934D6CF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6" t="1385" r="1000"/>
          <a:stretch/>
        </p:blipFill>
        <p:spPr>
          <a:xfrm>
            <a:off x="2636404" y="-18794"/>
            <a:ext cx="4637332" cy="3050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7668FB-EED4-4938-9328-65D6A6F287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2321" y="1803862"/>
            <a:ext cx="5059680" cy="4609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815E22D-8050-4E08-BADA-DD66519814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3736" y="141317"/>
            <a:ext cx="3872400" cy="2290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78ED941-8394-42A2-8FF4-9DC75812D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465" y="3031979"/>
            <a:ext cx="3796219" cy="3482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1699211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8539</TotalTime>
  <Words>784</Words>
  <Application>Microsoft Office PowerPoint</Application>
  <PresentationFormat>Произвольный</PresentationFormat>
  <Paragraphs>224</Paragraphs>
  <Slides>16</Slides>
  <Notes>14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Актуальность и описание проекта</vt:lpstr>
      <vt:lpstr>Слайд 3</vt:lpstr>
      <vt:lpstr>Слайд 4</vt:lpstr>
      <vt:lpstr>Слайд 5</vt:lpstr>
      <vt:lpstr>Целевая аудитория, стейкхолдеры, потенциальные заказчики</vt:lpstr>
      <vt:lpstr>Слайд 7</vt:lpstr>
      <vt:lpstr>Слайд 8</vt:lpstr>
      <vt:lpstr>Слайд 9</vt:lpstr>
      <vt:lpstr>Слайд 10</vt:lpstr>
      <vt:lpstr>Слайд 11</vt:lpstr>
      <vt:lpstr>Дорожная карта проекта</vt:lpstr>
      <vt:lpstr>Перспективы развития проекта</vt:lpstr>
      <vt:lpstr>Команда проекта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 приверженности к безглютеновой диете у больных целиакией</dc:title>
  <dc:creator>Семенова Елена Анатольевна</dc:creator>
  <cp:lastModifiedBy>Maria I</cp:lastModifiedBy>
  <cp:revision>237</cp:revision>
  <dcterms:created xsi:type="dcterms:W3CDTF">2022-04-04T10:42:35Z</dcterms:created>
  <dcterms:modified xsi:type="dcterms:W3CDTF">2023-12-07T20:11:22Z</dcterms:modified>
</cp:coreProperties>
</file>