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67">
          <p15:clr>
            <a:srgbClr val="747775"/>
          </p15:clr>
        </p15:guide>
      </p15:sldGuideLst>
    </p:ext>
    <p:ext uri="GoogleSlidesCustomDataVersion2">
      <go:slidesCustomData xmlns:go="http://customooxmlschemas.google.com/" r:id="rId19" roundtripDataSignature="AMtx7mgnwnvjMhYIRJHCQdaCEJE/5EkX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  <p:guide pos="5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customschemas.google.com/relationships/presentationmetadata" Target="meta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a9d96e268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a9d96e2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9.png"/><Relationship Id="rId4" Type="http://schemas.openxmlformats.org/officeDocument/2006/relationships/image" Target="../media/image11.jp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24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3.png"/><Relationship Id="rId20" Type="http://schemas.openxmlformats.org/officeDocument/2006/relationships/image" Target="../media/image33.png"/><Relationship Id="rId42" Type="http://schemas.openxmlformats.org/officeDocument/2006/relationships/image" Target="../media/image58.png"/><Relationship Id="rId41" Type="http://schemas.openxmlformats.org/officeDocument/2006/relationships/image" Target="../media/image66.png"/><Relationship Id="rId22" Type="http://schemas.openxmlformats.org/officeDocument/2006/relationships/image" Target="../media/image39.png"/><Relationship Id="rId44" Type="http://schemas.openxmlformats.org/officeDocument/2006/relationships/image" Target="../media/image57.png"/><Relationship Id="rId21" Type="http://schemas.openxmlformats.org/officeDocument/2006/relationships/image" Target="../media/image31.png"/><Relationship Id="rId43" Type="http://schemas.openxmlformats.org/officeDocument/2006/relationships/image" Target="../media/image55.png"/><Relationship Id="rId24" Type="http://schemas.openxmlformats.org/officeDocument/2006/relationships/image" Target="../media/image63.png"/><Relationship Id="rId46" Type="http://schemas.openxmlformats.org/officeDocument/2006/relationships/image" Target="../media/image64.png"/><Relationship Id="rId23" Type="http://schemas.openxmlformats.org/officeDocument/2006/relationships/image" Target="../media/image42.png"/><Relationship Id="rId45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9.png"/><Relationship Id="rId26" Type="http://schemas.openxmlformats.org/officeDocument/2006/relationships/image" Target="../media/image67.png"/><Relationship Id="rId25" Type="http://schemas.openxmlformats.org/officeDocument/2006/relationships/image" Target="../media/image51.png"/><Relationship Id="rId47" Type="http://schemas.openxmlformats.org/officeDocument/2006/relationships/image" Target="../media/image59.png"/><Relationship Id="rId28" Type="http://schemas.openxmlformats.org/officeDocument/2006/relationships/image" Target="../media/image60.png"/><Relationship Id="rId27" Type="http://schemas.openxmlformats.org/officeDocument/2006/relationships/image" Target="../media/image62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29" Type="http://schemas.openxmlformats.org/officeDocument/2006/relationships/image" Target="../media/image61.png"/><Relationship Id="rId7" Type="http://schemas.openxmlformats.org/officeDocument/2006/relationships/image" Target="../media/image20.png"/><Relationship Id="rId8" Type="http://schemas.openxmlformats.org/officeDocument/2006/relationships/image" Target="../media/image14.png"/><Relationship Id="rId31" Type="http://schemas.openxmlformats.org/officeDocument/2006/relationships/image" Target="../media/image68.png"/><Relationship Id="rId30" Type="http://schemas.openxmlformats.org/officeDocument/2006/relationships/image" Target="../media/image47.png"/><Relationship Id="rId11" Type="http://schemas.openxmlformats.org/officeDocument/2006/relationships/image" Target="../media/image21.png"/><Relationship Id="rId33" Type="http://schemas.openxmlformats.org/officeDocument/2006/relationships/image" Target="../media/image46.png"/><Relationship Id="rId10" Type="http://schemas.openxmlformats.org/officeDocument/2006/relationships/image" Target="../media/image30.png"/><Relationship Id="rId32" Type="http://schemas.openxmlformats.org/officeDocument/2006/relationships/image" Target="../media/image44.png"/><Relationship Id="rId13" Type="http://schemas.openxmlformats.org/officeDocument/2006/relationships/image" Target="../media/image27.png"/><Relationship Id="rId35" Type="http://schemas.openxmlformats.org/officeDocument/2006/relationships/image" Target="../media/image52.png"/><Relationship Id="rId12" Type="http://schemas.openxmlformats.org/officeDocument/2006/relationships/image" Target="../media/image22.png"/><Relationship Id="rId34" Type="http://schemas.openxmlformats.org/officeDocument/2006/relationships/image" Target="../media/image49.png"/><Relationship Id="rId15" Type="http://schemas.openxmlformats.org/officeDocument/2006/relationships/image" Target="../media/image32.png"/><Relationship Id="rId37" Type="http://schemas.openxmlformats.org/officeDocument/2006/relationships/image" Target="../media/image45.png"/><Relationship Id="rId14" Type="http://schemas.openxmlformats.org/officeDocument/2006/relationships/image" Target="../media/image50.png"/><Relationship Id="rId36" Type="http://schemas.openxmlformats.org/officeDocument/2006/relationships/image" Target="../media/image48.png"/><Relationship Id="rId17" Type="http://schemas.openxmlformats.org/officeDocument/2006/relationships/image" Target="../media/image34.png"/><Relationship Id="rId39" Type="http://schemas.openxmlformats.org/officeDocument/2006/relationships/image" Target="../media/image54.png"/><Relationship Id="rId16" Type="http://schemas.openxmlformats.org/officeDocument/2006/relationships/image" Target="../media/image28.png"/><Relationship Id="rId38" Type="http://schemas.openxmlformats.org/officeDocument/2006/relationships/image" Target="../media/image65.png"/><Relationship Id="rId19" Type="http://schemas.openxmlformats.org/officeDocument/2006/relationships/image" Target="../media/image35.png"/><Relationship Id="rId1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2700">
                <a:solidFill>
                  <a:schemeClr val="lt1"/>
                </a:solidFill>
              </a:rPr>
              <a:t>Чат-бот по обучению правильному питанию кормящих мам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50" y="975125"/>
            <a:ext cx="4859400" cy="57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Обусловлена: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Увеличением количества людей выбирающих правильное питание и здоровый образ жизни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Ростом рождаемости в нашей стране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Увеличением количества мамочек, выбирающих осознанное материнство, стремящихся бережно относиться к здоровью своего малыша с самого рождения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Стремлением женщин быть стройными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Ц</a:t>
            </a:r>
            <a:r>
              <a:rPr lang="ru-RU" sz="2000"/>
              <a:t>ифровизацией всех областей жизни населения.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500" y="1768449"/>
            <a:ext cx="5313774" cy="332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411615" y="3533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411625" y="1266475"/>
            <a:ext cx="43470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-RU" sz="2300">
                <a:solidFill>
                  <a:schemeClr val="dk1"/>
                </a:solidFill>
                <a:highlight>
                  <a:schemeClr val="lt1"/>
                </a:highlight>
              </a:rPr>
              <a:t>М</a:t>
            </a:r>
            <a:r>
              <a:rPr lang="ru-RU" sz="2300">
                <a:solidFill>
                  <a:schemeClr val="dk1"/>
                </a:solidFill>
                <a:highlight>
                  <a:schemeClr val="lt1"/>
                </a:highlight>
              </a:rPr>
              <a:t>амы, кормящие грудью своего малыша, стремящиеся правильно и разнообразно питаться и кормить свою семью, без вреда для самочувствия своего малыша.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Мамы, кормящие грудью своего малыша и стремящиеся при этом  похудеть без вреда для самочувствия своего малыша.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8625" y="1430924"/>
            <a:ext cx="6393825" cy="39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509140" y="1093361"/>
            <a:ext cx="109926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-RU" sz="3000">
                <a:solidFill>
                  <a:schemeClr val="dk1"/>
                </a:solidFill>
                <a:highlight>
                  <a:srgbClr val="FFFFFF"/>
                </a:highlight>
              </a:rPr>
              <a:t>Не разнообразное питание.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-RU" sz="3000">
                <a:solidFill>
                  <a:schemeClr val="dk1"/>
                </a:solidFill>
                <a:highlight>
                  <a:srgbClr val="FFFFFF"/>
                </a:highlight>
              </a:rPr>
              <a:t>Отсутствие знаний о правильном питании и рецептах блюд, подходящих для молодой кормящей мамы.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-RU" sz="3000">
                <a:solidFill>
                  <a:schemeClr val="dk1"/>
                </a:solidFill>
                <a:highlight>
                  <a:srgbClr val="FFFFFF"/>
                </a:highlight>
              </a:rPr>
              <a:t>Отсутствие времени на поиск рецептов и правил здорового питания.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-RU" sz="3000">
                <a:solidFill>
                  <a:schemeClr val="dk1"/>
                </a:solidFill>
                <a:highlight>
                  <a:srgbClr val="FFFFFF"/>
                </a:highlight>
              </a:rPr>
              <a:t>Отсутствие достоверной информации в сети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-RU" sz="3000">
                <a:solidFill>
                  <a:schemeClr val="dk1"/>
                </a:solidFill>
                <a:highlight>
                  <a:srgbClr val="FFFFFF"/>
                </a:highlight>
              </a:rPr>
              <a:t>Лишний вес, оставшийся после беременности и родов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60040" y="332656"/>
            <a:ext cx="8472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509150" y="1678350"/>
            <a:ext cx="103623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Чат-бот, обучающий кормящих мам правильному, 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здоровому питанию и приготовлению полезных 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блюд для лучшего самочувствия малыша и сохранению 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фигуры мамы.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Функционал: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Расчет подходящей нормы калорий, в зависимости от целей, роста и веса кормящей мамы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Определение меню с рецептами для питания кормящей мамы на день/неделю/месяц, в </a:t>
            </a: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соответствии</a:t>
            </a: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 с рассчитанной нормой калорий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8937" y="551450"/>
            <a:ext cx="2830986" cy="1938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0" name="Google Shape;160;p6"/>
          <p:cNvSpPr txBox="1"/>
          <p:nvPr/>
        </p:nvSpPr>
        <p:spPr>
          <a:xfrm>
            <a:off x="360050" y="1523825"/>
            <a:ext cx="103860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>
                <a:solidFill>
                  <a:schemeClr val="dk1"/>
                </a:solidFill>
                <a:highlight>
                  <a:srgbClr val="FFFFFF"/>
                </a:highlight>
              </a:rPr>
              <a:t>Мы помогаем кормящим мамам, сбалансированно питаться, поддерживать или улучшать фигуру, сохраняя хорошее самочувствие малыша, экономя время на подборе рациона и подходящих рецептов блюд</a:t>
            </a: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.</a:t>
            </a:r>
            <a:endParaRPr sz="2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29a9d96e268_2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0575"/>
            <a:ext cx="2355899" cy="418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9a9d96e268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300" y="2342937"/>
            <a:ext cx="2355899" cy="418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29a9d96e268_2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4200" y="940575"/>
            <a:ext cx="2355899" cy="418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9a9d96e268_2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0100" y="2342937"/>
            <a:ext cx="2355899" cy="418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9a9d96e268_2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76000" y="940575"/>
            <a:ext cx="2355899" cy="418827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9a9d96e268_2_0"/>
          <p:cNvSpPr txBox="1"/>
          <p:nvPr/>
        </p:nvSpPr>
        <p:spPr>
          <a:xfrm>
            <a:off x="335840" y="2377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71" name="Google Shape;171;g29a9d96e268_2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79638" y="237772"/>
            <a:ext cx="1836824" cy="199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7" name="Google Shape;177;p7"/>
          <p:cNvSpPr txBox="1"/>
          <p:nvPr/>
        </p:nvSpPr>
        <p:spPr>
          <a:xfrm>
            <a:off x="360049" y="5713225"/>
            <a:ext cx="535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https://www.unisender.com/ru/features/chat-bot/</a:t>
            </a:r>
            <a:endParaRPr sz="1800"/>
          </a:p>
        </p:txBody>
      </p:sp>
      <p:pic>
        <p:nvPicPr>
          <p:cNvPr id="178" name="Google Shape;1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400" y="1243725"/>
            <a:ext cx="11235695" cy="409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/>
        </p:nvSpPr>
        <p:spPr>
          <a:xfrm>
            <a:off x="411815" y="1359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4" name="Google Shape;184;p8"/>
          <p:cNvGrpSpPr/>
          <p:nvPr/>
        </p:nvGrpSpPr>
        <p:grpSpPr>
          <a:xfrm>
            <a:off x="411825" y="580401"/>
            <a:ext cx="10993166" cy="5707856"/>
            <a:chOff x="2049568" y="1839269"/>
            <a:chExt cx="16156916" cy="8463606"/>
          </a:xfrm>
        </p:grpSpPr>
        <p:grpSp>
          <p:nvGrpSpPr>
            <p:cNvPr id="185" name="Google Shape;185;p8"/>
            <p:cNvGrpSpPr/>
            <p:nvPr/>
          </p:nvGrpSpPr>
          <p:grpSpPr>
            <a:xfrm>
              <a:off x="2049568" y="1920855"/>
              <a:ext cx="16156916" cy="8382020"/>
              <a:chOff x="1134134" y="1844655"/>
              <a:chExt cx="16156916" cy="8382020"/>
            </a:xfrm>
          </p:grpSpPr>
          <p:sp>
            <p:nvSpPr>
              <p:cNvPr id="186" name="Google Shape;186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134134" y="184465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4031217" y="1844766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5" name="Google Shape;195;p8"/>
            <p:cNvSpPr txBox="1"/>
            <p:nvPr/>
          </p:nvSpPr>
          <p:spPr>
            <a:xfrm>
              <a:off x="2052324" y="1839269"/>
              <a:ext cx="28947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4945614" y="2041304"/>
              <a:ext cx="38079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4951171" y="5421593"/>
              <a:ext cx="37293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8755617" y="2044773"/>
              <a:ext cx="28926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11745718" y="1957025"/>
              <a:ext cx="30135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Скрытое преимущество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11707621" y="5139332"/>
              <a:ext cx="30897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4852665" y="1997074"/>
              <a:ext cx="33528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2050016" y="8397875"/>
              <a:ext cx="80772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</a:t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10129285" y="8380641"/>
              <a:ext cx="44187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8"/>
          <p:cNvSpPr txBox="1"/>
          <p:nvPr/>
        </p:nvSpPr>
        <p:spPr>
          <a:xfrm>
            <a:off x="2376825" y="1068025"/>
            <a:ext cx="2598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Чат-бот, обучающий кормящих мам правильному и здоровому питанию и приготовлению блюд  полезных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для самочувствия малыш 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фигуры мамы.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415975" y="1494400"/>
            <a:ext cx="19650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-304800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Нет знаний о правильном питании и рецептах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Не разнообразное питание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Отсутствие времени на поиск информации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Отсутствие достоверной информации в сети.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Лишний вес.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highlight>
                  <a:srgbClr val="FFFFFF"/>
                </a:highlight>
              </a:rPr>
              <a:t>Альтернативы: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Приложение FatSecret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Канал в телеграм “Правильное питание”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2376825" y="3408200"/>
            <a:ext cx="2598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Количество платных пользователей.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Частота использования.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Количество рекламодателей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Доход </a:t>
            </a:r>
            <a:endParaRPr/>
          </a:p>
        </p:txBody>
      </p:sp>
      <p:sp>
        <p:nvSpPr>
          <p:cNvPr id="207" name="Google Shape;207;p8"/>
          <p:cNvSpPr txBox="1"/>
          <p:nvPr/>
        </p:nvSpPr>
        <p:spPr>
          <a:xfrm>
            <a:off x="4975425" y="1397450"/>
            <a:ext cx="19650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Мы помогаем 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кормящим мамам, сбалансированно питаться, поддерживать или улучшать фигуру, сохраняя хорошее самочувствие  малыша, экономя время на подборе рациона и подходящих рецептов блюд.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6944000" y="1397450"/>
            <a:ext cx="217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Легкое использование.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Экономия памяти телефона.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Авторский контент.</a:t>
            </a:r>
            <a:endParaRPr/>
          </a:p>
        </p:txBody>
      </p:sp>
      <p:sp>
        <p:nvSpPr>
          <p:cNvPr id="209" name="Google Shape;209;p8"/>
          <p:cNvSpPr txBox="1"/>
          <p:nvPr/>
        </p:nvSpPr>
        <p:spPr>
          <a:xfrm>
            <a:off x="9119850" y="1397450"/>
            <a:ext cx="2285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Мамы, кормящие грудью своего малыша, стремящиеся правильно и разнообразно питаться.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8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</a:rPr>
              <a:t>Мамы, кормящие грудью своего малыша и стремящиеся при этом  похудеть </a:t>
            </a:r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6944000" y="3267675"/>
            <a:ext cx="21759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highlight>
                  <a:srgbClr val="FFFFFF"/>
                </a:highlight>
              </a:rPr>
              <a:t>Сарафанное радио. </a:t>
            </a:r>
            <a:endParaRPr sz="1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highlight>
                  <a:srgbClr val="FFFFFF"/>
                </a:highlight>
              </a:rPr>
              <a:t>Сайт университета.</a:t>
            </a:r>
            <a:endParaRPr sz="1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highlight>
                  <a:srgbClr val="FFFFFF"/>
                </a:highlight>
              </a:rPr>
              <a:t>Листовки с QR-кодом в женских консультациях, дет.поликлиниках, центрах подготовки будущих мам. Размещение информации в сообществах мам, различных форумах,чатах. </a:t>
            </a:r>
            <a:endParaRPr sz="1300"/>
          </a:p>
        </p:txBody>
      </p:sp>
      <p:sp>
        <p:nvSpPr>
          <p:cNvPr id="211" name="Google Shape;211;p8"/>
          <p:cNvSpPr txBox="1"/>
          <p:nvPr/>
        </p:nvSpPr>
        <p:spPr>
          <a:xfrm>
            <a:off x="415975" y="5378775"/>
            <a:ext cx="236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/>
              <a:t>Затраты на разработку: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/>
              <a:t>Оплата работы программиста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/>
              <a:t>Оплата работы нутрициолога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/>
              <a:t>Маркетинговые услуги</a:t>
            </a:r>
            <a:endParaRPr sz="1200"/>
          </a:p>
        </p:txBody>
      </p:sp>
      <p:sp>
        <p:nvSpPr>
          <p:cNvPr id="212" name="Google Shape;212;p8"/>
          <p:cNvSpPr txBox="1"/>
          <p:nvPr/>
        </p:nvSpPr>
        <p:spPr>
          <a:xfrm>
            <a:off x="5912575" y="5302175"/>
            <a:ext cx="549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33333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Единоразовая оплата за подписку на чат-бота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Реклама в чат-боте. </a:t>
            </a:r>
            <a:endParaRPr/>
          </a:p>
        </p:txBody>
      </p:sp>
      <p:sp>
        <p:nvSpPr>
          <p:cNvPr id="213" name="Google Shape;213;p8"/>
          <p:cNvSpPr txBox="1"/>
          <p:nvPr/>
        </p:nvSpPr>
        <p:spPr>
          <a:xfrm>
            <a:off x="2779975" y="4936125"/>
            <a:ext cx="31326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00"/>
              <a:t>Постоянные расходы</a:t>
            </a:r>
            <a:endParaRPr b="1"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зарплата нутрициолога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маркетинговые услуги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банковские услуги/ онлайн касса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зп менеджера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Использование конструктора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00"/>
              <a:t>Переменные расходы</a:t>
            </a:r>
            <a:endParaRPr b="1"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/>
              <a:t>Налоги</a:t>
            </a:r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9" name="Google Shape;219;p9"/>
          <p:cNvSpPr txBox="1"/>
          <p:nvPr/>
        </p:nvSpPr>
        <p:spPr>
          <a:xfrm>
            <a:off x="360050" y="1165350"/>
            <a:ext cx="91896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/>
              <a:t>Затраты на разработку 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Оплата работы программиста 25 000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Оплата работы нутрициолога 50 000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Маркетинговые услуги 15  00</a:t>
            </a:r>
            <a:r>
              <a:rPr lang="ru-RU" sz="2600"/>
              <a:t>0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Аренда сервера 1 500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/>
              <a:t>Итого 91 500 рублей</a:t>
            </a:r>
            <a:r>
              <a:rPr lang="ru-RU" sz="2600"/>
              <a:t> 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/>
              <a:t>Точка окупаемости продукта:</a:t>
            </a:r>
            <a:r>
              <a:rPr lang="ru-RU" sz="2600"/>
              <a:t> </a:t>
            </a:r>
            <a:r>
              <a:rPr lang="ru-RU" sz="2600"/>
              <a:t>7 месяцев 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/>
              <a:t>Потенциальная прибыль</a:t>
            </a:r>
            <a:r>
              <a:rPr lang="ru-RU" sz="2600"/>
              <a:t> на 12 месяцев: 551 700</a:t>
            </a:r>
            <a:endParaRPr sz="2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25" name="Google Shape;225;p10"/>
          <p:cNvSpPr txBox="1"/>
          <p:nvPr/>
        </p:nvSpPr>
        <p:spPr>
          <a:xfrm>
            <a:off x="454925" y="1469325"/>
            <a:ext cx="9752400" cy="42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Асцатурян Ангелина Манвеловна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Арзуманян Артём Арсенович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Ванян Эрик Левонович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Гарибян Каро Гарегинович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Каканаева Алана Казимовна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Катюхина Анна Владиславовна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Макурдумова Мария Аркадьевна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Мерамкулова Лия Анатольевна</a:t>
            </a:r>
            <a:endParaRPr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1"/>
          <p:cNvSpPr txBox="1"/>
          <p:nvPr/>
        </p:nvSpPr>
        <p:spPr>
          <a:xfrm>
            <a:off x="360048" y="1155850"/>
            <a:ext cx="473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89283906641 Каканаева Алана Казимовна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