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5" r:id="rId12"/>
    <p:sldId id="301" r:id="rId13"/>
    <p:sldId id="306" r:id="rId14"/>
    <p:sldId id="307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3" d="100"/>
          <a:sy n="53" d="100"/>
        </p:scale>
        <p:origin x="52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Объем рынка технической керамики в России, 2013-2020</a:t>
            </a:r>
            <a:r>
              <a:rPr lang="ru-RU" sz="1400" b="0" baseline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гг.</a:t>
            </a:r>
            <a:endParaRPr lang="ru-RU" sz="1400" b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7607481465285927E-2"/>
          <c:y val="0.23637023655695968"/>
          <c:w val="0.83250402496471942"/>
          <c:h val="0.54750948244150366"/>
        </c:manualLayout>
      </c:layout>
      <c:barChart>
        <c:barDir val="col"/>
        <c:grouping val="clustered"/>
        <c:varyColors val="0"/>
        <c:ser>
          <c:idx val="0"/>
          <c:order val="0"/>
          <c:tx>
            <c:v>Объем рынка, млн руб.</c:v>
          </c:tx>
          <c:spPr>
            <a:solidFill>
              <a:srgbClr val="B4E2E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3844</c:v>
                </c:pt>
                <c:pt idx="1">
                  <c:v>4467</c:v>
                </c:pt>
                <c:pt idx="2">
                  <c:v>5654</c:v>
                </c:pt>
                <c:pt idx="3">
                  <c:v>7109</c:v>
                </c:pt>
                <c:pt idx="4">
                  <c:v>8559</c:v>
                </c:pt>
                <c:pt idx="5">
                  <c:v>9787</c:v>
                </c:pt>
                <c:pt idx="6">
                  <c:v>10811</c:v>
                </c:pt>
                <c:pt idx="7">
                  <c:v>13057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6-49CF-B53B-8708090E7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1117576"/>
        <c:axId val="201120320"/>
      </c:barChart>
      <c:lineChart>
        <c:grouping val="standard"/>
        <c:varyColors val="0"/>
        <c:ser>
          <c:idx val="1"/>
          <c:order val="1"/>
          <c:tx>
            <c:v>Прирост, %</c:v>
          </c:tx>
          <c:spPr>
            <a:ln w="28575" cap="rnd">
              <a:solidFill>
                <a:srgbClr val="0099A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2718689749756514E-2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rPr>
                      <a:t>27%</a:t>
                    </a:r>
                    <a:endParaRPr lang="en-US" sz="1200" b="1" dirty="0"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16-49CF-B53B-8708090E7169}"/>
                </c:ext>
              </c:extLst>
            </c:dLbl>
            <c:dLbl>
              <c:idx val="6"/>
              <c:layout>
                <c:manualLayout>
                  <c:x val="-1.7670092027588399E-2"/>
                  <c:y val="1.38888888888888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defRPr>
                    </a:pPr>
                    <a:r>
                      <a:rPr lang="en-US" sz="1000" b="1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rPr>
                      <a:t>11%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16-49CF-B53B-8708090E71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1">
                  <c:v>16</c:v>
                </c:pt>
                <c:pt idx="2">
                  <c:v>27</c:v>
                </c:pt>
                <c:pt idx="3">
                  <c:v>26</c:v>
                </c:pt>
                <c:pt idx="4">
                  <c:v>20</c:v>
                </c:pt>
                <c:pt idx="5">
                  <c:v>14</c:v>
                </c:pt>
                <c:pt idx="6">
                  <c:v>11</c:v>
                </c:pt>
                <c:pt idx="7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16-49CF-B53B-8708090E7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188504"/>
        <c:axId val="149188896"/>
      </c:lineChart>
      <c:catAx>
        <c:axId val="14918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ru-RU"/>
          </a:p>
        </c:txPr>
        <c:crossAx val="149188896"/>
        <c:crosses val="autoZero"/>
        <c:auto val="1"/>
        <c:lblAlgn val="ctr"/>
        <c:lblOffset val="100"/>
        <c:noMultiLvlLbl val="0"/>
      </c:catAx>
      <c:valAx>
        <c:axId val="149188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ru-RU"/>
          </a:p>
        </c:txPr>
        <c:crossAx val="149188504"/>
        <c:crosses val="autoZero"/>
        <c:crossBetween val="between"/>
      </c:valAx>
      <c:valAx>
        <c:axId val="20112032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ru-RU"/>
          </a:p>
        </c:txPr>
        <c:crossAx val="201117576"/>
        <c:crosses val="max"/>
        <c:crossBetween val="between"/>
      </c:valAx>
      <c:catAx>
        <c:axId val="201117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112032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305792071859719"/>
          <c:y val="0.88004473973332087"/>
          <c:w val="0.32885385145760576"/>
          <c:h val="5.77311943684303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Рынки</a:t>
            </a:r>
            <a:r>
              <a:rPr lang="ru-RU" sz="1400" baseline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применения сверхчистого гидроксида алюминия, % использования</a:t>
            </a:r>
            <a:endParaRPr lang="ru-RU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c:rich>
      </c:tx>
      <c:layout>
        <c:manualLayout>
          <c:xMode val="edge"/>
          <c:yMode val="edge"/>
          <c:x val="0.13495607128056361"/>
          <c:y val="1.29769674155500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27719298245614"/>
          <c:y val="0.20233696053142605"/>
          <c:w val="0.39414449509600774"/>
          <c:h val="0.79435833116406751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99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B5-427A-B2C6-8B9C7DCD362C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B5-427A-B2C6-8B9C7DCD362C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B5-427A-B2C6-8B9C7DCD362C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B5-427A-B2C6-8B9C7DCD36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Лист3!$A$3:$A$6</c:f>
              <c:strCache>
                <c:ptCount val="4"/>
                <c:pt idx="0">
                  <c:v>LED</c:v>
                </c:pt>
                <c:pt idx="1">
                  <c:v>Полупроводники</c:v>
                </c:pt>
                <c:pt idx="2">
                  <c:v>Фосфорные технологии</c:v>
                </c:pt>
                <c:pt idx="3">
                  <c:v>Другие применения</c:v>
                </c:pt>
              </c:strCache>
            </c:strRef>
          </c:cat>
          <c:val>
            <c:numRef>
              <c:f>Лист3!$B$3:$B$6</c:f>
              <c:numCache>
                <c:formatCode>General</c:formatCode>
                <c:ptCount val="4"/>
                <c:pt idx="0">
                  <c:v>55</c:v>
                </c:pt>
                <c:pt idx="1">
                  <c:v>22</c:v>
                </c:pt>
                <c:pt idx="2">
                  <c:v>16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B5-427A-B2C6-8B9C7DCD3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41801353778133"/>
          <c:y val="0.25851672329958558"/>
          <c:w val="0.37195317032739328"/>
          <c:h val="0.628891222964550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Основные сегменты</a:t>
            </a:r>
            <a:r>
              <a:rPr lang="ru-RU" baseline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применения специальной керамики, %</a:t>
            </a:r>
            <a:endParaRPr lang="ru-RU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c:rich>
      </c:tx>
      <c:layout>
        <c:manualLayout>
          <c:xMode val="edge"/>
          <c:yMode val="edge"/>
          <c:x val="0.14878541211070154"/>
          <c:y val="4.28695807533424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9806043355099559E-2"/>
          <c:y val="0.11219857421504154"/>
          <c:w val="0.40616885898490812"/>
          <c:h val="0.80382148900593176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99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D7-4641-9D02-523DBD417674}"/>
              </c:ext>
            </c:extLst>
          </c:dPt>
          <c:dPt>
            <c:idx val="1"/>
            <c:bubble3D val="0"/>
            <c:spPr>
              <a:solidFill>
                <a:schemeClr val="accent5">
                  <a:shade val="7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D7-4641-9D02-523DBD417674}"/>
              </c:ext>
            </c:extLst>
          </c:dPt>
          <c:dPt>
            <c:idx val="2"/>
            <c:bubble3D val="0"/>
            <c:spPr>
              <a:solidFill>
                <a:schemeClr val="accent5">
                  <a:shade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D7-4641-9D02-523DBD417674}"/>
              </c:ext>
            </c:extLst>
          </c:dPt>
          <c:dPt>
            <c:idx val="3"/>
            <c:bubble3D val="0"/>
            <c:spPr>
              <a:solidFill>
                <a:schemeClr val="accent5">
                  <a:tint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D7-4641-9D02-523DBD417674}"/>
              </c:ext>
            </c:extLst>
          </c:dPt>
          <c:dPt>
            <c:idx val="4"/>
            <c:bubble3D val="0"/>
            <c:spPr>
              <a:solidFill>
                <a:schemeClr val="accent5">
                  <a:tint val="7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1D7-4641-9D02-523DBD417674}"/>
              </c:ext>
            </c:extLst>
          </c:dPt>
          <c:dPt>
            <c:idx val="5"/>
            <c:bubble3D val="0"/>
            <c:spPr>
              <a:solidFill>
                <a:srgbClr val="B4E2E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1D7-4641-9D02-523DBD417674}"/>
              </c:ext>
            </c:extLst>
          </c:dPt>
          <c:dLbls>
            <c:dLbl>
              <c:idx val="5"/>
              <c:layout>
                <c:manualLayout>
                  <c:x val="1.603264899148267E-2"/>
                  <c:y val="0.11012257329017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1D7-4641-9D02-523DBD4176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Лист1!$A$22:$A$27</c:f>
              <c:strCache>
                <c:ptCount val="6"/>
                <c:pt idx="0">
                  <c:v>Подложки для электроники и микроэлектроники</c:v>
                </c:pt>
                <c:pt idx="1">
                  <c:v>Ядерная энергетика</c:v>
                </c:pt>
                <c:pt idx="2">
                  <c:v>Специальная оптика</c:v>
                </c:pt>
                <c:pt idx="3">
                  <c:v>Бронекерамика</c:v>
                </c:pt>
                <c:pt idx="4">
                  <c:v>Активные тела лазеров</c:v>
                </c:pt>
                <c:pt idx="5">
                  <c:v>Гамма-нейтронный каротаж</c:v>
                </c:pt>
              </c:strCache>
            </c:strRef>
          </c:cat>
          <c:val>
            <c:numRef>
              <c:f>Лист1!$B$22:$B$27</c:f>
              <c:numCache>
                <c:formatCode>General</c:formatCode>
                <c:ptCount val="6"/>
                <c:pt idx="0">
                  <c:v>64</c:v>
                </c:pt>
                <c:pt idx="1">
                  <c:v>19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1D7-4641-9D02-523DBD417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741043329438419"/>
          <c:y val="0.17949286105747053"/>
          <c:w val="0.47644085492801858"/>
          <c:h val="0.66687192630624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10.06.2022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5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7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063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336" y="3567487"/>
            <a:ext cx="7400004" cy="4475494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АЛФОР-ФМ. </a:t>
            </a:r>
            <a:r>
              <a:rPr lang="ru-RU" dirty="0" smtClean="0">
                <a:solidFill>
                  <a:srgbClr val="FFFFFF"/>
                </a:solidFill>
                <a:latin typeface="Roboto Condensed" panose="02000000000000000000" pitchFamily="2" charset="0"/>
              </a:rPr>
              <a:t>Производство оксидов алюминия</a:t>
            </a:r>
            <a:r>
              <a:rPr lang="ru-RU" b="1" i="0" dirty="0" smtClean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 для </a:t>
            </a:r>
            <a:r>
              <a:rPr lang="ru-RU" b="1" i="0" dirty="0" err="1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вакуумплотной</a:t>
            </a:r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 и </a:t>
            </a:r>
            <a:r>
              <a:rPr lang="ru-RU" b="1" i="0" dirty="0" err="1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бронекерамики</a:t>
            </a:r>
            <a:r>
              <a:rPr lang="ru-RU" b="1" i="0" dirty="0">
                <a:solidFill>
                  <a:srgbClr val="FFFFFF"/>
                </a:solidFill>
                <a:effectLst/>
                <a:latin typeface="Roboto Condensed" panose="02000000000000000000" pitchFamily="2" charset="0"/>
              </a:rPr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8686800"/>
            <a:ext cx="7400004" cy="1043694"/>
          </a:xfrm>
        </p:spPr>
        <p:txBody>
          <a:bodyPr/>
          <a:lstStyle/>
          <a:p>
            <a:r>
              <a:rPr lang="ru-RU" dirty="0"/>
              <a:t>Группа компаний «ФУНКЦИОНАЛЬНЫЕ МАТЕРИАЛЫ»</a:t>
            </a:r>
          </a:p>
          <a:p>
            <a:r>
              <a:rPr lang="ru-RU" dirty="0"/>
              <a:t>Ленинградская </a:t>
            </a:r>
            <a:r>
              <a:rPr lang="ru-RU" dirty="0" smtClean="0"/>
              <a:t>область</a:t>
            </a:r>
          </a:p>
          <a:p>
            <a:endParaRPr lang="ru-RU" dirty="0"/>
          </a:p>
          <a:p>
            <a:pPr algn="ctr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Версия 1.0.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879" y="9191379"/>
            <a:ext cx="1121410" cy="107823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137755" cy="14589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/>
              <a:t>Благодаря своим уникальным физическим и химическим свойствам оксид алюминия имеет множество применений и широкий спрос в различных отраслях, таких как керамика, фармацевтика, медицина и электроника.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15656"/>
            <a:ext cx="8793162" cy="6781655"/>
          </a:xfrm>
        </p:spPr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 smtClean="0"/>
              <a:t>Ожидается</a:t>
            </a:r>
            <a:r>
              <a:rPr lang="ru-RU" dirty="0"/>
              <a:t>, что в течение 2018-2023 гг. на мировом рынке оксида алюминия CAGR (совокупный ежегодный темп роста) составит около </a:t>
            </a:r>
            <a:r>
              <a:rPr lang="ru-RU" b="1" dirty="0"/>
              <a:t>4,6</a:t>
            </a:r>
            <a:r>
              <a:rPr lang="ru-RU" b="1" dirty="0" smtClean="0"/>
              <a:t>%</a:t>
            </a:r>
            <a:r>
              <a:rPr lang="ru-RU" dirty="0" smtClean="0"/>
              <a:t>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Одним из главных драйверов рынка оксида алюминия в ближайшие годы (2018−2024 гг.) будет спрос на него в керамической промышленности в качестве пористых керамических материалов для повышения их теплопроводности</a:t>
            </a:r>
            <a:r>
              <a:rPr lang="ru-RU" dirty="0" smtClean="0"/>
              <a:t>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Основными потребителями выступят развивающиеся </a:t>
            </a:r>
            <a:r>
              <a:rPr lang="ru-RU" dirty="0" smtClean="0"/>
              <a:t>страны Азиатско-Тихоокеанского </a:t>
            </a:r>
            <a:r>
              <a:rPr lang="ru-RU" dirty="0"/>
              <a:t>региона, включая Индию и Китай</a:t>
            </a:r>
            <a:r>
              <a:rPr lang="ru-RU" dirty="0" smtClean="0"/>
              <a:t>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 smtClean="0"/>
              <a:t>Австралия </a:t>
            </a:r>
            <a:r>
              <a:rPr lang="ru-RU" dirty="0"/>
              <a:t>и США были основными мировыми поставщиками оксида алюминия в 2014 году. Самыми быстрорастущими экспортерами с 2007 по 2014 год были Бразилия (+ 9% в год) и Индия (+ 9% в год). В 2014 году Бразилия также стала одним из лидеров в мировой торговле оксидами алюминия</a:t>
            </a:r>
            <a:r>
              <a:rPr lang="ru-RU" dirty="0" smtClean="0"/>
              <a:t>.</a:t>
            </a:r>
            <a:endParaRPr lang="ru-RU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dirty="0"/>
              <a:t>Суммарный годовой объем производства оксида алюминия </a:t>
            </a:r>
            <a:r>
              <a:rPr lang="ru-RU" dirty="0" smtClean="0"/>
              <a:t>Российских </a:t>
            </a:r>
            <a:r>
              <a:rPr lang="ru-RU" dirty="0"/>
              <a:t>компаний составляет 11 млн. тонн. Они экспортируют за рубеж искусственный электрокорунд с содержанием оксида алюминия до 99,6%.</a:t>
            </a: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3715656"/>
            <a:ext cx="8793162" cy="678165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8" name="Picture 4" descr="https://st3.stpulscen.ru/images/product/412/986/357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3347" y="3715656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476B861-1B11-405C-EC2B-E1B2C40FA491}"/>
              </a:ext>
            </a:extLst>
          </p:cNvPr>
          <p:cNvSpPr/>
          <p:nvPr/>
        </p:nvSpPr>
        <p:spPr>
          <a:xfrm>
            <a:off x="894589" y="2902856"/>
            <a:ext cx="17161182" cy="699588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 </a:t>
            </a:r>
            <a:r>
              <a:rPr lang="ru-RU" sz="2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сегодняшний день, 80 % российского рынка компонентов для производства керамики </a:t>
            </a:r>
            <a:r>
              <a:rPr lang="ru-RU" sz="2400" b="1" dirty="0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– импорт.</a:t>
            </a:r>
          </a:p>
          <a:p>
            <a:pPr algn="ctr">
              <a:lnSpc>
                <a:spcPct val="150000"/>
              </a:lnSpc>
            </a:pPr>
            <a:endParaRPr lang="ru-RU" sz="2400" b="1" dirty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Крупнейшие поставщики оксидов алюминия на 01.01.2022г. – компании из Германии: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Martinswerk</a:t>
            </a:r>
            <a:endParaRPr lang="en-US" sz="2000" b="1" dirty="0" smtClean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Almatis</a:t>
            </a:r>
            <a:endParaRPr lang="en-US" sz="2000" b="1" dirty="0" smtClean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Nabaltec</a:t>
            </a:r>
            <a:endParaRPr lang="ru-RU" sz="2000" b="1" dirty="0" smtClean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400" b="1" dirty="0" smtClean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Производство высокочистого оксида алюминия </a:t>
            </a:r>
            <a:r>
              <a:rPr lang="ru-RU" sz="2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представляет собой достаточно капиталоемкий рынок, который создает высокие входные барьеры для новых участников. </a:t>
            </a:r>
            <a:endParaRPr lang="ru-RU" sz="2400" b="1" dirty="0" smtClean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400" b="1" dirty="0">
              <a:solidFill>
                <a:srgbClr val="00206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Высокие издержки производства приводят к высокой стоимости конечных продуктов и относительно низкой рентабельности.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8638CC8-2601-1818-D6EC-61D914B46433}"/>
              </a:ext>
            </a:extLst>
          </p:cNvPr>
          <p:cNvSpPr/>
          <p:nvPr/>
        </p:nvSpPr>
        <p:spPr>
          <a:xfrm>
            <a:off x="7603303" y="4384431"/>
            <a:ext cx="2785331" cy="12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Поверхностная обработка оксидами титана и магния</a:t>
            </a:r>
          </a:p>
          <a:p>
            <a:pPr algn="ctr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FCA2244-E502-1BBC-A459-B6EE4076CD96}"/>
              </a:ext>
            </a:extLst>
          </p:cNvPr>
          <p:cNvSpPr/>
          <p:nvPr/>
        </p:nvSpPr>
        <p:spPr>
          <a:xfrm>
            <a:off x="4803904" y="4405125"/>
            <a:ext cx="2268753" cy="12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Оксид алюминия альфа-фазы</a:t>
            </a:r>
          </a:p>
          <a:p>
            <a:pPr algn="ctr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3C7F8BF-D2A0-B319-60BE-642478263594}"/>
              </a:ext>
            </a:extLst>
          </p:cNvPr>
          <p:cNvSpPr/>
          <p:nvPr/>
        </p:nvSpPr>
        <p:spPr>
          <a:xfrm>
            <a:off x="321673" y="4384431"/>
            <a:ext cx="3091150" cy="12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Сверхтонкодисперсный</a:t>
            </a:r>
            <a:r>
              <a:rPr lang="ru-RU" sz="18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гидроксид алюминия</a:t>
            </a:r>
          </a:p>
        </p:txBody>
      </p:sp>
      <p:sp>
        <p:nvSpPr>
          <p:cNvPr id="11" name="Скругленный прямоугольник 16">
            <a:extLst>
              <a:ext uri="{FF2B5EF4-FFF2-40B4-BE49-F238E27FC236}">
                <a16:creationId xmlns:a16="http://schemas.microsoft.com/office/drawing/2014/main" id="{8E263FC8-19B6-A8ED-54FE-E1A03EC07B35}"/>
              </a:ext>
            </a:extLst>
          </p:cNvPr>
          <p:cNvSpPr/>
          <p:nvPr/>
        </p:nvSpPr>
        <p:spPr>
          <a:xfrm>
            <a:off x="894588" y="1610405"/>
            <a:ext cx="18521172" cy="1299638"/>
          </a:xfrm>
          <a:prstGeom prst="roundRect">
            <a:avLst/>
          </a:prstGeom>
          <a:solidFill>
            <a:srgbClr val="009AA1">
              <a:alpha val="3607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Продукт решает проблему высокой стоимости наполнителей из оксида алюминия </a:t>
            </a:r>
            <a:endParaRPr lang="en-US" altLang="ru-RU" sz="2400" b="1" dirty="0">
              <a:solidFill>
                <a:srgbClr val="002060"/>
              </a:solidFill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algn="ctr">
              <a:defRPr/>
            </a:pPr>
            <a:r>
              <a:rPr lang="ru-RU" altLang="ru-RU" sz="24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для производства специальной</a:t>
            </a:r>
            <a:r>
              <a:rPr lang="en-US" altLang="ru-RU" sz="24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altLang="ru-RU" sz="24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ударостойкой керамики</a:t>
            </a:r>
            <a:endParaRPr lang="ru-RU" sz="2400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383FAA-9632-2331-F704-D4A747CC9E8D}"/>
              </a:ext>
            </a:extLst>
          </p:cNvPr>
          <p:cNvSpPr/>
          <p:nvPr/>
        </p:nvSpPr>
        <p:spPr>
          <a:xfrm>
            <a:off x="321673" y="6100658"/>
            <a:ext cx="6088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Характеристики продукта: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8BE605-F28B-A18D-F293-57D7B6C4D28E}"/>
              </a:ext>
            </a:extLst>
          </p:cNvPr>
          <p:cNvSpPr txBox="1"/>
          <p:nvPr/>
        </p:nvSpPr>
        <p:spPr>
          <a:xfrm>
            <a:off x="3474303" y="4656183"/>
            <a:ext cx="121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 = 1250-</a:t>
            </a:r>
            <a:endParaRPr lang="ru-RU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1350 °C</a:t>
            </a:r>
            <a:endParaRPr lang="ru-RU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47A2FA3-ACAA-7115-C38F-9D9C284FA7DE}"/>
              </a:ext>
            </a:extLst>
          </p:cNvPr>
          <p:cNvCxnSpPr>
            <a:cxnSpLocks/>
          </p:cNvCxnSpPr>
          <p:nvPr/>
        </p:nvCxnSpPr>
        <p:spPr>
          <a:xfrm>
            <a:off x="3532068" y="5215042"/>
            <a:ext cx="1091965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0937196-F4E7-7317-BC06-A8F5C5F36494}"/>
              </a:ext>
            </a:extLst>
          </p:cNvPr>
          <p:cNvSpPr txBox="1"/>
          <p:nvPr/>
        </p:nvSpPr>
        <p:spPr>
          <a:xfrm>
            <a:off x="7111196" y="4732719"/>
            <a:ext cx="54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21E7584-E2C6-620E-44C8-9B22CCB53145}"/>
              </a:ext>
            </a:extLst>
          </p:cNvPr>
          <p:cNvSpPr/>
          <p:nvPr/>
        </p:nvSpPr>
        <p:spPr>
          <a:xfrm>
            <a:off x="894588" y="3112698"/>
            <a:ext cx="18521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ТЕХНОЛОГИЯ ПОЛУЧЕНИЯ ПРОДУКТА:</a:t>
            </a:r>
            <a:r>
              <a:rPr lang="en-US" sz="18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термическая и химическая обработка гидроксида алюминия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F3B479-9B93-1E22-65FF-F1578C60B59A}"/>
              </a:ext>
            </a:extLst>
          </p:cNvPr>
          <p:cNvSpPr txBox="1"/>
          <p:nvPr/>
        </p:nvSpPr>
        <p:spPr>
          <a:xfrm>
            <a:off x="10507879" y="4793479"/>
            <a:ext cx="54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=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0A3C349-27DC-8217-28E0-53E45CDBF9A6}"/>
              </a:ext>
            </a:extLst>
          </p:cNvPr>
          <p:cNvSpPr/>
          <p:nvPr/>
        </p:nvSpPr>
        <p:spPr>
          <a:xfrm>
            <a:off x="11008569" y="4407128"/>
            <a:ext cx="3156341" cy="12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Микронизированный</a:t>
            </a:r>
            <a:r>
              <a:rPr lang="ru-RU" sz="18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оксид алюминия альфа-фазы с </a:t>
            </a:r>
            <a:r>
              <a:rPr lang="ru-RU" sz="180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нанопокрытием</a:t>
            </a:r>
            <a:endParaRPr lang="ru-RU" sz="18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5A87178-06A2-956B-BB1C-43399FF0F5D7}"/>
              </a:ext>
            </a:extLst>
          </p:cNvPr>
          <p:cNvSpPr/>
          <p:nvPr/>
        </p:nvSpPr>
        <p:spPr>
          <a:xfrm>
            <a:off x="2545080" y="8415130"/>
            <a:ext cx="106527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Обеспечение постоянства качества и свойств наполнителя</a:t>
            </a:r>
          </a:p>
          <a:p>
            <a:pPr algn="just"/>
            <a:endParaRPr lang="ru-RU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Равномерный характер усадки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100% закрытая поверхность вакуумная плотность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Повышение механической прочности, ударной вязкости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Импортозамещение продуктов линейки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NABALOX </a:t>
            </a:r>
            <a:r>
              <a:rPr lang="ru-RU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325, 625 – 10, 725 – 10, 713 – 10</a:t>
            </a:r>
            <a:endParaRPr lang="ru-RU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9" name="Picture 2" descr="Image 2010-07-08_50000X_2999">
            <a:extLst>
              <a:ext uri="{FF2B5EF4-FFF2-40B4-BE49-F238E27FC236}">
                <a16:creationId xmlns:a16="http://schemas.microsoft.com/office/drawing/2014/main" id="{0CF07877-DF9F-7D43-AA23-2988DF8B6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9377" y="3657296"/>
            <a:ext cx="5074872" cy="507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FFCBD4-B7A4-D195-FBB8-76F2982FD4F0}"/>
              </a:ext>
            </a:extLst>
          </p:cNvPr>
          <p:cNvSpPr txBox="1"/>
          <p:nvPr/>
        </p:nvSpPr>
        <p:spPr>
          <a:xfrm>
            <a:off x="14489377" y="8769073"/>
            <a:ext cx="5074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Фотография частицы оксида алюминия с помощью электронного микроскопа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0FE1D8-C57B-98A8-A606-BCA182A38626}"/>
              </a:ext>
            </a:extLst>
          </p:cNvPr>
          <p:cNvSpPr txBox="1"/>
          <p:nvPr/>
        </p:nvSpPr>
        <p:spPr>
          <a:xfrm>
            <a:off x="14314907" y="9329198"/>
            <a:ext cx="51008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Микрочастица покрыта наночастицами сферической формы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Увеличена площадь удельной поверхности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Частицы максимально активны, обеспечена дополнительная плотность керамики, отсутствие микротрещин, обеспечена вакуумная плотность</a:t>
            </a:r>
          </a:p>
        </p:txBody>
      </p:sp>
      <p:graphicFrame>
        <p:nvGraphicFramePr>
          <p:cNvPr id="32" name="Таблица 32">
            <a:extLst>
              <a:ext uri="{FF2B5EF4-FFF2-40B4-BE49-F238E27FC236}">
                <a16:creationId xmlns:a16="http://schemas.microsoft.com/office/drawing/2014/main" id="{104C900B-19CB-A8A0-FBB8-25BED0446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450193"/>
              </p:ext>
            </p:extLst>
          </p:nvPr>
        </p:nvGraphicFramePr>
        <p:xfrm>
          <a:off x="321673" y="6624277"/>
          <a:ext cx="13402734" cy="91440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6701367">
                  <a:extLst>
                    <a:ext uri="{9D8B030D-6E8A-4147-A177-3AD203B41FA5}">
                      <a16:colId xmlns:a16="http://schemas.microsoft.com/office/drawing/2014/main" val="1321646431"/>
                    </a:ext>
                  </a:extLst>
                </a:gridCol>
                <a:gridCol w="6701367">
                  <a:extLst>
                    <a:ext uri="{9D8B030D-6E8A-4147-A177-3AD203B41FA5}">
                      <a16:colId xmlns:a16="http://schemas.microsoft.com/office/drawing/2014/main" val="2851199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Дисперсность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: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1- 3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мкм</a:t>
                      </a:r>
                      <a:endParaRPr lang="en-US" sz="18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just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Высокая химическая чистота: </a:t>
                      </a:r>
                    </a:p>
                    <a:p>
                      <a:pPr algn="just"/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количество примесей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Na,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en-US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 –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не более 0,1%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Удельная площадь поверхности: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360±2 м2/г</a:t>
                      </a:r>
                    </a:p>
                    <a:p>
                      <a:pPr algn="just"/>
                      <a:r>
                        <a:rPr lang="ru-RU" sz="18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Размер первичного кристалла: </a:t>
                      </a:r>
                      <a:r>
                        <a:rPr lang="ru-RU" sz="18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0,7 – 1,5 мкм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4779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25" name="Скругленный прямоугольник 13">
            <a:extLst>
              <a:ext uri="{FF2B5EF4-FFF2-40B4-BE49-F238E27FC236}">
                <a16:creationId xmlns:a16="http://schemas.microsoft.com/office/drawing/2014/main" id="{63AB6144-442D-5B33-7F9B-79B6AE3743C7}"/>
              </a:ext>
            </a:extLst>
          </p:cNvPr>
          <p:cNvSpPr/>
          <p:nvPr/>
        </p:nvSpPr>
        <p:spPr>
          <a:xfrm>
            <a:off x="894588" y="1576304"/>
            <a:ext cx="18307811" cy="1023617"/>
          </a:xfrm>
          <a:prstGeom prst="roundRect">
            <a:avLst/>
          </a:prstGeom>
          <a:solidFill>
            <a:srgbClr val="009AA1">
              <a:alpha val="3607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Noto Sans" panose="020B0502040504020204" pitchFamily="34" charset="0"/>
                <a:cs typeface="Noto Sans" panose="020B0502040504020204" pitchFamily="34" charset="0"/>
              </a:rPr>
              <a:t>По данным исследования и прогнозов НИУ ВШЭ сегмент разработки перспективных компонентов для электроники относится к наиболее перспективным отраслям науки и техники. Среднегодовые темпы роста сегмента – более 25 % до 2025 г.</a:t>
            </a: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6121A330-C3EC-7C53-9CE6-8A46C124A7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176301"/>
              </p:ext>
            </p:extLst>
          </p:nvPr>
        </p:nvGraphicFramePr>
        <p:xfrm>
          <a:off x="4554651" y="6694247"/>
          <a:ext cx="10456749" cy="441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D7E69392-E72E-1178-C65D-3C8504BB17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172260"/>
              </p:ext>
            </p:extLst>
          </p:nvPr>
        </p:nvGraphicFramePr>
        <p:xfrm>
          <a:off x="2145696" y="2563322"/>
          <a:ext cx="7239000" cy="3591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C4DE6368-F89A-6721-27D2-96F4C41E6F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167624"/>
              </p:ext>
            </p:extLst>
          </p:nvPr>
        </p:nvGraphicFramePr>
        <p:xfrm>
          <a:off x="10835641" y="2478391"/>
          <a:ext cx="7635594" cy="4147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47D5F58-7666-6C59-39CF-2061D1184CC9}"/>
              </a:ext>
            </a:extLst>
          </p:cNvPr>
          <p:cNvSpPr/>
          <p:nvPr/>
        </p:nvSpPr>
        <p:spPr>
          <a:xfrm>
            <a:off x="8555998" y="5835231"/>
            <a:ext cx="1440960" cy="1290261"/>
          </a:xfrm>
          <a:prstGeom prst="ellipse">
            <a:avLst/>
          </a:prstGeom>
          <a:solidFill>
            <a:srgbClr val="A3D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37F9E8-7D90-631D-9E26-A037841EB58A}"/>
              </a:ext>
            </a:extLst>
          </p:cNvPr>
          <p:cNvSpPr txBox="1"/>
          <p:nvPr/>
        </p:nvSpPr>
        <p:spPr>
          <a:xfrm>
            <a:off x="8388880" y="6175498"/>
            <a:ext cx="175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Гипотеза о </a:t>
            </a:r>
            <a:r>
              <a:rPr lang="ru-RU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стартапе</a:t>
            </a:r>
            <a:endParaRPr lang="ru-RU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9BEEAD5-0F8C-EACB-7017-CD26E2753C98}"/>
              </a:ext>
            </a:extLst>
          </p:cNvPr>
          <p:cNvCxnSpPr>
            <a:cxnSpLocks/>
          </p:cNvCxnSpPr>
          <p:nvPr/>
        </p:nvCxnSpPr>
        <p:spPr>
          <a:xfrm flipV="1">
            <a:off x="8107538" y="7028474"/>
            <a:ext cx="622740" cy="694603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83B765D-FA62-DB2D-45E0-1B75290EEDEA}"/>
              </a:ext>
            </a:extLst>
          </p:cNvPr>
          <p:cNvSpPr txBox="1"/>
          <p:nvPr/>
        </p:nvSpPr>
        <p:spPr>
          <a:xfrm>
            <a:off x="12446211" y="5543750"/>
            <a:ext cx="2792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Инжиниринг продукта по требованиям индустриального партнера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91EF8EE-407E-2CDA-0B97-475CC5913037}"/>
              </a:ext>
            </a:extLst>
          </p:cNvPr>
          <p:cNvSpPr/>
          <p:nvPr/>
        </p:nvSpPr>
        <p:spPr>
          <a:xfrm>
            <a:off x="5329103" y="3074578"/>
            <a:ext cx="1889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 err="1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Фасилитатор</a:t>
            </a:r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и инвестор </a:t>
            </a:r>
            <a:endParaRPr lang="ru-RU" sz="1400" b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D48043-BB06-ED84-AA14-FE2C966BF8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176" y="3507596"/>
            <a:ext cx="880513" cy="1069021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F6E812FC-6972-AEB6-BCC0-55A9000C1F65}"/>
              </a:ext>
            </a:extLst>
          </p:cNvPr>
          <p:cNvSpPr/>
          <p:nvPr/>
        </p:nvSpPr>
        <p:spPr>
          <a:xfrm>
            <a:off x="7280662" y="3209967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35BA5A3-A4E1-E09F-A03F-EBFD14CCEEB9}"/>
              </a:ext>
            </a:extLst>
          </p:cNvPr>
          <p:cNvCxnSpPr/>
          <p:nvPr/>
        </p:nvCxnSpPr>
        <p:spPr>
          <a:xfrm>
            <a:off x="8331402" y="4879802"/>
            <a:ext cx="605870" cy="976968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CF3145B-8BE8-11F6-3138-09E0808212D8}"/>
              </a:ext>
            </a:extLst>
          </p:cNvPr>
          <p:cNvCxnSpPr>
            <a:cxnSpLocks/>
          </p:cNvCxnSpPr>
          <p:nvPr/>
        </p:nvCxnSpPr>
        <p:spPr>
          <a:xfrm flipH="1" flipV="1">
            <a:off x="10048849" y="6444567"/>
            <a:ext cx="1174322" cy="35794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DCF3F43-D5F2-F570-F7AF-5B82B86BC351}"/>
              </a:ext>
            </a:extLst>
          </p:cNvPr>
          <p:cNvCxnSpPr/>
          <p:nvPr/>
        </p:nvCxnSpPr>
        <p:spPr>
          <a:xfrm flipH="1">
            <a:off x="9495950" y="4870770"/>
            <a:ext cx="552899" cy="861826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Овал 15">
            <a:extLst>
              <a:ext uri="{FF2B5EF4-FFF2-40B4-BE49-F238E27FC236}">
                <a16:creationId xmlns:a16="http://schemas.microsoft.com/office/drawing/2014/main" id="{07BED5C1-DAFE-2F36-B8C5-4BE6CE784E85}"/>
              </a:ext>
            </a:extLst>
          </p:cNvPr>
          <p:cNvSpPr/>
          <p:nvPr/>
        </p:nvSpPr>
        <p:spPr>
          <a:xfrm>
            <a:off x="9976431" y="3336154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2EDDB1E-12AF-6E4A-4040-382A26712A36}"/>
              </a:ext>
            </a:extLst>
          </p:cNvPr>
          <p:cNvSpPr/>
          <p:nvPr/>
        </p:nvSpPr>
        <p:spPr>
          <a:xfrm>
            <a:off x="12134817" y="2825856"/>
            <a:ext cx="3259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Индустриальный партнер (РФ/мир)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823AF-A734-9091-2C2D-EB6B15746CC7}"/>
              </a:ext>
            </a:extLst>
          </p:cNvPr>
          <p:cNvSpPr txBox="1"/>
          <p:nvPr/>
        </p:nvSpPr>
        <p:spPr>
          <a:xfrm rot="18135446">
            <a:off x="8698885" y="4784855"/>
            <a:ext cx="16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ТЗ и опытная эксплуатация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656B6C1-B832-3221-FDFC-FB7FDCAA6846}"/>
              </a:ext>
            </a:extLst>
          </p:cNvPr>
          <p:cNvCxnSpPr>
            <a:cxnSpLocks/>
          </p:cNvCxnSpPr>
          <p:nvPr/>
        </p:nvCxnSpPr>
        <p:spPr>
          <a:xfrm>
            <a:off x="6946417" y="6254408"/>
            <a:ext cx="1497283" cy="1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AE9878B-3100-D882-C7AC-522CBFDC2537}"/>
              </a:ext>
            </a:extLst>
          </p:cNvPr>
          <p:cNvSpPr/>
          <p:nvPr/>
        </p:nvSpPr>
        <p:spPr>
          <a:xfrm>
            <a:off x="12156372" y="3364498"/>
            <a:ext cx="3376921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ПАЗИ, ООО «</a:t>
            </a:r>
            <a:r>
              <a:rPr lang="ru-RU" sz="1400" b="1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Аллокс</a:t>
            </a:r>
            <a:r>
              <a:rPr lang="ru-RU" sz="14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»: </a:t>
            </a:r>
          </a:p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готовность к консультированию, проведению испытаний и 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тестовой эксплуатации, закупке продукта при выходе на необходимые мощности</a:t>
            </a:r>
          </a:p>
          <a:p>
            <a:pPr algn="l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FA733D3-DB1B-E0CE-3995-6575343CFEFF}"/>
              </a:ext>
            </a:extLst>
          </p:cNvPr>
          <p:cNvSpPr/>
          <p:nvPr/>
        </p:nvSpPr>
        <p:spPr>
          <a:xfrm>
            <a:off x="5067609" y="5615899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AF730AF9-1CD9-49A3-EDBF-E32E21621688}"/>
              </a:ext>
            </a:extLst>
          </p:cNvPr>
          <p:cNvSpPr/>
          <p:nvPr/>
        </p:nvSpPr>
        <p:spPr>
          <a:xfrm>
            <a:off x="6641703" y="7629015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859350C-325A-E0B1-E15E-447004C05CDF}"/>
              </a:ext>
            </a:extLst>
          </p:cNvPr>
          <p:cNvSpPr/>
          <p:nvPr/>
        </p:nvSpPr>
        <p:spPr>
          <a:xfrm>
            <a:off x="11108656" y="6139087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977E0B9-435D-7408-D44E-338EB0420143}"/>
              </a:ext>
            </a:extLst>
          </p:cNvPr>
          <p:cNvSpPr/>
          <p:nvPr/>
        </p:nvSpPr>
        <p:spPr>
          <a:xfrm>
            <a:off x="3682493" y="5479065"/>
            <a:ext cx="1539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Контрактное производство</a:t>
            </a:r>
            <a:endParaRPr lang="ru-RU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2240B9-9070-CDB1-E22C-EEBAD91557C4}"/>
              </a:ext>
            </a:extLst>
          </p:cNvPr>
          <p:cNvSpPr txBox="1"/>
          <p:nvPr/>
        </p:nvSpPr>
        <p:spPr>
          <a:xfrm>
            <a:off x="7122595" y="5777769"/>
            <a:ext cx="1697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Производство продукта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95DEE9F-823F-C047-32C8-2E51E9377679}"/>
              </a:ext>
            </a:extLst>
          </p:cNvPr>
          <p:cNvCxnSpPr>
            <a:cxnSpLocks/>
          </p:cNvCxnSpPr>
          <p:nvPr/>
        </p:nvCxnSpPr>
        <p:spPr>
          <a:xfrm flipH="1">
            <a:off x="6939236" y="6507769"/>
            <a:ext cx="1579738" cy="0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543BD9F-1439-786F-57BD-D5AEF075E537}"/>
              </a:ext>
            </a:extLst>
          </p:cNvPr>
          <p:cNvSpPr txBox="1"/>
          <p:nvPr/>
        </p:nvSpPr>
        <p:spPr>
          <a:xfrm>
            <a:off x="7219877" y="6537947"/>
            <a:ext cx="169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Лицензия</a:t>
            </a:r>
          </a:p>
        </p:txBody>
      </p:sp>
      <p:pic>
        <p:nvPicPr>
          <p:cNvPr id="28" name="Picture 2" descr="Главная страница">
            <a:extLst>
              <a:ext uri="{FF2B5EF4-FFF2-40B4-BE49-F238E27FC236}">
                <a16:creationId xmlns:a16="http://schemas.microsoft.com/office/drawing/2014/main" id="{37082C12-AF43-F038-497A-3146190FA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972" y="3614648"/>
            <a:ext cx="16478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D453B41-C1B5-0DCB-DEC9-DC8140BCA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73" t="10933" r="62978" b="83373"/>
          <a:stretch/>
        </p:blipFill>
        <p:spPr>
          <a:xfrm>
            <a:off x="10102503" y="4310168"/>
            <a:ext cx="2032314" cy="535888"/>
          </a:xfrm>
          <a:prstGeom prst="rect">
            <a:avLst/>
          </a:prstGeom>
        </p:spPr>
      </p:pic>
      <p:pic>
        <p:nvPicPr>
          <p:cNvPr id="30" name="Picture 4" descr="ФУНКЦИОНАЛЬНЫЕ МАТЕРИАЛЫ">
            <a:extLst>
              <a:ext uri="{FF2B5EF4-FFF2-40B4-BE49-F238E27FC236}">
                <a16:creationId xmlns:a16="http://schemas.microsoft.com/office/drawing/2014/main" id="{DDF0294E-DB7D-973A-453E-85C912AD3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11619970" y="6339772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ФУНКЦИОНАЛЬНЫЕ МАТЕРИАЛЫ">
            <a:extLst>
              <a:ext uri="{FF2B5EF4-FFF2-40B4-BE49-F238E27FC236}">
                <a16:creationId xmlns:a16="http://schemas.microsoft.com/office/drawing/2014/main" id="{627F28BB-356E-BE1C-481F-DF45B7E28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1284" b="-1"/>
          <a:stretch/>
        </p:blipFill>
        <p:spPr bwMode="auto">
          <a:xfrm>
            <a:off x="11373835" y="6905560"/>
            <a:ext cx="1521964" cy="3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ФУНКЦИОНАЛЬНЫЕ МАТЕРИАЛЫ">
            <a:extLst>
              <a:ext uri="{FF2B5EF4-FFF2-40B4-BE49-F238E27FC236}">
                <a16:creationId xmlns:a16="http://schemas.microsoft.com/office/drawing/2014/main" id="{AB7DF310-0157-1B0B-CE6A-1A5B93474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5637293" y="5935703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ФУНКЦИОНАЛЬНЫЕ МАТЕРИАЛЫ">
            <a:extLst>
              <a:ext uri="{FF2B5EF4-FFF2-40B4-BE49-F238E27FC236}">
                <a16:creationId xmlns:a16="http://schemas.microsoft.com/office/drawing/2014/main" id="{DD1F521A-B822-DC2F-AAB9-BD56FB9A8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1284" b="-1"/>
          <a:stretch/>
        </p:blipFill>
        <p:spPr bwMode="auto">
          <a:xfrm>
            <a:off x="5269783" y="6462137"/>
            <a:ext cx="1521964" cy="3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4BF989BE-9346-9868-75B9-C7BF6355ACB9}"/>
              </a:ext>
            </a:extLst>
          </p:cNvPr>
          <p:cNvCxnSpPr>
            <a:cxnSpLocks/>
          </p:cNvCxnSpPr>
          <p:nvPr/>
        </p:nvCxnSpPr>
        <p:spPr>
          <a:xfrm flipH="1" flipV="1">
            <a:off x="9786845" y="7011948"/>
            <a:ext cx="989644" cy="711129"/>
          </a:xfrm>
          <a:prstGeom prst="straightConnector1">
            <a:avLst/>
          </a:prstGeom>
          <a:ln w="57150">
            <a:solidFill>
              <a:srgbClr val="A3DB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Овал 34">
            <a:extLst>
              <a:ext uri="{FF2B5EF4-FFF2-40B4-BE49-F238E27FC236}">
                <a16:creationId xmlns:a16="http://schemas.microsoft.com/office/drawing/2014/main" id="{6B8F45ED-3092-9A60-706C-C34CC2DBF95C}"/>
              </a:ext>
            </a:extLst>
          </p:cNvPr>
          <p:cNvSpPr/>
          <p:nvPr/>
        </p:nvSpPr>
        <p:spPr>
          <a:xfrm>
            <a:off x="10429025" y="7717163"/>
            <a:ext cx="1769543" cy="1669835"/>
          </a:xfrm>
          <a:prstGeom prst="ellipse">
            <a:avLst/>
          </a:prstGeom>
          <a:noFill/>
          <a:ln>
            <a:solidFill>
              <a:srgbClr val="A3DB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Picture 4" descr="ФУНКЦИОНАЛЬНЫЕ МАТЕРИАЛЫ">
            <a:extLst>
              <a:ext uri="{FF2B5EF4-FFF2-40B4-BE49-F238E27FC236}">
                <a16:creationId xmlns:a16="http://schemas.microsoft.com/office/drawing/2014/main" id="{DD1D0CC4-C264-E5EA-42C4-CAAB2DE8E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45" b="-701"/>
          <a:stretch/>
        </p:blipFill>
        <p:spPr bwMode="auto">
          <a:xfrm>
            <a:off x="11075217" y="8178131"/>
            <a:ext cx="641650" cy="4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3204CF3-D9B4-BD5B-B5D8-F3D1F9ED07EA}"/>
              </a:ext>
            </a:extLst>
          </p:cNvPr>
          <p:cNvSpPr txBox="1"/>
          <p:nvPr/>
        </p:nvSpPr>
        <p:spPr>
          <a:xfrm>
            <a:off x="12253137" y="8170458"/>
            <a:ext cx="247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Поставщик исходного сырья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FC3E6-E190-B3EA-7EB1-727E1DF85358}"/>
              </a:ext>
            </a:extLst>
          </p:cNvPr>
          <p:cNvSpPr txBox="1"/>
          <p:nvPr/>
        </p:nvSpPr>
        <p:spPr>
          <a:xfrm>
            <a:off x="10893776" y="8729837"/>
            <a:ext cx="100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МИКРАЛ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CD3303-DA6F-DC18-DE82-EBC087FA4200}"/>
              </a:ext>
            </a:extLst>
          </p:cNvPr>
          <p:cNvSpPr txBox="1"/>
          <p:nvPr/>
        </p:nvSpPr>
        <p:spPr>
          <a:xfrm>
            <a:off x="10194706" y="5800396"/>
            <a:ext cx="168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Термическая и химическая обработка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B07CD4-B0EB-9984-41DA-96E6C5D173B4}"/>
              </a:ext>
            </a:extLst>
          </p:cNvPr>
          <p:cNvSpPr txBox="1"/>
          <p:nvPr/>
        </p:nvSpPr>
        <p:spPr>
          <a:xfrm>
            <a:off x="9258054" y="7305849"/>
            <a:ext cx="198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Поставка мелкодисперсного сырья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013807-D06C-1DC9-086D-FBBF3511AD53}"/>
              </a:ext>
            </a:extLst>
          </p:cNvPr>
          <p:cNvSpPr txBox="1"/>
          <p:nvPr/>
        </p:nvSpPr>
        <p:spPr>
          <a:xfrm>
            <a:off x="4203912" y="7763712"/>
            <a:ext cx="2437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Испытания продуктов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AF97A94-3A00-9553-CF62-30F0999A4D8B}"/>
              </a:ext>
            </a:extLst>
          </p:cNvPr>
          <p:cNvSpPr/>
          <p:nvPr/>
        </p:nvSpPr>
        <p:spPr>
          <a:xfrm>
            <a:off x="4162405" y="8016579"/>
            <a:ext cx="2505393" cy="1244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OOO 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«</a:t>
            </a:r>
            <a:r>
              <a:rPr lang="ru-RU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ХимАналит</a:t>
            </a:r>
            <a:r>
              <a:rPr lang="ru-RU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», ООО «Рутил», ресурсные центры</a:t>
            </a:r>
          </a:p>
          <a:p>
            <a:pPr algn="l">
              <a:lnSpc>
                <a:spcPct val="107000"/>
              </a:lnSpc>
              <a:spcAft>
                <a:spcPts val="0"/>
              </a:spcAft>
            </a:pPr>
            <a:endParaRPr lang="ru-RU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l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4" name="Picture 4" descr="Рутил">
            <a:extLst>
              <a:ext uri="{FF2B5EF4-FFF2-40B4-BE49-F238E27FC236}">
                <a16:creationId xmlns:a16="http://schemas.microsoft.com/office/drawing/2014/main" id="{A5809FF5-2C24-B39F-01F2-86FC5C0AC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947" y="8011888"/>
            <a:ext cx="1025622" cy="117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Текущий статус проекта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DEAEF-2103-404B-A2A6-C68036F0CC10}"/>
              </a:ext>
            </a:extLst>
          </p:cNvPr>
          <p:cNvSpPr txBox="1"/>
          <p:nvPr/>
        </p:nvSpPr>
        <p:spPr>
          <a:xfrm>
            <a:off x="1634489" y="2971221"/>
            <a:ext cx="3146091" cy="557213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Разработана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AB41B-6F06-71D5-96CE-4FEB178E42FC}"/>
              </a:ext>
            </a:extLst>
          </p:cNvPr>
          <p:cNvSpPr txBox="1"/>
          <p:nvPr/>
        </p:nvSpPr>
        <p:spPr>
          <a:xfrm>
            <a:off x="5044439" y="3002296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лабораторная технология получения </a:t>
            </a:r>
            <a:r>
              <a:rPr lang="ru-RU" sz="3000" b="0" i="0" dirty="0" smtClean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а</a:t>
            </a:r>
            <a:r>
              <a:rPr lang="ru-RU" sz="3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льфа</a:t>
            </a:r>
            <a:r>
              <a:rPr lang="ru-RU" sz="3000" b="0" i="0" dirty="0" smtClean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-фазы </a:t>
            </a:r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 гидроксида алюминия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410F3-F8C5-9D32-06C5-082CDEE11B59}"/>
              </a:ext>
            </a:extLst>
          </p:cNvPr>
          <p:cNvSpPr txBox="1"/>
          <p:nvPr/>
        </p:nvSpPr>
        <p:spPr>
          <a:xfrm>
            <a:off x="1634489" y="4123680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Подобраны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AF7755-CC28-6C39-7787-DAFCCF20AB7F}"/>
              </a:ext>
            </a:extLst>
          </p:cNvPr>
          <p:cNvSpPr txBox="1"/>
          <p:nvPr/>
        </p:nvSpPr>
        <p:spPr>
          <a:xfrm>
            <a:off x="5044439" y="4159219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технологические режимы прокалки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1A45C-697C-B772-16EA-38DCC2B63E8A}"/>
              </a:ext>
            </a:extLst>
          </p:cNvPr>
          <p:cNvSpPr txBox="1"/>
          <p:nvPr/>
        </p:nvSpPr>
        <p:spPr>
          <a:xfrm>
            <a:off x="1634489" y="5186733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Изготовлена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09424A-F7D5-DF1E-0A4F-5C4CB93B3EC2}"/>
              </a:ext>
            </a:extLst>
          </p:cNvPr>
          <p:cNvSpPr txBox="1"/>
          <p:nvPr/>
        </p:nvSpPr>
        <p:spPr>
          <a:xfrm>
            <a:off x="5044439" y="5135518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опы</a:t>
            </a:r>
            <a:r>
              <a:rPr lang="ru-RU" sz="30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</a:t>
            </a:r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но-промышленная партия продукции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858059-B544-E9F9-056D-BC0438179942}"/>
              </a:ext>
            </a:extLst>
          </p:cNvPr>
          <p:cNvSpPr txBox="1"/>
          <p:nvPr/>
        </p:nvSpPr>
        <p:spPr>
          <a:xfrm>
            <a:off x="1634489" y="6286897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Проведены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277DA9-4703-88F9-A438-1BF01C097E29}"/>
              </a:ext>
            </a:extLst>
          </p:cNvPr>
          <p:cNvSpPr txBox="1"/>
          <p:nvPr/>
        </p:nvSpPr>
        <p:spPr>
          <a:xfrm>
            <a:off x="5044441" y="6199418"/>
            <a:ext cx="143292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исследования по определению фазового состава, удельной поверхности, </a:t>
            </a:r>
          </a:p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химических и гранулометрических характеристик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811137-5AC2-7EE8-556F-6864CEC01107}"/>
              </a:ext>
            </a:extLst>
          </p:cNvPr>
          <p:cNvSpPr txBox="1"/>
          <p:nvPr/>
        </p:nvSpPr>
        <p:spPr>
          <a:xfrm>
            <a:off x="1634489" y="7557152"/>
            <a:ext cx="3146091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Подтверждено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1976E-BAB1-87B2-DEC3-79806319BE11}"/>
              </a:ext>
            </a:extLst>
          </p:cNvPr>
          <p:cNvSpPr txBox="1"/>
          <p:nvPr/>
        </p:nvSpPr>
        <p:spPr>
          <a:xfrm>
            <a:off x="5044440" y="7580355"/>
            <a:ext cx="53187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получение тета-фазы 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F3952A-70B1-2A33-F1D5-542838E9E509}"/>
              </a:ext>
            </a:extLst>
          </p:cNvPr>
          <p:cNvSpPr txBox="1"/>
          <p:nvPr/>
        </p:nvSpPr>
        <p:spPr>
          <a:xfrm>
            <a:off x="1040129" y="9508272"/>
            <a:ext cx="183335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algn="ctr">
              <a:buClrTx/>
            </a:pP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В 2020 году реализация проекта приостановлена до приобретения </a:t>
            </a:r>
            <a:r>
              <a:rPr lang="ru-RU" sz="2400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прокалочной</a:t>
            </a: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печи </a:t>
            </a:r>
          </a:p>
          <a:p>
            <a:pPr marL="15875" algn="ctr">
              <a:buClrTx/>
            </a:pPr>
            <a:r>
              <a:rPr lang="ru-RU" sz="24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 рабочей температурой 900-1100°С.</a:t>
            </a:r>
            <a:endParaRPr lang="ru-RU" sz="2400" dirty="0">
              <a:solidFill>
                <a:srgbClr val="22222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025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graphicFrame>
        <p:nvGraphicFramePr>
          <p:cNvPr id="19" name="Таблица 4">
            <a:extLst>
              <a:ext uri="{FF2B5EF4-FFF2-40B4-BE49-F238E27FC236}">
                <a16:creationId xmlns:a16="http://schemas.microsoft.com/office/drawing/2014/main" id="{75D2C1BE-4F21-BFF4-DC74-84FD445D9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915577"/>
              </p:ext>
            </p:extLst>
          </p:nvPr>
        </p:nvGraphicFramePr>
        <p:xfrm>
          <a:off x="894588" y="3306386"/>
          <a:ext cx="18383250" cy="5115560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5358728">
                  <a:extLst>
                    <a:ext uri="{9D8B030D-6E8A-4147-A177-3AD203B41FA5}">
                      <a16:colId xmlns:a16="http://schemas.microsoft.com/office/drawing/2014/main" val="1570100459"/>
                    </a:ext>
                  </a:extLst>
                </a:gridCol>
                <a:gridCol w="13024522">
                  <a:extLst>
                    <a:ext uri="{9D8B030D-6E8A-4147-A177-3AD203B41FA5}">
                      <a16:colId xmlns:a16="http://schemas.microsoft.com/office/drawing/2014/main" val="222667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Журавлева Полина Юрьевна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Генеральный </a:t>
                      </a:r>
                      <a:r>
                        <a:rPr lang="ru-RU" i="1" dirty="0" smtClean="0"/>
                        <a:t>директор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 20 лет опыта в управлении развитием компаний в</a:t>
                      </a:r>
                      <a:r>
                        <a:rPr lang="ru-RU" baseline="0" dirty="0" smtClean="0"/>
                        <a:t> разных отраслях. Отвечает за стратегию развития, маркетинг, взаимодействие с инвесторами, достижение стратегических целей.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7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Смирнов Игорь Александрович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Технический директор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ООО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Опыт работы с оборудованием более 10 лет, в том числе по направлению проекта более 5 лет. Отвечает за техническое обеспечение проекта.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Савина Екатерина Владимировна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Химик-технолог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ООО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Специалист в области разработки композиционных полимерных материалов, лакокрасочных покрытий. Более 5 лет успешного опыта разработки и коммерческого внедрения защитных материалов, в том числе для нужд военной и специальной техники.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Роль в проекте: научное консультирование и разработка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6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Гринблат</a:t>
                      </a: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Сергей Борисович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Коммерческий директор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i="1" dirty="0"/>
                        <a:t>ТД «Функциональные материалы»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 работы в организации продаж более 10 лет, в том числе по направлению мелкодисперсных добавок более 2 лет. Отвечает</a:t>
                      </a:r>
                      <a:r>
                        <a:rPr lang="ru-RU" baseline="0" dirty="0" smtClean="0"/>
                        <a:t> за организацию сбыта.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132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809864-0680-7633-9769-E221BAF23C03}"/>
              </a:ext>
            </a:extLst>
          </p:cNvPr>
          <p:cNvSpPr txBox="1"/>
          <p:nvPr/>
        </p:nvSpPr>
        <p:spPr>
          <a:xfrm>
            <a:off x="1634489" y="2943360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Изучение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393EA-6588-F206-E2F6-7D57BD1B9684}"/>
              </a:ext>
            </a:extLst>
          </p:cNvPr>
          <p:cNvSpPr txBox="1"/>
          <p:nvPr/>
        </p:nvSpPr>
        <p:spPr>
          <a:xfrm>
            <a:off x="5750062" y="3051645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текущих технико-экономических показателей рынка сбыта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45900F-0027-72D3-5C35-1294091F5F71}"/>
              </a:ext>
            </a:extLst>
          </p:cNvPr>
          <p:cNvSpPr txBox="1"/>
          <p:nvPr/>
        </p:nvSpPr>
        <p:spPr>
          <a:xfrm>
            <a:off x="1634489" y="4123680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Поиск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27B819-57E8-D561-6BBE-BE056138D911}"/>
              </a:ext>
            </a:extLst>
          </p:cNvPr>
          <p:cNvSpPr txBox="1"/>
          <p:nvPr/>
        </p:nvSpPr>
        <p:spPr>
          <a:xfrm>
            <a:off x="5750063" y="4207322"/>
            <a:ext cx="148170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 привлечение индустриального партнера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26EB9E-BB6A-341E-30FE-D63B41B77581}"/>
              </a:ext>
            </a:extLst>
          </p:cNvPr>
          <p:cNvSpPr txBox="1"/>
          <p:nvPr/>
        </p:nvSpPr>
        <p:spPr>
          <a:xfrm>
            <a:off x="1634489" y="5186733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Масштабирование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6B83BE-03B9-D882-7BCD-BE20EFDBAEAC}"/>
              </a:ext>
            </a:extLst>
          </p:cNvPr>
          <p:cNvSpPr txBox="1"/>
          <p:nvPr/>
        </p:nvSpPr>
        <p:spPr>
          <a:xfrm>
            <a:off x="5750061" y="5133575"/>
            <a:ext cx="148170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технологии на базе индустриального партнера для отработки промышленной </a:t>
            </a:r>
            <a:r>
              <a:rPr lang="ru-RU" sz="3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технологии производства конечного продукта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D0ED3D-21C6-0AA4-B927-85D8CF65668E}"/>
              </a:ext>
            </a:extLst>
          </p:cNvPr>
          <p:cNvSpPr txBox="1"/>
          <p:nvPr/>
        </p:nvSpPr>
        <p:spPr>
          <a:xfrm>
            <a:off x="1634489" y="6286897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Проведение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4359B1-C674-8C66-C39F-B1202199490E}"/>
              </a:ext>
            </a:extLst>
          </p:cNvPr>
          <p:cNvSpPr txBox="1"/>
          <p:nvPr/>
        </p:nvSpPr>
        <p:spPr>
          <a:xfrm>
            <a:off x="5750062" y="6327215"/>
            <a:ext cx="143292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опытно-промышленных испытаний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B8679A-DE9C-CB2E-BD9B-A718CB5C4C85}"/>
              </a:ext>
            </a:extLst>
          </p:cNvPr>
          <p:cNvSpPr txBox="1"/>
          <p:nvPr/>
        </p:nvSpPr>
        <p:spPr>
          <a:xfrm>
            <a:off x="1634489" y="7557152"/>
            <a:ext cx="3867677" cy="612934"/>
          </a:xfrm>
          <a:prstGeom prst="roundRect">
            <a:avLst/>
          </a:prstGeom>
          <a:solidFill>
            <a:srgbClr val="94D5DD"/>
          </a:solidFill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Приобретение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8019B-D255-7431-EDBA-80CAD1E6246E}"/>
              </a:ext>
            </a:extLst>
          </p:cNvPr>
          <p:cNvSpPr txBox="1"/>
          <p:nvPr/>
        </p:nvSpPr>
        <p:spPr>
          <a:xfrm>
            <a:off x="5750062" y="7580355"/>
            <a:ext cx="138464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специального оборудования для </a:t>
            </a:r>
            <a:r>
              <a:rPr lang="ru-RU" sz="3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прокалки и модификаций</a:t>
            </a:r>
            <a:r>
              <a:rPr lang="ru-RU" sz="3000" b="0" i="0" dirty="0" smtClean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ru-RU" sz="3000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продукта</a:t>
            </a:r>
            <a:endParaRPr lang="ru-RU" sz="3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6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Сайт группы 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www.tkfm.org </a:t>
            </a:r>
            <a:endParaRPr lang="ru-RU" sz="2800" dirty="0" smtClean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911) 951 – 36 - 73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zhuravleva@nwttc.ru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952255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www.w3.org/XML/1998/namespace"/>
    <ds:schemaRef ds:uri="http://purl.org/dc/elements/1.1/"/>
    <ds:schemaRef ds:uri="f3f21cfc-4d3e-42b1-8a95-d7209818f9d6"/>
    <ds:schemaRef ds:uri="http://schemas.microsoft.com/office/2006/documentManagement/types"/>
    <ds:schemaRef ds:uri="dae585fd-f7dc-4d5a-b1b8-e5742ef77c8f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4034</TotalTime>
  <Words>638</Words>
  <Application>Microsoft Office PowerPoint</Application>
  <PresentationFormat>Произвольный</PresentationFormat>
  <Paragraphs>128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Noto Sans</vt:lpstr>
      <vt:lpstr>Roboto Condensed</vt:lpstr>
      <vt:lpstr>ОБЛОЖКИ</vt:lpstr>
      <vt:lpstr>РАЗДЕЛИТЕЛИ</vt:lpstr>
      <vt:lpstr>АЛФОР-ФМ. Производство оксидов алюминия для вакуумплотной и бронекерамики.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Текущий статус проекта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Polina</cp:lastModifiedBy>
  <cp:revision>228</cp:revision>
  <dcterms:created xsi:type="dcterms:W3CDTF">2021-03-01T12:07:13Z</dcterms:created>
  <dcterms:modified xsi:type="dcterms:W3CDTF">2022-06-10T12:32:16Z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