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2" r:id="rId5"/>
    <p:sldId id="264" r:id="rId6"/>
    <p:sldId id="265" r:id="rId7"/>
    <p:sldId id="263" r:id="rId8"/>
    <p:sldId id="269" r:id="rId9"/>
    <p:sldId id="270" r:id="rId10"/>
    <p:sldId id="271" r:id="rId11"/>
    <p:sldId id="258" r:id="rId12"/>
    <p:sldId id="272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D4E"/>
    <a:srgbClr val="660066"/>
    <a:srgbClr val="CB7FE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2473" autoAdjust="0"/>
  </p:normalViewPr>
  <p:slideViewPr>
    <p:cSldViewPr>
      <p:cViewPr varScale="1">
        <p:scale>
          <a:sx n="101" d="100"/>
          <a:sy n="101" d="100"/>
        </p:scale>
        <p:origin x="816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ABF5E-7CA5-4C39-864B-4CDB90DE2DBA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DB9E9-98B6-4B21-AAFB-D1F38C6EB7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DB9E9-98B6-4B21-AAFB-D1F38C6EB7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49DFC-7335-43E9-9476-F2A3B2F0EA19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10667-B49D-4BEE-A14C-305E8E81E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араллелограмм 11"/>
          <p:cNvSpPr/>
          <p:nvPr/>
        </p:nvSpPr>
        <p:spPr>
          <a:xfrm>
            <a:off x="4786314" y="-571522"/>
            <a:ext cx="5286412" cy="6286544"/>
          </a:xfrm>
          <a:prstGeom prst="parallelogram">
            <a:avLst/>
          </a:prstGeom>
          <a:blipFill dpi="0" rotWithShape="1">
            <a:blip r:embed="rId4"/>
            <a:srcRect/>
            <a:stretch>
              <a:fillRect l="-18000" r="-18000"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916578"/>
            <a:ext cx="628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Montserrat" pitchFamily="2" charset="-52"/>
                <a:cs typeface="Arial" pitchFamily="34" charset="0"/>
              </a:rPr>
              <a:t>ТЕЛЕГРАМ-БОТ</a:t>
            </a:r>
            <a:endParaRPr lang="ru-RU" sz="5400" dirty="0">
              <a:solidFill>
                <a:schemeClr val="bg1"/>
              </a:solidFill>
              <a:latin typeface="Montserrat" pitchFamily="2" charset="-52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571750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ontserrat Thin" pitchFamily="2" charset="-52"/>
              </a:rPr>
              <a:t>с актуальными новостями </a:t>
            </a:r>
            <a:r>
              <a:rPr lang="ru-RU" sz="2800" b="1" dirty="0" err="1">
                <a:solidFill>
                  <a:schemeClr val="bg1"/>
                </a:solidFill>
                <a:latin typeface="Montserrat Thin" pitchFamily="2" charset="-52"/>
              </a:rPr>
              <a:t>Мосбиржи</a:t>
            </a:r>
            <a:endParaRPr lang="ru-RU" sz="2800" b="1" dirty="0">
              <a:solidFill>
                <a:schemeClr val="bg1"/>
              </a:solidFill>
              <a:latin typeface="Montserrat Thin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142858"/>
            <a:ext cx="700092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ФГБОУ ВО “Ростовский государственный экономический университет (РИНХ)”</a:t>
            </a:r>
          </a:p>
          <a:p>
            <a:pPr>
              <a:lnSpc>
                <a:spcPct val="150000"/>
              </a:lnSpc>
            </a:pPr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Аудиторская компания “Аудит-Стандарт”</a:t>
            </a:r>
          </a:p>
          <a:p>
            <a:br>
              <a:rPr lang="ru-RU" dirty="0">
                <a:latin typeface="Montserrat Thin" pitchFamily="2" charset="-52"/>
              </a:rPr>
            </a:br>
            <a:endParaRPr lang="ru-RU" dirty="0">
              <a:latin typeface="Montserrat Thin" pitchFamily="2" charset="-52"/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>
          <a:xfrm>
            <a:off x="428596" y="3643320"/>
            <a:ext cx="5214974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28596" y="38576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CB7FE8"/>
                </a:solidFill>
                <a:latin typeface="Montserrat" pitchFamily="2" charset="-52"/>
              </a:rPr>
              <a:t>Заказная разработка</a:t>
            </a:r>
            <a:br>
              <a:rPr lang="ru-RU" dirty="0">
                <a:solidFill>
                  <a:srgbClr val="CB7FE8"/>
                </a:solidFill>
                <a:latin typeface="Montserrat" pitchFamily="2" charset="-52"/>
              </a:rPr>
            </a:br>
            <a:endParaRPr lang="ru-RU" dirty="0">
              <a:solidFill>
                <a:srgbClr val="CB7FE8"/>
              </a:solidFill>
              <a:latin typeface="Montserrat" pitchFamily="2" charset="-52"/>
            </a:endParaRPr>
          </a:p>
        </p:txBody>
      </p:sp>
      <p:pic>
        <p:nvPicPr>
          <p:cNvPr id="11" name="Рисунок 10" descr="8B9007E9BD2E20A2B1CD0E6AA5777B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142858"/>
            <a:ext cx="642924" cy="6429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10"/>
            <a:ext cx="4575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660066"/>
                </a:solidFill>
                <a:latin typeface="Montserrat" pitchFamily="2" charset="-52"/>
              </a:rPr>
              <a:t>О ЗАКАЗЧИКЕ</a:t>
            </a:r>
            <a:endParaRPr lang="ru-RU" sz="4800" dirty="0">
              <a:solidFill>
                <a:srgbClr val="660066"/>
              </a:solidFill>
              <a:latin typeface="Montserrat" pitchFamily="2" charset="-52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72" y="1357304"/>
            <a:ext cx="3640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ООО Аудиторская фирма «</a:t>
            </a:r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Аудит-Стандарт»</a:t>
            </a:r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 (Ростов-на-Дону)</a:t>
            </a:r>
          </a:p>
        </p:txBody>
      </p:sp>
      <p:pic>
        <p:nvPicPr>
          <p:cNvPr id="16" name="Рисунок 15" descr="{D4C40985-81E0-E4D2-6A78-765767B4354D}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357436"/>
            <a:ext cx="3214711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4893304" y="3651870"/>
            <a:ext cx="3786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660066"/>
                </a:solidFill>
                <a:latin typeface="Montserrat" pitchFamily="2" charset="-52"/>
              </a:rPr>
              <a:t>О ЗАДАЧЕ</a:t>
            </a:r>
            <a:endParaRPr lang="ru-RU" sz="4800" dirty="0">
              <a:solidFill>
                <a:srgbClr val="660066"/>
              </a:solidFill>
              <a:latin typeface="Montserrat" pitchFamily="2" charset="-52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1643056"/>
            <a:ext cx="4287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Из раздела </a:t>
            </a:r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«Новости» </a:t>
            </a:r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сайта </a:t>
            </a:r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Московской биржи </a:t>
            </a:r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необходимо выходящие новости </a:t>
            </a:r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передавать в </a:t>
            </a:r>
            <a:r>
              <a:rPr lang="ru-RU" sz="1600" b="1" dirty="0" err="1">
                <a:solidFill>
                  <a:srgbClr val="7030A0"/>
                </a:solidFill>
                <a:latin typeface="Montserrat" pitchFamily="2" charset="-52"/>
              </a:rPr>
              <a:t>телеграм</a:t>
            </a:r>
            <a:r>
              <a:rPr lang="en-US" sz="1600" b="1" dirty="0">
                <a:solidFill>
                  <a:srgbClr val="7030A0"/>
                </a:solidFill>
                <a:latin typeface="Montserrat" pitchFamily="2" charset="-52"/>
              </a:rPr>
              <a:t>-</a:t>
            </a:r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бот</a:t>
            </a:r>
            <a:r>
              <a:rPr lang="ru-RU" sz="1600" dirty="0">
                <a:solidFill>
                  <a:srgbClr val="7030A0"/>
                </a:solidFill>
                <a:latin typeface="Montserrat" pitchFamily="2" charset="-52"/>
              </a:rPr>
              <a:t>, как только эта новость публикуется на сайте Мосбиржи</a:t>
            </a:r>
          </a:p>
          <a:p>
            <a:pPr algn="ctr"/>
            <a:r>
              <a:rPr lang="ru-RU" sz="1600" b="1" dirty="0">
                <a:solidFill>
                  <a:srgbClr val="CB7FE8"/>
                </a:solidFill>
                <a:latin typeface="Montserrat" pitchFamily="2" charset="-52"/>
              </a:rPr>
              <a:t>(https://www.moex.com/ru/news/)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942" y="500048"/>
            <a:ext cx="33575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для </a:t>
            </a:r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личного</a:t>
            </a:r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 пользования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14810" y="2006166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до </a:t>
            </a:r>
            <a:r>
              <a:rPr lang="ru-RU" sz="3600" b="1" dirty="0">
                <a:solidFill>
                  <a:srgbClr val="CB7FE8"/>
                </a:solidFill>
                <a:latin typeface="Montserrat" pitchFamily="2" charset="-52"/>
              </a:rPr>
              <a:t>50</a:t>
            </a:r>
            <a:r>
              <a:rPr lang="ru-RU" sz="3600" dirty="0">
                <a:solidFill>
                  <a:schemeClr val="bg1"/>
                </a:solidFill>
                <a:latin typeface="Montserrat" pitchFamily="2" charset="-52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человек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429124" y="3204508"/>
            <a:ext cx="45720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itchFamily="2" charset="-52"/>
              </a:rPr>
              <a:t>команда сотрудников компании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Montserrat" pitchFamily="2" charset="-52"/>
              </a:rPr>
              <a:t>«Аудит-Стандарт»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6" name="Рисунок 15" descr="noroot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8598861" flipH="1" flipV="1">
            <a:off x="4203488" y="1995767"/>
            <a:ext cx="1384246" cy="1012477"/>
          </a:xfrm>
          <a:prstGeom prst="rect">
            <a:avLst/>
          </a:prstGeom>
        </p:spPr>
      </p:pic>
      <p:pic>
        <p:nvPicPr>
          <p:cNvPr id="17" name="Рисунок 16" descr="noroot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8598861" flipH="1" flipV="1">
            <a:off x="4182658" y="409334"/>
            <a:ext cx="1522375" cy="1113508"/>
          </a:xfrm>
          <a:prstGeom prst="rect">
            <a:avLst/>
          </a:prstGeom>
        </p:spPr>
      </p:pic>
      <p:pic>
        <p:nvPicPr>
          <p:cNvPr id="18" name="Рисунок 17" descr="noroot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8598861" flipH="1" flipV="1">
            <a:off x="3294258" y="3522611"/>
            <a:ext cx="1665781" cy="12184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2D9546E-B872-546C-5660-9EE650AB89C7}"/>
              </a:ext>
            </a:extLst>
          </p:cNvPr>
          <p:cNvGrpSpPr/>
          <p:nvPr/>
        </p:nvGrpSpPr>
        <p:grpSpPr>
          <a:xfrm>
            <a:off x="714348" y="642924"/>
            <a:ext cx="3929090" cy="646331"/>
            <a:chOff x="714348" y="642924"/>
            <a:chExt cx="3929090" cy="646331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428728" y="642924"/>
              <a:ext cx="32147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itchFamily="2" charset="-52"/>
                </a:rPr>
                <a:t>Назначение </a:t>
              </a:r>
              <a:r>
                <a:rPr lang="ru-RU" dirty="0" err="1">
                  <a:solidFill>
                    <a:schemeClr val="bg1"/>
                  </a:solidFill>
                  <a:latin typeface="Montserrat" pitchFamily="2" charset="-52"/>
                </a:rPr>
                <a:t>телеграм-бота</a:t>
              </a:r>
              <a:r>
                <a:rPr lang="ru-RU" dirty="0">
                  <a:solidFill>
                    <a:schemeClr val="bg1"/>
                  </a:solidFill>
                  <a:latin typeface="Montserrat" pitchFamily="2" charset="-52"/>
                </a:rPr>
                <a:t> –</a:t>
              </a:r>
              <a:endParaRPr lang="ru-RU" dirty="0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714348" y="680337"/>
              <a:ext cx="571504" cy="571504"/>
            </a:xfrm>
            <a:prstGeom prst="ellipse">
              <a:avLst/>
            </a:prstGeom>
            <a:solidFill>
              <a:srgbClr val="CB7FE8"/>
            </a:solidFill>
            <a:ln>
              <a:solidFill>
                <a:srgbClr val="CB7F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5786" y="766034"/>
              <a:ext cx="428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" pitchFamily="2" charset="-52"/>
                </a:rPr>
                <a:t>1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12A8F12-2FDF-62CA-CDE9-E84E2B99D460}"/>
              </a:ext>
            </a:extLst>
          </p:cNvPr>
          <p:cNvGrpSpPr/>
          <p:nvPr/>
        </p:nvGrpSpPr>
        <p:grpSpPr>
          <a:xfrm>
            <a:off x="714348" y="1901842"/>
            <a:ext cx="4349105" cy="1200329"/>
            <a:chOff x="714348" y="2170667"/>
            <a:chExt cx="4349105" cy="1200329"/>
          </a:xfrm>
        </p:grpSpPr>
        <p:sp>
          <p:nvSpPr>
            <p:cNvPr id="11" name="TextBox 10"/>
            <p:cNvSpPr txBox="1"/>
            <p:nvPr/>
          </p:nvSpPr>
          <p:spPr>
            <a:xfrm>
              <a:off x="1416125" y="2170667"/>
              <a:ext cx="36473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itchFamily="2" charset="-52"/>
                </a:rPr>
                <a:t>Продукт рассчитан на небольшое количество участников – </a:t>
              </a:r>
            </a:p>
            <a:p>
              <a:endParaRPr lang="ru-RU" dirty="0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14348" y="2314659"/>
              <a:ext cx="571504" cy="571504"/>
            </a:xfrm>
            <a:prstGeom prst="ellipse">
              <a:avLst/>
            </a:prstGeom>
            <a:solidFill>
              <a:srgbClr val="CB7FE8"/>
            </a:solidFill>
            <a:ln>
              <a:solidFill>
                <a:srgbClr val="CB7F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91533" y="2400356"/>
              <a:ext cx="428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" pitchFamily="2" charset="-52"/>
                </a:rPr>
                <a:t>2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8CAD52B-3E51-3EDA-6C02-0E77B9DFEBFB}"/>
              </a:ext>
            </a:extLst>
          </p:cNvPr>
          <p:cNvGrpSpPr/>
          <p:nvPr/>
        </p:nvGrpSpPr>
        <p:grpSpPr>
          <a:xfrm>
            <a:off x="714348" y="3714758"/>
            <a:ext cx="2714644" cy="646331"/>
            <a:chOff x="714348" y="3714758"/>
            <a:chExt cx="2714644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1428728" y="3714758"/>
              <a:ext cx="2000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Montserrat" pitchFamily="2" charset="-52"/>
                </a:rPr>
                <a:t>Конечный пользователь –</a:t>
              </a:r>
              <a:endParaRPr lang="ru-RU" dirty="0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714348" y="3786196"/>
              <a:ext cx="571504" cy="571504"/>
            </a:xfrm>
            <a:prstGeom prst="ellipse">
              <a:avLst/>
            </a:prstGeom>
            <a:solidFill>
              <a:srgbClr val="CB7FE8"/>
            </a:solidFill>
            <a:ln>
              <a:solidFill>
                <a:srgbClr val="CB7F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5786" y="3871893"/>
              <a:ext cx="4286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Montserrat" pitchFamily="2" charset="-52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571486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itchFamily="2" charset="-52"/>
              </a:rPr>
              <a:t>ПРОБЛЕМА</a:t>
            </a:r>
            <a:endParaRPr lang="ru-RU" sz="48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285866"/>
            <a:ext cx="3929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Новости на сайте </a:t>
            </a:r>
            <a:r>
              <a:rPr lang="ru-RU" sz="1600" dirty="0" err="1">
                <a:solidFill>
                  <a:schemeClr val="bg1"/>
                </a:solidFill>
                <a:latin typeface="Montserrat" pitchFamily="2" charset="-52"/>
              </a:rPr>
              <a:t>Мосбиржи</a:t>
            </a: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 необходимо обновлять в </a:t>
            </a:r>
            <a:r>
              <a:rPr lang="ru-RU" sz="1600" dirty="0">
                <a:solidFill>
                  <a:srgbClr val="CB7FE8"/>
                </a:solidFill>
                <a:latin typeface="Montserrat" pitchFamily="2" charset="-52"/>
              </a:rPr>
              <a:t>ручном режиме</a:t>
            </a: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, что приводит к </a:t>
            </a:r>
            <a:r>
              <a:rPr lang="ru-RU" sz="1600" dirty="0">
                <a:solidFill>
                  <a:srgbClr val="CB7FE8"/>
                </a:solidFill>
                <a:latin typeface="Montserrat" pitchFamily="2" charset="-52"/>
              </a:rPr>
              <a:t>потерям рабочего времени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8297" y="2570763"/>
            <a:ext cx="6453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  <a:latin typeface="Montserrat" pitchFamily="2" charset="-52"/>
              </a:rPr>
              <a:t>ПОЖЕЛАНИЯ ЗАКАЗЧИКА</a:t>
            </a:r>
            <a:endParaRPr lang="ru-RU" sz="4400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10" name="Рисунок 9" descr="noroot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682503" flipH="1">
            <a:off x="4727255" y="1058177"/>
            <a:ext cx="1384246" cy="10124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53502" y="3235333"/>
            <a:ext cx="46434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Новости </a:t>
            </a:r>
            <a:r>
              <a:rPr lang="ru-RU" sz="1600" dirty="0" err="1">
                <a:solidFill>
                  <a:schemeClr val="bg1"/>
                </a:solidFill>
                <a:latin typeface="Montserrat" pitchFamily="2" charset="-52"/>
              </a:rPr>
              <a:t>Мосбиржи</a:t>
            </a: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 появляются в </a:t>
            </a:r>
            <a:r>
              <a:rPr lang="ru-RU" sz="1600" dirty="0" err="1">
                <a:solidFill>
                  <a:schemeClr val="bg1"/>
                </a:solidFill>
                <a:latin typeface="Montserrat" pitchFamily="2" charset="-52"/>
              </a:rPr>
              <a:t>телеграм-боте</a:t>
            </a: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 (канале) </a:t>
            </a:r>
            <a:r>
              <a:rPr lang="ru-RU" sz="1600" dirty="0">
                <a:solidFill>
                  <a:srgbClr val="CB7FE8"/>
                </a:solidFill>
                <a:latin typeface="Montserrat" pitchFamily="2" charset="-52"/>
              </a:rPr>
              <a:t>по мере публикации </a:t>
            </a: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в виде заголовка и ссылки непосредственно на страницу новости на сайте </a:t>
            </a:r>
            <a:r>
              <a:rPr lang="ru-RU" sz="1600" dirty="0" err="1">
                <a:solidFill>
                  <a:schemeClr val="bg1"/>
                </a:solidFill>
                <a:latin typeface="Montserrat" pitchFamily="2" charset="-52"/>
              </a:rPr>
              <a:t>Мосбиржи</a:t>
            </a:r>
            <a:endParaRPr lang="ru-RU" sz="1600" dirty="0">
              <a:solidFill>
                <a:schemeClr val="bg1"/>
              </a:solidFill>
              <a:latin typeface="Montserrat" pitchFamily="2" charset="-52"/>
            </a:endParaRP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2" name="Рисунок 11" descr="free-icon-font-envelope-3916611.pn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30000"/>
          </a:blip>
          <a:stretch>
            <a:fillRect/>
          </a:stretch>
        </p:blipFill>
        <p:spPr>
          <a:xfrm>
            <a:off x="7668344" y="2648836"/>
            <a:ext cx="428628" cy="428628"/>
          </a:xfrm>
          <a:prstGeom prst="rect">
            <a:avLst/>
          </a:prstGeom>
        </p:spPr>
      </p:pic>
      <p:pic>
        <p:nvPicPr>
          <p:cNvPr id="13" name="Рисунок 12" descr="free-icon-font-search-3917061.png"/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30000"/>
          </a:blip>
          <a:stretch>
            <a:fillRect/>
          </a:stretch>
        </p:blipFill>
        <p:spPr>
          <a:xfrm>
            <a:off x="714348" y="649559"/>
            <a:ext cx="428628" cy="4286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2023-11-16_20-55-49.png"/>
          <p:cNvPicPr>
            <a:picLocks noChangeAspect="1"/>
          </p:cNvPicPr>
          <p:nvPr/>
        </p:nvPicPr>
        <p:blipFill>
          <a:blip r:embed="rId3"/>
          <a:srcRect r="14018"/>
          <a:stretch>
            <a:fillRect/>
          </a:stretch>
        </p:blipFill>
        <p:spPr>
          <a:xfrm>
            <a:off x="2571672" y="0"/>
            <a:ext cx="6572328" cy="5164053"/>
          </a:xfrm>
          <a:prstGeom prst="rect">
            <a:avLst/>
          </a:prstGeom>
        </p:spPr>
      </p:pic>
      <p:pic>
        <p:nvPicPr>
          <p:cNvPr id="12" name="Содержимое 11" descr="2513d139-e447-4329-8a28-64be88d07ee6.jpg"/>
          <p:cNvPicPr>
            <a:picLocks noGrp="1" noChangeAspect="1"/>
          </p:cNvPicPr>
          <p:nvPr>
            <p:ph idx="1"/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lum bright="-10000" contrast="10000"/>
          </a:blip>
          <a:srcRect t="3628" b="14288"/>
          <a:stretch>
            <a:fillRect/>
          </a:stretch>
        </p:blipFill>
        <p:spPr>
          <a:xfrm>
            <a:off x="0" y="0"/>
            <a:ext cx="2973562" cy="5143500"/>
          </a:xfrm>
        </p:spPr>
      </p:pic>
      <p:sp>
        <p:nvSpPr>
          <p:cNvPr id="15" name="Овал 14"/>
          <p:cNvSpPr/>
          <p:nvPr/>
        </p:nvSpPr>
        <p:spPr>
          <a:xfrm>
            <a:off x="1071538" y="1142990"/>
            <a:ext cx="785818" cy="785818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A50E9-A3D0-4341-4BFE-7B9C97F5C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858"/>
            <a:ext cx="3000364" cy="85725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Конкурент</a:t>
            </a:r>
            <a:endParaRPr lang="ru-RU" b="1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2394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EE805-3346-B2B0-4031-3FC29080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ТГ БОТ">
            <a:hlinkClick r:id="" action="ppaction://media"/>
            <a:extLst>
              <a:ext uri="{FF2B5EF4-FFF2-40B4-BE49-F238E27FC236}">
                <a16:creationId xmlns:a16="http://schemas.microsoft.com/office/drawing/2014/main" id="{63563D02-25F3-E1E6-B35B-F1D2D6742A7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350"/>
          </a:xfrm>
        </p:spPr>
      </p:pic>
    </p:spTree>
    <p:extLst>
      <p:ext uri="{BB962C8B-B14F-4D97-AF65-F5344CB8AC3E}">
        <p14:creationId xmlns:p14="http://schemas.microsoft.com/office/powerpoint/2010/main" val="86927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5786446" y="214296"/>
            <a:ext cx="2286016" cy="4786346"/>
          </a:xfrm>
          <a:prstGeom prst="roundRect">
            <a:avLst/>
          </a:prstGeom>
          <a:effectLst>
            <a:outerShdw blurRad="533400" dir="13080000" sx="84000" sy="84000" kx="-1200000" algn="bl" rotWithShape="0">
              <a:prstClr val="black">
                <a:alpha val="27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11510"/>
            <a:ext cx="5072098" cy="85725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rgbClr val="660066"/>
                </a:solidFill>
                <a:latin typeface="Montserrat" pitchFamily="2" charset="-52"/>
              </a:rPr>
              <a:t>Готовое решение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46CDF868-236E-03D4-B75E-16D9DA2D2F41}"/>
              </a:ext>
            </a:extLst>
          </p:cNvPr>
          <p:cNvGrpSpPr/>
          <p:nvPr/>
        </p:nvGrpSpPr>
        <p:grpSpPr>
          <a:xfrm>
            <a:off x="755576" y="1737328"/>
            <a:ext cx="3635708" cy="2541815"/>
            <a:chOff x="611560" y="1308383"/>
            <a:chExt cx="3635708" cy="2541815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C289F817-2F9C-709C-D6C5-E9052629E08B}"/>
                </a:ext>
              </a:extLst>
            </p:cNvPr>
            <p:cNvSpPr/>
            <p:nvPr/>
          </p:nvSpPr>
          <p:spPr>
            <a:xfrm>
              <a:off x="611560" y="1660897"/>
              <a:ext cx="1634800" cy="861297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rgbClr val="660066"/>
                  </a:solidFill>
                  <a:latin typeface="Montserrat" panose="00000500000000000000" pitchFamily="2" charset="-52"/>
                </a:rPr>
                <a:t>Request</a:t>
              </a:r>
              <a:endParaRPr lang="ru-RU" sz="1600" dirty="0">
                <a:solidFill>
                  <a:srgbClr val="660066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0C340D39-3190-DE76-5DC8-44867036D02F}"/>
                </a:ext>
              </a:extLst>
            </p:cNvPr>
            <p:cNvGrpSpPr/>
            <p:nvPr/>
          </p:nvGrpSpPr>
          <p:grpSpPr>
            <a:xfrm>
              <a:off x="1167135" y="1308383"/>
              <a:ext cx="523651" cy="523642"/>
              <a:chOff x="706633" y="317"/>
              <a:chExt cx="523651" cy="523642"/>
            </a:xfrm>
          </p:grpSpPr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3D5B29A9-CC75-42B3-EF0A-A50E0327C4D2}"/>
                  </a:ext>
                </a:extLst>
              </p:cNvPr>
              <p:cNvSpPr/>
              <p:nvPr/>
            </p:nvSpPr>
            <p:spPr>
              <a:xfrm>
                <a:off x="706633" y="317"/>
                <a:ext cx="523651" cy="523642"/>
              </a:xfrm>
              <a:prstGeom prst="ellipse">
                <a:avLst/>
              </a:prstGeom>
              <a:solidFill>
                <a:srgbClr val="CB7FE8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Овал 6">
                <a:extLst>
                  <a:ext uri="{FF2B5EF4-FFF2-40B4-BE49-F238E27FC236}">
                    <a16:creationId xmlns:a16="http://schemas.microsoft.com/office/drawing/2014/main" id="{690515B6-3365-E1BC-B978-4C0E31A1BDA1}"/>
                  </a:ext>
                </a:extLst>
              </p:cNvPr>
              <p:cNvSpPr txBox="1"/>
              <p:nvPr/>
            </p:nvSpPr>
            <p:spPr>
              <a:xfrm>
                <a:off x="783320" y="77003"/>
                <a:ext cx="370277" cy="37027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1800" kern="1200" dirty="0">
                    <a:solidFill>
                      <a:schemeClr val="bg1"/>
                    </a:solidFill>
                    <a:latin typeface="Montserrat" pitchFamily="2" charset="-52"/>
                  </a:rPr>
                  <a:t>1</a:t>
                </a:r>
              </a:p>
            </p:txBody>
          </p:sp>
        </p:grp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EADD7117-23D7-B209-35CB-E21FBFD5C573}"/>
                </a:ext>
              </a:extLst>
            </p:cNvPr>
            <p:cNvSpPr/>
            <p:nvPr/>
          </p:nvSpPr>
          <p:spPr>
            <a:xfrm>
              <a:off x="2612468" y="1660897"/>
              <a:ext cx="1634800" cy="861297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sz="1600" b="0" i="0" u="none" dirty="0" err="1">
                  <a:solidFill>
                    <a:srgbClr val="660066"/>
                  </a:solidFill>
                  <a:latin typeface="Montserrat" pitchFamily="2" charset="-52"/>
                </a:rPr>
                <a:t>Beautifulsoup</a:t>
              </a:r>
              <a:endParaRPr lang="ru-RU" sz="1600" dirty="0"/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BE79978E-75E6-E613-A1F2-012244A80657}"/>
                </a:ext>
              </a:extLst>
            </p:cNvPr>
            <p:cNvGrpSpPr/>
            <p:nvPr/>
          </p:nvGrpSpPr>
          <p:grpSpPr>
            <a:xfrm>
              <a:off x="3168043" y="1308383"/>
              <a:ext cx="523651" cy="523642"/>
              <a:chOff x="706633" y="317"/>
              <a:chExt cx="523651" cy="523642"/>
            </a:xfrm>
          </p:grpSpPr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69891D9D-0525-A253-144A-3C22D2B3EE11}"/>
                  </a:ext>
                </a:extLst>
              </p:cNvPr>
              <p:cNvSpPr/>
              <p:nvPr/>
            </p:nvSpPr>
            <p:spPr>
              <a:xfrm>
                <a:off x="706633" y="317"/>
                <a:ext cx="523651" cy="523642"/>
              </a:xfrm>
              <a:prstGeom prst="ellipse">
                <a:avLst/>
              </a:prstGeom>
              <a:solidFill>
                <a:srgbClr val="CB7FE8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Овал 6">
                <a:extLst>
                  <a:ext uri="{FF2B5EF4-FFF2-40B4-BE49-F238E27FC236}">
                    <a16:creationId xmlns:a16="http://schemas.microsoft.com/office/drawing/2014/main" id="{FA9E4E00-E799-2ED0-8C3C-9469784D50BC}"/>
                  </a:ext>
                </a:extLst>
              </p:cNvPr>
              <p:cNvSpPr txBox="1"/>
              <p:nvPr/>
            </p:nvSpPr>
            <p:spPr>
              <a:xfrm>
                <a:off x="783320" y="77003"/>
                <a:ext cx="370277" cy="37027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dirty="0">
                    <a:solidFill>
                      <a:schemeClr val="bg1"/>
                    </a:solidFill>
                    <a:latin typeface="Montserrat" pitchFamily="2" charset="-52"/>
                  </a:rPr>
                  <a:t>2</a:t>
                </a:r>
                <a:endParaRPr lang="ru-RU" sz="1800" kern="1200" dirty="0">
                  <a:solidFill>
                    <a:schemeClr val="bg1"/>
                  </a:solidFill>
                  <a:latin typeface="Montserrat" pitchFamily="2" charset="-52"/>
                </a:endParaRPr>
              </a:p>
            </p:txBody>
          </p:sp>
        </p:grp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1AB99ACD-9356-19AF-814D-EB6B57C44E34}"/>
                </a:ext>
              </a:extLst>
            </p:cNvPr>
            <p:cNvSpPr/>
            <p:nvPr/>
          </p:nvSpPr>
          <p:spPr>
            <a:xfrm>
              <a:off x="1619672" y="2988901"/>
              <a:ext cx="1634800" cy="861297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r>
                <a:rPr lang="en-US" sz="1300" dirty="0" err="1">
                  <a:solidFill>
                    <a:srgbClr val="660066"/>
                  </a:solidFill>
                  <a:latin typeface="Montserrat" panose="00000500000000000000" pitchFamily="2" charset="-52"/>
                </a:rPr>
                <a:t>TelegramBotAPI</a:t>
              </a:r>
              <a:endParaRPr lang="ru-RU" sz="1300" dirty="0">
                <a:solidFill>
                  <a:srgbClr val="660066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956E663F-243E-19B5-7237-197281D03117}"/>
                </a:ext>
              </a:extLst>
            </p:cNvPr>
            <p:cNvGrpSpPr/>
            <p:nvPr/>
          </p:nvGrpSpPr>
          <p:grpSpPr>
            <a:xfrm>
              <a:off x="2175247" y="2670938"/>
              <a:ext cx="523651" cy="523642"/>
              <a:chOff x="7181984" y="317"/>
              <a:chExt cx="523651" cy="523642"/>
            </a:xfrm>
          </p:grpSpPr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EAA86231-13E5-ECEF-2DE4-1E528760D3AA}"/>
                  </a:ext>
                </a:extLst>
              </p:cNvPr>
              <p:cNvSpPr/>
              <p:nvPr/>
            </p:nvSpPr>
            <p:spPr>
              <a:xfrm>
                <a:off x="7181984" y="317"/>
                <a:ext cx="523651" cy="523642"/>
              </a:xfrm>
              <a:prstGeom prst="ellipse">
                <a:avLst/>
              </a:prstGeom>
              <a:solidFill>
                <a:srgbClr val="CB7FE8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Овал 6">
                <a:extLst>
                  <a:ext uri="{FF2B5EF4-FFF2-40B4-BE49-F238E27FC236}">
                    <a16:creationId xmlns:a16="http://schemas.microsoft.com/office/drawing/2014/main" id="{9C6F362E-3A3E-C278-2699-64BC113D0FF4}"/>
                  </a:ext>
                </a:extLst>
              </p:cNvPr>
              <p:cNvSpPr txBox="1"/>
              <p:nvPr/>
            </p:nvSpPr>
            <p:spPr>
              <a:xfrm>
                <a:off x="7258671" y="77003"/>
                <a:ext cx="370277" cy="37027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dirty="0">
                    <a:latin typeface="Montserrat" pitchFamily="2" charset="-52"/>
                  </a:rPr>
                  <a:t>3</a:t>
                </a:r>
                <a:endParaRPr lang="ru-RU" sz="1800" kern="1200" dirty="0">
                  <a:latin typeface="Montserrat" pitchFamily="2" charset="-52"/>
                </a:endParaRPr>
              </a:p>
            </p:txBody>
          </p:sp>
        </p:grp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D5AA698-F299-AF8F-ED94-03B55AF2008A}"/>
              </a:ext>
            </a:extLst>
          </p:cNvPr>
          <p:cNvSpPr txBox="1"/>
          <p:nvPr/>
        </p:nvSpPr>
        <p:spPr>
          <a:xfrm>
            <a:off x="683568" y="1302989"/>
            <a:ext cx="1079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660066"/>
                </a:solidFill>
                <a:latin typeface="Montserrat" pitchFamily="2" charset="-52"/>
              </a:rPr>
              <a:t>STACK</a:t>
            </a:r>
            <a:r>
              <a:rPr lang="ru-RU" sz="1800" dirty="0">
                <a:solidFill>
                  <a:srgbClr val="660066"/>
                </a:solidFill>
                <a:latin typeface="Montserrat" pitchFamily="2" charset="-52"/>
              </a:rPr>
              <a:t> 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4" name="IMG_2272">
            <a:hlinkClick r:id="" action="ppaction://media"/>
            <a:extLst>
              <a:ext uri="{FF2B5EF4-FFF2-40B4-BE49-F238E27FC236}">
                <a16:creationId xmlns:a16="http://schemas.microsoft.com/office/drawing/2014/main" id="{7DB1BD59-4DB3-0B1E-C003-BB24DB2645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10583" y="362928"/>
            <a:ext cx="2037742" cy="4489082"/>
          </a:xfrm>
          <a:prstGeom prst="roundRect">
            <a:avLst>
              <a:gd name="adj" fmla="val 8648"/>
            </a:avLst>
          </a:prstGeom>
          <a:effectLst>
            <a:softEdge rad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C9BF7CD-2B1C-2600-80E3-E33098796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858"/>
            <a:ext cx="9144000" cy="85725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" pitchFamily="2" charset="-52"/>
              </a:rPr>
              <a:t>Планы по развитию проекта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3E535998-849F-5AE8-B7F4-412F0B19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76" y="3286130"/>
            <a:ext cx="3357586" cy="2232248"/>
          </a:xfrm>
        </p:spPr>
        <p:txBody>
          <a:bodyPr>
            <a:normAutofit/>
          </a:bodyPr>
          <a:lstStyle/>
          <a:p>
            <a:pPr marL="0" indent="0">
              <a:buBlip>
                <a:blip r:embed="rId3"/>
              </a:buBlip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Добавление новых источников для получения информации</a:t>
            </a:r>
          </a:p>
          <a:p>
            <a:pPr marL="0" indent="0">
              <a:buBlip>
                <a:blip r:embed="rId3"/>
              </a:buBlip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Фильтры</a:t>
            </a:r>
          </a:p>
          <a:p>
            <a:pPr marL="0" indent="0"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928794" y="1643056"/>
            <a:ext cx="1428760" cy="1428760"/>
          </a:xfrm>
          <a:prstGeom prst="ellipse">
            <a:avLst/>
          </a:prstGeom>
          <a:solidFill>
            <a:srgbClr val="CB7FE8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42910" y="1000114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B7FE8"/>
                </a:solidFill>
                <a:latin typeface="Montserrat" pitchFamily="2" charset="-52"/>
              </a:rPr>
              <a:t>Расширенный функционал бота</a:t>
            </a:r>
          </a:p>
        </p:txBody>
      </p:sp>
      <p:pic>
        <p:nvPicPr>
          <p:cNvPr id="24" name="Рисунок 23" descr="free-icon-innovation-2452596.png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2214546" y="1928808"/>
            <a:ext cx="866460" cy="866460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>
          <a:xfrm>
            <a:off x="5143504" y="1000114"/>
            <a:ext cx="3447699" cy="5866901"/>
            <a:chOff x="472767" y="1071552"/>
            <a:chExt cx="3447699" cy="5866901"/>
          </a:xfrm>
        </p:grpSpPr>
        <p:sp>
          <p:nvSpPr>
            <p:cNvPr id="20" name="Овал 19"/>
            <p:cNvSpPr/>
            <p:nvPr/>
          </p:nvSpPr>
          <p:spPr>
            <a:xfrm>
              <a:off x="1285852" y="1705472"/>
              <a:ext cx="1428760" cy="1428760"/>
            </a:xfrm>
            <a:prstGeom prst="ellipse">
              <a:avLst/>
            </a:prstGeom>
            <a:solidFill>
              <a:srgbClr val="CB7FE8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бъект 2">
              <a:extLst>
                <a:ext uri="{FF2B5EF4-FFF2-40B4-BE49-F238E27FC236}">
                  <a16:creationId xmlns:a16="http://schemas.microsoft.com/office/drawing/2014/main" id="{203F799A-FACA-F2EF-9994-0944562D5FEB}"/>
                </a:ext>
              </a:extLst>
            </p:cNvPr>
            <p:cNvSpPr txBox="1">
              <a:spLocks/>
            </p:cNvSpPr>
            <p:nvPr/>
          </p:nvSpPr>
          <p:spPr>
            <a:xfrm>
              <a:off x="714348" y="3348546"/>
              <a:ext cx="3106688" cy="358990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600"/>
                </a:spcAft>
                <a:buBlip>
                  <a:blip r:embed="rId3"/>
                </a:buBlip>
              </a:pPr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Студенты и преподаватели экономических специальностей</a:t>
              </a:r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Blip>
                  <a:blip r:embed="rId3"/>
                </a:buBlip>
              </a:pPr>
              <a:r>
                <a:rPr lang="ru-RU" sz="1200" dirty="0" err="1">
                  <a:solidFill>
                    <a:schemeClr val="bg1"/>
                  </a:solidFill>
                  <a:latin typeface="Montserrat" pitchFamily="2" charset="-52"/>
                </a:rPr>
                <a:t>Трейдеры-любители</a:t>
              </a:r>
              <a:endParaRPr lang="ru-RU" sz="12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Blip>
                  <a:blip r:embed="rId3"/>
                </a:buBlip>
              </a:pPr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Экономисты-аналитики</a:t>
              </a:r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Blip>
                  <a:blip r:embed="rId3"/>
                </a:buBlip>
              </a:pPr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Аудиторские и консалтинговые организации</a:t>
              </a:r>
            </a:p>
          </p:txBody>
        </p:sp>
        <p:pic>
          <p:nvPicPr>
            <p:cNvPr id="17" name="Рисунок 16" descr="free-icon-target-audience-7182351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</a:blip>
            <a:stretch>
              <a:fillRect/>
            </a:stretch>
          </p:blipFill>
          <p:spPr>
            <a:xfrm>
              <a:off x="1500166" y="1919786"/>
              <a:ext cx="1000132" cy="1000132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571472" y="1071552"/>
              <a:ext cx="33489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B7FE8"/>
                  </a:solidFill>
                  <a:latin typeface="Montserrat" pitchFamily="2" charset="-52"/>
                </a:rPr>
                <a:t>Новая целевая аудитория</a:t>
              </a:r>
            </a:p>
          </p:txBody>
        </p:sp>
        <p:pic>
          <p:nvPicPr>
            <p:cNvPr id="25" name="Рисунок 24" descr="noroot.png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3941965" flipH="1" flipV="1">
              <a:off x="327879" y="2393573"/>
              <a:ext cx="1078952" cy="789176"/>
            </a:xfrm>
            <a:prstGeom prst="rect">
              <a:avLst/>
            </a:prstGeom>
          </p:spPr>
        </p:pic>
      </p:grpSp>
      <p:pic>
        <p:nvPicPr>
          <p:cNvPr id="29" name="Рисунок 28" descr="noroot.png"/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941965" flipH="1" flipV="1">
            <a:off x="899382" y="2402594"/>
            <a:ext cx="1078952" cy="7891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14282" y="14285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660066"/>
                </a:solidFill>
                <a:latin typeface="Montserrat" pitchFamily="2" charset="-52"/>
                <a:ea typeface="+mj-ea"/>
                <a:cs typeface="+mj-cs"/>
              </a:rPr>
              <a:t>Рынок и бизнес-модель</a:t>
            </a:r>
          </a:p>
        </p:txBody>
      </p:sp>
      <p:sp>
        <p:nvSpPr>
          <p:cNvPr id="24" name="Овал 23"/>
          <p:cNvSpPr/>
          <p:nvPr/>
        </p:nvSpPr>
        <p:spPr>
          <a:xfrm>
            <a:off x="-3036115" y="1571618"/>
            <a:ext cx="5214974" cy="5214974"/>
          </a:xfrm>
          <a:prstGeom prst="ellipse">
            <a:avLst/>
          </a:prstGeom>
          <a:solidFill>
            <a:srgbClr val="CB7FE8"/>
          </a:solidFill>
          <a:ln>
            <a:solidFill>
              <a:srgbClr val="CB7F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-2250297" y="2357436"/>
            <a:ext cx="3643338" cy="36433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-1535917" y="3071816"/>
            <a:ext cx="2175612" cy="2175612"/>
          </a:xfrm>
          <a:prstGeom prst="ellipse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85720" y="1285866"/>
            <a:ext cx="1285884" cy="714380"/>
          </a:xfrm>
          <a:prstGeom prst="line">
            <a:avLst/>
          </a:prstGeom>
          <a:ln>
            <a:solidFill>
              <a:srgbClr val="CB7F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571604" y="1285866"/>
            <a:ext cx="1000132" cy="1588"/>
          </a:xfrm>
          <a:prstGeom prst="line">
            <a:avLst/>
          </a:prstGeom>
          <a:ln>
            <a:solidFill>
              <a:srgbClr val="CB7F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85720" y="2428874"/>
            <a:ext cx="1285884" cy="71438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571604" y="2428874"/>
            <a:ext cx="1000132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357158" y="3643320"/>
            <a:ext cx="1285884" cy="714380"/>
          </a:xfrm>
          <a:prstGeom prst="line">
            <a:avLst/>
          </a:prstGeom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643042" y="3643320"/>
            <a:ext cx="964381" cy="1588"/>
          </a:xfrm>
          <a:prstGeom prst="line">
            <a:avLst/>
          </a:prstGeom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7F6EA06-9D0F-9C8C-E445-F1311C8794B3}"/>
              </a:ext>
            </a:extLst>
          </p:cNvPr>
          <p:cNvSpPr txBox="1"/>
          <p:nvPr/>
        </p:nvSpPr>
        <p:spPr>
          <a:xfrm>
            <a:off x="2928926" y="3429006"/>
            <a:ext cx="3286148" cy="139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660066"/>
                </a:solidFill>
                <a:latin typeface="Montserrat" pitchFamily="2" charset="-52"/>
              </a:rPr>
              <a:t>РГЭУ (РИНХ) ≈600-2500 активных пользователей </a:t>
            </a:r>
          </a:p>
          <a:p>
            <a:pPr marL="0" indent="0">
              <a:buNone/>
            </a:pPr>
            <a:r>
              <a:rPr lang="ru-RU" sz="1050" dirty="0">
                <a:solidFill>
                  <a:srgbClr val="7030A0"/>
                </a:solidFill>
              </a:rPr>
              <a:t>Студенты и преподаватели экономических специальностей вузов Ростова-на-Дону, жители региона, интересующиеся экономическими новостями и др.</a:t>
            </a:r>
          </a:p>
          <a:p>
            <a:pPr marL="0" indent="0">
              <a:buNone/>
            </a:pPr>
            <a:endParaRPr lang="en-US" sz="1050" dirty="0">
              <a:solidFill>
                <a:srgbClr val="7030A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FE9B0C-A389-3757-713E-7286B2D7CEA0}"/>
              </a:ext>
            </a:extLst>
          </p:cNvPr>
          <p:cNvSpPr txBox="1"/>
          <p:nvPr/>
        </p:nvSpPr>
        <p:spPr>
          <a:xfrm>
            <a:off x="2928926" y="928676"/>
            <a:ext cx="342902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B7FE8"/>
                </a:solidFill>
                <a:latin typeface="Montserrat" pitchFamily="2" charset="-52"/>
              </a:rPr>
              <a:t>Более 1 млн. пользователей</a:t>
            </a:r>
          </a:p>
          <a:p>
            <a:pPr marL="0" indent="0">
              <a:buNone/>
            </a:pPr>
            <a:r>
              <a:rPr lang="ru-RU" sz="1050" dirty="0">
                <a:solidFill>
                  <a:srgbClr val="7030A0"/>
                </a:solidFill>
              </a:rPr>
              <a:t>Студенты и преподаватели экономических специальностей вузов России и СНГ, трейдеры-профессионалы и любители, экономисты-аналитики, консультанты, аудиторы, финансисты и пр.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116CBD-D6FA-05B2-4F79-8804765D6B08}"/>
              </a:ext>
            </a:extLst>
          </p:cNvPr>
          <p:cNvSpPr txBox="1"/>
          <p:nvPr/>
        </p:nvSpPr>
        <p:spPr>
          <a:xfrm>
            <a:off x="2928926" y="2071684"/>
            <a:ext cx="335758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Montserrat" pitchFamily="2" charset="-52"/>
              </a:rPr>
              <a:t>≈10000-30000 активных пользователей </a:t>
            </a:r>
          </a:p>
          <a:p>
            <a:pPr marL="0" indent="0">
              <a:buNone/>
            </a:pPr>
            <a:r>
              <a:rPr lang="ru-RU" sz="1050" dirty="0">
                <a:solidFill>
                  <a:srgbClr val="7030A0"/>
                </a:solidFill>
              </a:rPr>
              <a:t>Аудитория специализированных новостных каналов (Минфин, Тинькофф Инвестиции, ВТБ Мои инвестиции, Альфа-Инвестиции и т.п.)</a:t>
            </a:r>
          </a:p>
          <a:p>
            <a:pPr marL="0" indent="0">
              <a:buNone/>
            </a:pPr>
            <a:endParaRPr lang="en-US" sz="1050" b="1" dirty="0">
              <a:solidFill>
                <a:srgbClr val="7030A0"/>
              </a:solidFill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2571736" y="1142990"/>
            <a:ext cx="285752" cy="285752"/>
          </a:xfrm>
          <a:prstGeom prst="ellipse">
            <a:avLst/>
          </a:prstGeom>
          <a:solidFill>
            <a:srgbClr val="CB7FE8"/>
          </a:solidFill>
          <a:ln>
            <a:solidFill>
              <a:srgbClr val="CB7F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2571736" y="2285998"/>
            <a:ext cx="285752" cy="28575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2571736" y="3500444"/>
            <a:ext cx="285752" cy="285752"/>
          </a:xfrm>
          <a:prstGeom prst="ellipse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бъект 2">
            <a:extLst>
              <a:ext uri="{FF2B5EF4-FFF2-40B4-BE49-F238E27FC236}">
                <a16:creationId xmlns:a16="http://schemas.microsoft.com/office/drawing/2014/main" id="{FFFBBD25-A81E-CAC6-5CC0-8323B1B90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388" y="1071552"/>
            <a:ext cx="2511485" cy="346998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B7FE8"/>
                </a:solidFill>
                <a:latin typeface="Montserrat" pitchFamily="2" charset="-52"/>
              </a:rPr>
              <a:t>B</a:t>
            </a:r>
            <a:r>
              <a:rPr lang="ru-RU" sz="1800" b="1" dirty="0">
                <a:solidFill>
                  <a:srgbClr val="CB7FE8"/>
                </a:solidFill>
                <a:latin typeface="Montserrat" pitchFamily="2" charset="-52"/>
              </a:rPr>
              <a:t>2С </a:t>
            </a:r>
          </a:p>
          <a:p>
            <a:pPr marL="0" indent="0" algn="r">
              <a:buNone/>
            </a:pPr>
            <a:r>
              <a:rPr lang="ru-RU" sz="1400" b="1" dirty="0">
                <a:solidFill>
                  <a:srgbClr val="660066"/>
                </a:solidFill>
                <a:latin typeface="Montserrat" pitchFamily="2" charset="-52"/>
              </a:rPr>
              <a:t>Потоки доходов</a:t>
            </a:r>
            <a:endParaRPr lang="en-US" sz="1400" b="1" dirty="0">
              <a:solidFill>
                <a:srgbClr val="660066"/>
              </a:solidFill>
              <a:latin typeface="Montserrat" pitchFamily="2" charset="-52"/>
            </a:endParaRPr>
          </a:p>
          <a:p>
            <a:pPr marL="0" indent="0" algn="just">
              <a:buNone/>
            </a:pPr>
            <a:r>
              <a:rPr lang="ru-RU" sz="1050" dirty="0">
                <a:solidFill>
                  <a:srgbClr val="7030A0"/>
                </a:solidFill>
              </a:rPr>
              <a:t>платная подписка, реклама в </a:t>
            </a:r>
            <a:r>
              <a:rPr lang="ru-RU" sz="1050" dirty="0" err="1">
                <a:solidFill>
                  <a:srgbClr val="7030A0"/>
                </a:solidFill>
              </a:rPr>
              <a:t>Телеграм-канале</a:t>
            </a:r>
            <a:r>
              <a:rPr lang="ru-RU" sz="1050" dirty="0">
                <a:solidFill>
                  <a:srgbClr val="7030A0"/>
                </a:solidFill>
              </a:rPr>
              <a:t>, курсы обучения и мастер-классы для подписчиков канала (за </a:t>
            </a:r>
            <a:r>
              <a:rPr lang="ru-RU" sz="1050" dirty="0" err="1">
                <a:solidFill>
                  <a:srgbClr val="7030A0"/>
                </a:solidFill>
              </a:rPr>
              <a:t>доп</a:t>
            </a:r>
            <a:r>
              <a:rPr lang="en-US" sz="1050" dirty="0">
                <a:solidFill>
                  <a:srgbClr val="7030A0"/>
                </a:solidFill>
              </a:rPr>
              <a:t>.</a:t>
            </a:r>
            <a:r>
              <a:rPr lang="ru-RU" sz="1050" dirty="0">
                <a:solidFill>
                  <a:srgbClr val="7030A0"/>
                </a:solidFill>
              </a:rPr>
              <a:t> плату) по </a:t>
            </a:r>
            <a:r>
              <a:rPr lang="ru-RU" sz="1050" dirty="0" err="1">
                <a:solidFill>
                  <a:srgbClr val="7030A0"/>
                </a:solidFill>
              </a:rPr>
              <a:t>финграмотности</a:t>
            </a:r>
            <a:r>
              <a:rPr lang="ru-RU" sz="1050" dirty="0">
                <a:solidFill>
                  <a:srgbClr val="7030A0"/>
                </a:solidFill>
              </a:rPr>
              <a:t>, инвестициям и т.п.</a:t>
            </a:r>
            <a:endParaRPr lang="en-US" sz="1050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ru-RU" sz="1050" dirty="0">
              <a:solidFill>
                <a:srgbClr val="7030A0"/>
              </a:solidFill>
            </a:endParaRPr>
          </a:p>
          <a:p>
            <a:pPr marL="0" indent="0" algn="r">
              <a:buNone/>
            </a:pPr>
            <a:r>
              <a:rPr lang="ru-RU" sz="1400" b="1" dirty="0">
                <a:solidFill>
                  <a:srgbClr val="660066"/>
                </a:solidFill>
                <a:latin typeface="Montserrat" pitchFamily="2" charset="-52"/>
              </a:rPr>
              <a:t>Каналы распространения</a:t>
            </a:r>
            <a:endParaRPr lang="en-US" sz="1400" dirty="0">
              <a:solidFill>
                <a:srgbClr val="660066"/>
              </a:solidFill>
              <a:latin typeface="Montserrat" pitchFamily="2" charset="-52"/>
            </a:endParaRPr>
          </a:p>
          <a:p>
            <a:pPr marL="0" indent="0" algn="just">
              <a:buNone/>
            </a:pPr>
            <a:r>
              <a:rPr lang="ru-RU" sz="1050" dirty="0">
                <a:solidFill>
                  <a:srgbClr val="7030A0"/>
                </a:solidFill>
              </a:rPr>
              <a:t>информационные стенды, стойки в университете, мероприятия и конференции в университетах, рассылка, реклама в сообществах в </a:t>
            </a:r>
            <a:r>
              <a:rPr lang="ru-RU" sz="1050" dirty="0" err="1">
                <a:solidFill>
                  <a:srgbClr val="7030A0"/>
                </a:solidFill>
              </a:rPr>
              <a:t>соцсетях</a:t>
            </a:r>
            <a:r>
              <a:rPr lang="ru-RU" sz="1050" dirty="0">
                <a:solidFill>
                  <a:srgbClr val="7030A0"/>
                </a:solidFill>
              </a:rPr>
              <a:t> и </a:t>
            </a:r>
            <a:r>
              <a:rPr lang="ru-RU" sz="1050" dirty="0" err="1">
                <a:solidFill>
                  <a:srgbClr val="7030A0"/>
                </a:solidFill>
              </a:rPr>
              <a:t>телеграм-каналах</a:t>
            </a:r>
            <a:endParaRPr lang="ru-RU" sz="1050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92867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B7FE8"/>
                </a:solidFill>
                <a:latin typeface="Montserrat Thin" pitchFamily="2" charset="-52"/>
              </a:rPr>
              <a:t>TAM</a:t>
            </a:r>
            <a:endParaRPr lang="ru-RU" dirty="0">
              <a:solidFill>
                <a:srgbClr val="CB7FE8"/>
              </a:solidFill>
              <a:latin typeface="Montserrat Thin" pitchFamily="2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604" y="207168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Montserrat Thin" pitchFamily="2" charset="-52"/>
              </a:rPr>
              <a:t>SAM</a:t>
            </a:r>
            <a:endParaRPr lang="ru-RU" dirty="0">
              <a:solidFill>
                <a:srgbClr val="7030A0"/>
              </a:solidFill>
              <a:latin typeface="Montserrat Thin" pitchFamily="2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3042" y="328613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0066"/>
                </a:solidFill>
                <a:latin typeface="Montserrat Thin" pitchFamily="2" charset="-52"/>
              </a:rPr>
              <a:t>SOM</a:t>
            </a:r>
            <a:endParaRPr lang="ru-RU" dirty="0">
              <a:solidFill>
                <a:srgbClr val="660066"/>
              </a:solidFill>
              <a:latin typeface="Montserrat Thin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1A6BA6D4-3D25-851B-D68A-6D07D62F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bg1"/>
                </a:solidFill>
                <a:latin typeface="Montserrat" pitchFamily="2" charset="-52"/>
              </a:rPr>
              <a:t>Юнит-экономика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500035" y="785800"/>
          <a:ext cx="821536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16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876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СРЕДНИЙ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ЧЕК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150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ЮНИТ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= ПОДПИСКА НА ОДНОГО ПОЛЬЗОВАТЕЛЯ</a:t>
                      </a:r>
                      <a:endParaRPr lang="ru-RU" sz="1050" dirty="0">
                        <a:solidFill>
                          <a:schemeClr val="bg1"/>
                        </a:solidFill>
                        <a:latin typeface="Montserrat" pitchFamily="2" charset="-52"/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САС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СТОИМОСТЬ ПРИВЛЕЧЕНИЯ</a:t>
                      </a:r>
                      <a:r>
                        <a:rPr lang="ru-RU" sz="1050" b="1" baseline="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КЛИЕНТА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Montserrat" pitchFamily="2" charset="-52"/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ПЕРЕМЕННЫЕ РАСХОДЫ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Стоимость в закупке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Доставка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bg1"/>
                          </a:solidFill>
                        </a:rPr>
                        <a:t>SMS-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уведомления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Налоги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</a:rPr>
                        <a:t> (НДС -20%)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МАРЖА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(</a:t>
                      </a:r>
                      <a:r>
                        <a:rPr lang="en-US" sz="105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Gross margin)</a:t>
                      </a:r>
                      <a:endParaRPr lang="ru-RU" sz="1050" dirty="0">
                        <a:solidFill>
                          <a:schemeClr val="bg1"/>
                        </a:solidFill>
                        <a:latin typeface="Montserrat" pitchFamily="2" charset="-52"/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kern="1200" dirty="0">
                        <a:solidFill>
                          <a:schemeClr val="bg1"/>
                        </a:solidFill>
                        <a:latin typeface="Montserrat" pitchFamily="2" charset="-5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Montserrat" pitchFamily="2" charset="-52"/>
                          <a:ea typeface="+mn-ea"/>
                          <a:cs typeface="+mn-cs"/>
                        </a:rPr>
                        <a:t>МАРЖА НА ОДНОМ ЮНИТЕ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ПОСТОЯННЫЕ РАСХОДЫ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10000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ФОТ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5000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Системный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</a:rPr>
                        <a:t> администратор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Офис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Бухгалтерия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Поддержка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</a:rPr>
                        <a:t> сайта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5000</a:t>
                      </a: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>
                          <a:solidFill>
                            <a:schemeClr val="bg1"/>
                          </a:solidFill>
                        </a:rPr>
                        <a:t>Хостинг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B7FE8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ТОЧКА</a:t>
                      </a:r>
                      <a:r>
                        <a:rPr lang="ru-RU" sz="1050" b="1" baseline="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БЕЗУБЫТОЧНОСТИ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Montserrat" pitchFamily="2" charset="-52"/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r>
                        <a:rPr lang="ru-RU" sz="1050" baseline="0">
                          <a:solidFill>
                            <a:schemeClr val="bg1"/>
                          </a:solidFill>
                        </a:rPr>
                        <a:t> подписок, чтобы выйти в ноль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424"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ПРИБЫЛЬ</a:t>
                      </a:r>
                      <a:r>
                        <a:rPr lang="ru-RU" sz="1050" b="1" baseline="0" dirty="0">
                          <a:solidFill>
                            <a:schemeClr val="bg1"/>
                          </a:solidFill>
                          <a:latin typeface="Montserrat" pitchFamily="2" charset="-52"/>
                        </a:rPr>
                        <a:t> 1 МЛН. РУБЛЕЙ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10100</a:t>
                      </a: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</a:rPr>
                        <a:t>Количество подписок,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</a:rPr>
                        <a:t> чтобы заработать1 млн. рублей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70701519-EDB6-A55E-A95B-24A448B0478E}"/>
              </a:ext>
            </a:extLst>
          </p:cNvPr>
          <p:cNvSpPr txBox="1"/>
          <p:nvPr/>
        </p:nvSpPr>
        <p:spPr>
          <a:xfrm>
            <a:off x="-342946" y="15240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Montserrat" pitchFamily="2" charset="-52"/>
              </a:rPr>
              <a:t>КОМАНДА</a:t>
            </a:r>
            <a:endParaRPr lang="ru-RU" sz="4000" dirty="0">
              <a:solidFill>
                <a:schemeClr val="bg1"/>
              </a:solidFill>
              <a:latin typeface="Montserrat" pitchFamily="2" charset="-52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DF2F30-9847-B2D3-95D2-A52F097D6845}"/>
              </a:ext>
            </a:extLst>
          </p:cNvPr>
          <p:cNvSpPr txBox="1"/>
          <p:nvPr/>
        </p:nvSpPr>
        <p:spPr>
          <a:xfrm>
            <a:off x="-142908" y="3214692"/>
            <a:ext cx="2830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Montserrat" pitchFamily="2" charset="-52"/>
              </a:rPr>
              <a:t>Валерия 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Montserrat" pitchFamily="2" charset="-52"/>
              </a:rPr>
              <a:t>Дмитриева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9FD718-6A07-B54D-C086-0B68BCC3DF6B}"/>
              </a:ext>
            </a:extLst>
          </p:cNvPr>
          <p:cNvSpPr txBox="1"/>
          <p:nvPr/>
        </p:nvSpPr>
        <p:spPr>
          <a:xfrm>
            <a:off x="2500862" y="2567384"/>
            <a:ext cx="1495074" cy="33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Айшат Юсупова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D9DA15-7A29-151A-85A0-E93046DEC6CA}"/>
              </a:ext>
            </a:extLst>
          </p:cNvPr>
          <p:cNvSpPr txBox="1"/>
          <p:nvPr/>
        </p:nvSpPr>
        <p:spPr>
          <a:xfrm>
            <a:off x="4002066" y="2567384"/>
            <a:ext cx="1848653" cy="33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Лебедева Ангелина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BA3BA9-276D-331B-4ABC-347863FE2856}"/>
              </a:ext>
            </a:extLst>
          </p:cNvPr>
          <p:cNvSpPr txBox="1"/>
          <p:nvPr/>
        </p:nvSpPr>
        <p:spPr>
          <a:xfrm>
            <a:off x="5856849" y="2567384"/>
            <a:ext cx="1495074" cy="33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Иващенко Инна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66A9EA-D714-808E-5ECC-DC60CE231898}"/>
              </a:ext>
            </a:extLst>
          </p:cNvPr>
          <p:cNvSpPr txBox="1"/>
          <p:nvPr/>
        </p:nvSpPr>
        <p:spPr>
          <a:xfrm>
            <a:off x="7358054" y="2560621"/>
            <a:ext cx="1569074" cy="33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Денис </a:t>
            </a:r>
            <a:r>
              <a:rPr lang="ru-RU" sz="1200" dirty="0" err="1">
                <a:solidFill>
                  <a:schemeClr val="bg1"/>
                </a:solidFill>
                <a:latin typeface="Montserrat" pitchFamily="2" charset="-52"/>
              </a:rPr>
              <a:t>Поезжаев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CA3DBB-5E32-FC0C-D520-9576118669EF}"/>
              </a:ext>
            </a:extLst>
          </p:cNvPr>
          <p:cNvSpPr txBox="1"/>
          <p:nvPr/>
        </p:nvSpPr>
        <p:spPr>
          <a:xfrm>
            <a:off x="2503974" y="4612586"/>
            <a:ext cx="1406514" cy="33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Анна Антонова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F9A3AD-9668-F818-AB73-6C77D734FFE1}"/>
              </a:ext>
            </a:extLst>
          </p:cNvPr>
          <p:cNvSpPr txBox="1"/>
          <p:nvPr/>
        </p:nvSpPr>
        <p:spPr>
          <a:xfrm>
            <a:off x="4147865" y="4612586"/>
            <a:ext cx="1377045" cy="615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Глеб </a:t>
            </a:r>
            <a:r>
              <a:rPr lang="ru-RU" sz="1200" dirty="0" err="1">
                <a:solidFill>
                  <a:schemeClr val="bg1"/>
                </a:solidFill>
                <a:latin typeface="Montserrat" pitchFamily="2" charset="-52"/>
              </a:rPr>
              <a:t>Придыба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  <a:p>
            <a:pPr algn="ctr">
              <a:lnSpc>
                <a:spcPct val="150000"/>
              </a:lnSpc>
            </a:pP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AC83D9-E569-6293-AB57-727441F27B32}"/>
              </a:ext>
            </a:extLst>
          </p:cNvPr>
          <p:cNvSpPr txBox="1"/>
          <p:nvPr/>
        </p:nvSpPr>
        <p:spPr>
          <a:xfrm>
            <a:off x="5524909" y="4614842"/>
            <a:ext cx="1969918" cy="615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Андрей Завгородний</a:t>
            </a:r>
          </a:p>
          <a:p>
            <a:pPr>
              <a:lnSpc>
                <a:spcPct val="150000"/>
              </a:lnSpc>
            </a:pP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26" name="Рисунок 25" descr="Дмитриева-roun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285866"/>
            <a:ext cx="1928826" cy="1928826"/>
          </a:xfrm>
          <a:prstGeom prst="rect">
            <a:avLst/>
          </a:prstGeom>
        </p:spPr>
      </p:pic>
      <p:pic>
        <p:nvPicPr>
          <p:cNvPr id="34" name="Рисунок 33" descr="Юсупова-roun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1142990"/>
            <a:ext cx="1357322" cy="1357322"/>
          </a:xfrm>
          <a:prstGeom prst="rect">
            <a:avLst/>
          </a:prstGeom>
        </p:spPr>
      </p:pic>
      <p:pic>
        <p:nvPicPr>
          <p:cNvPr id="39" name="Рисунок 38" descr="Лебедева-rou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1142990"/>
            <a:ext cx="1357322" cy="1357322"/>
          </a:xfrm>
          <a:prstGeom prst="rect">
            <a:avLst/>
          </a:prstGeom>
        </p:spPr>
      </p:pic>
      <p:pic>
        <p:nvPicPr>
          <p:cNvPr id="42" name="Рисунок 41" descr="Иващенко-roun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1142990"/>
            <a:ext cx="1357322" cy="1357322"/>
          </a:xfrm>
          <a:prstGeom prst="rect">
            <a:avLst/>
          </a:prstGeom>
        </p:spPr>
      </p:pic>
      <p:pic>
        <p:nvPicPr>
          <p:cNvPr id="43" name="Рисунок 42" descr="Поезжаев-roun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00958" y="1142990"/>
            <a:ext cx="1357322" cy="1357322"/>
          </a:xfrm>
          <a:prstGeom prst="rect">
            <a:avLst/>
          </a:prstGeom>
        </p:spPr>
      </p:pic>
      <p:pic>
        <p:nvPicPr>
          <p:cNvPr id="44" name="Рисунок 43" descr="Антонова-roun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71736" y="3214692"/>
            <a:ext cx="1357304" cy="1357304"/>
          </a:xfrm>
          <a:prstGeom prst="rect">
            <a:avLst/>
          </a:prstGeom>
        </p:spPr>
      </p:pic>
      <p:pic>
        <p:nvPicPr>
          <p:cNvPr id="45" name="Рисунок 44" descr="Придыба-round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3214692"/>
            <a:ext cx="1357322" cy="1357322"/>
          </a:xfrm>
          <a:prstGeom prst="rect">
            <a:avLst/>
          </a:prstGeom>
        </p:spPr>
      </p:pic>
      <p:pic>
        <p:nvPicPr>
          <p:cNvPr id="46" name="Рисунок 45" descr="Завгородний-roun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57884" y="3214692"/>
            <a:ext cx="1357322" cy="1357322"/>
          </a:xfrm>
          <a:prstGeom prst="rect">
            <a:avLst/>
          </a:prstGeom>
        </p:spPr>
      </p:pic>
      <p:sp>
        <p:nvSpPr>
          <p:cNvPr id="48" name="Овал 47"/>
          <p:cNvSpPr/>
          <p:nvPr/>
        </p:nvSpPr>
        <p:spPr>
          <a:xfrm>
            <a:off x="7500958" y="3214692"/>
            <a:ext cx="1357322" cy="1357322"/>
          </a:xfrm>
          <a:prstGeom prst="ellipse">
            <a:avLst/>
          </a:prstGeom>
          <a:blipFill dpi="0" rotWithShape="1">
            <a:blip r:embed="rId11" cstate="print">
              <a:lum/>
            </a:blip>
            <a:srcRect/>
            <a:stretch>
              <a:fillRect t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2F9A3AD-9668-F818-AB73-6C77D734FFE1}"/>
              </a:ext>
            </a:extLst>
          </p:cNvPr>
          <p:cNvSpPr txBox="1"/>
          <p:nvPr/>
        </p:nvSpPr>
        <p:spPr>
          <a:xfrm>
            <a:off x="7358082" y="4643452"/>
            <a:ext cx="1643042" cy="615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latin typeface="Montserrat" pitchFamily="2" charset="-52"/>
              </a:rPr>
              <a:t>Алёна </a:t>
            </a:r>
            <a:r>
              <a:rPr lang="ru-RU" sz="1200" dirty="0" err="1">
                <a:solidFill>
                  <a:schemeClr val="bg1"/>
                </a:solidFill>
                <a:latin typeface="Montserrat" pitchFamily="2" charset="-52"/>
              </a:rPr>
              <a:t>Сиделева</a:t>
            </a: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  <a:p>
            <a:pPr algn="ctr">
              <a:lnSpc>
                <a:spcPct val="150000"/>
              </a:lnSpc>
            </a:pPr>
            <a:endParaRPr lang="ru-RU" sz="1200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6B38E91-BB6E-3CDA-A477-4949230BBCC0}"/>
              </a:ext>
            </a:extLst>
          </p:cNvPr>
          <p:cNvSpPr/>
          <p:nvPr/>
        </p:nvSpPr>
        <p:spPr>
          <a:xfrm>
            <a:off x="2627784" y="1131590"/>
            <a:ext cx="1080120" cy="499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DA7A90F-59F0-E388-EB13-2DB97BC3BDEE}"/>
              </a:ext>
            </a:extLst>
          </p:cNvPr>
          <p:cNvSpPr/>
          <p:nvPr/>
        </p:nvSpPr>
        <p:spPr>
          <a:xfrm>
            <a:off x="5098280" y="1131590"/>
            <a:ext cx="1080120" cy="499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8FD042A-9909-27D1-C50D-444E1BC149AC}"/>
              </a:ext>
            </a:extLst>
          </p:cNvPr>
          <p:cNvGrpSpPr/>
          <p:nvPr/>
        </p:nvGrpSpPr>
        <p:grpSpPr>
          <a:xfrm>
            <a:off x="2881960" y="900758"/>
            <a:ext cx="3380079" cy="3341984"/>
            <a:chOff x="2627784" y="964927"/>
            <a:chExt cx="3672408" cy="3796982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64E8C996-8E4B-1606-032A-3C6BA1E5029B}"/>
                </a:ext>
              </a:extLst>
            </p:cNvPr>
            <p:cNvSpPr/>
            <p:nvPr/>
          </p:nvSpPr>
          <p:spPr>
            <a:xfrm>
              <a:off x="2627784" y="964927"/>
              <a:ext cx="3672408" cy="3796982"/>
            </a:xfrm>
            <a:prstGeom prst="roundRect">
              <a:avLst/>
            </a:prstGeom>
            <a:solidFill>
              <a:srgbClr val="331D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16FBFF57-D065-D9E6-3EFB-2EAE0EBAA267}"/>
                </a:ext>
              </a:extLst>
            </p:cNvPr>
            <p:cNvSpPr/>
            <p:nvPr/>
          </p:nvSpPr>
          <p:spPr>
            <a:xfrm>
              <a:off x="2771800" y="1131590"/>
              <a:ext cx="3384376" cy="348521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" name="Рисунок 3" descr="Изображение выглядит как Шрифт, Графика, типография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43CB712-181B-2438-53D9-4758DA54F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1563638"/>
              <a:ext cx="2546015" cy="2546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2561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431</Words>
  <Application>Microsoft Office PowerPoint</Application>
  <PresentationFormat>Экран (16:9)</PresentationFormat>
  <Paragraphs>113</Paragraphs>
  <Slides>12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Montserrat</vt:lpstr>
      <vt:lpstr>Montserrat Thin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</vt:lpstr>
      <vt:lpstr>Презентация PowerPoint</vt:lpstr>
      <vt:lpstr>Готовое решение</vt:lpstr>
      <vt:lpstr>Планы по развитию проекта</vt:lpstr>
      <vt:lpstr>Презентация PowerPoint</vt:lpstr>
      <vt:lpstr>Юнит-экономика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Angelina Lebedeva</cp:lastModifiedBy>
  <cp:revision>36</cp:revision>
  <dcterms:created xsi:type="dcterms:W3CDTF">2023-10-12T16:31:25Z</dcterms:created>
  <dcterms:modified xsi:type="dcterms:W3CDTF">2023-11-29T05:36:32Z</dcterms:modified>
</cp:coreProperties>
</file>