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9" r:id="rId8"/>
    <p:sldId id="27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  <p:embeddedFont>
      <p:font typeface="Raleway" pitchFamily="2" charset="-52"/>
      <p:regular r:id="rId31"/>
      <p:bold r:id="rId32"/>
      <p:italic r:id="rId33"/>
      <p:boldItalic r:id="rId34"/>
    </p:embeddedFont>
    <p:embeddedFont>
      <p:font typeface="Raleway SemiBold" pitchFamily="2" charset="-52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hl9/tMkghoncbwzpQJMfiibby3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874F8C-2833-4083-832E-9897985BCAF6}">
  <a:tblStyle styleId="{40874F8C-2833-4083-832E-9897985BCAF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0" y="12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4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>
            <a:spLocks noGrp="1"/>
          </p:cNvSpPr>
          <p:nvPr>
            <p:ph type="title"/>
          </p:nvPr>
        </p:nvSpPr>
        <p:spPr>
          <a:xfrm>
            <a:off x="403997" y="178217"/>
            <a:ext cx="4655700" cy="2139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r>
              <a:rPr lang="ru-RU" sz="1600" dirty="0"/>
              <a:t>Проектная команда № 28.</a:t>
            </a:r>
            <a:br>
              <a:rPr lang="ru-RU" sz="1600" dirty="0"/>
            </a:br>
            <a:r>
              <a:rPr lang="ru-RU" sz="1600" dirty="0"/>
              <a:t>Безымянные</a:t>
            </a:r>
            <a:br>
              <a:rPr lang="ru-RU" sz="1600" dirty="0"/>
            </a:br>
            <a:r>
              <a:rPr lang="ru-RU" sz="1600" dirty="0"/>
              <a:t>Захаров Павел</a:t>
            </a:r>
            <a:br>
              <a:rPr lang="ru-RU" sz="1600" dirty="0"/>
            </a:br>
            <a:r>
              <a:rPr lang="ru-RU" sz="1600" dirty="0"/>
              <a:t>Маркова Валерия</a:t>
            </a:r>
            <a:br>
              <a:rPr lang="ru-RU" sz="1600" dirty="0"/>
            </a:br>
            <a:r>
              <a:rPr lang="ru-RU" sz="1600" dirty="0"/>
              <a:t>Осташова Софья</a:t>
            </a:r>
            <a:br>
              <a:rPr lang="ru-RU" sz="1600" dirty="0"/>
            </a:br>
            <a:r>
              <a:rPr lang="ru-RU" sz="1600" dirty="0"/>
              <a:t>Рачковская Диана</a:t>
            </a:r>
            <a:br>
              <a:rPr lang="de-DE" sz="1400" dirty="0"/>
            </a:br>
            <a:endParaRPr sz="3100" dirty="0"/>
          </a:p>
        </p:txBody>
      </p:sp>
      <p:sp>
        <p:nvSpPr>
          <p:cNvPr id="107" name="Google Shape;107;p1"/>
          <p:cNvSpPr txBox="1">
            <a:spLocks noGrp="1"/>
          </p:cNvSpPr>
          <p:nvPr>
            <p:ph type="body" idx="1"/>
          </p:nvPr>
        </p:nvSpPr>
        <p:spPr>
          <a:xfrm>
            <a:off x="504981" y="2287950"/>
            <a:ext cx="46557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2000" dirty="0"/>
              <a:t>Электронный журнал </a:t>
            </a:r>
            <a:br>
              <a:rPr lang="ru-RU" sz="2000" dirty="0"/>
            </a:br>
            <a:r>
              <a:rPr lang="de-DE" sz="2000" dirty="0"/>
              <a:t>Hallo, Deutschla</a:t>
            </a:r>
            <a:r>
              <a:rPr lang="de-DE" sz="1800" dirty="0"/>
              <a:t>nd</a:t>
            </a:r>
            <a:r>
              <a:rPr lang="ru-RU" sz="1800" dirty="0"/>
              <a:t>!</a:t>
            </a:r>
            <a:endParaRPr sz="1800" dirty="0"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1">
            <a:extLst>
              <a:ext uri="{FF2B5EF4-FFF2-40B4-BE49-F238E27FC236}">
                <a16:creationId xmlns:a16="http://schemas.microsoft.com/office/drawing/2014/main" id="{BFB7EF78-B074-3B9C-BB0C-19B3CAD22D34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42857"/>
              <a:buNone/>
            </a:pPr>
            <a:r>
              <a:rPr lang="ru-RU" sz="1600" dirty="0">
                <a:solidFill>
                  <a:schemeClr val="tx1"/>
                </a:solidFill>
              </a:rPr>
              <a:t>В текущее время, довольно много людей эмигрировало из России и одной из привлекательных стран стала Германия</a:t>
            </a:r>
            <a:r>
              <a:rPr lang="ru-RU" sz="700" dirty="0"/>
              <a:t>.</a:t>
            </a:r>
            <a:endParaRPr sz="700" dirty="0"/>
          </a:p>
        </p:txBody>
      </p:sp>
      <p:sp>
        <p:nvSpPr>
          <p:cNvPr id="123" name="Google Shape;123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0" y="2709875"/>
            <a:ext cx="72291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800" dirty="0"/>
              <a:t>Согласно немецкому исследованию</a:t>
            </a:r>
            <a:endParaRPr lang="de-DE" sz="1800" dirty="0"/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DE" sz="1800" dirty="0"/>
              <a:t>• </a:t>
            </a:r>
            <a:r>
              <a:rPr lang="ru-RU" sz="1800" dirty="0"/>
              <a:t>300 000 человек эмигрировало из России в Германию за 2022 год</a:t>
            </a:r>
            <a:endParaRPr lang="de-DE" sz="1800" dirty="0"/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DE" sz="1800" dirty="0"/>
              <a:t>• </a:t>
            </a:r>
            <a:r>
              <a:rPr lang="ru-RU" sz="1800" dirty="0"/>
              <a:t>Треть работает в </a:t>
            </a:r>
            <a:r>
              <a:rPr lang="en-US" sz="1800" dirty="0"/>
              <a:t>IT</a:t>
            </a:r>
            <a:endParaRPr lang="de-DE" sz="1800" dirty="0"/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DE" sz="1800" dirty="0"/>
              <a:t>• </a:t>
            </a:r>
            <a:r>
              <a:rPr lang="ru-RU" sz="1800" dirty="0"/>
              <a:t>57% - молодёжь</a:t>
            </a:r>
            <a:endParaRPr lang="de-DE" sz="1800" dirty="0"/>
          </a:p>
        </p:txBody>
      </p:sp>
      <p:sp>
        <p:nvSpPr>
          <p:cNvPr id="131" name="Google Shape;131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" name="Google Shape;116;p1">
            <a:extLst>
              <a:ext uri="{FF2B5EF4-FFF2-40B4-BE49-F238E27FC236}">
                <a16:creationId xmlns:a16="http://schemas.microsoft.com/office/drawing/2014/main" id="{A3732BC7-F22C-FD30-53A2-70EFA33AF306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3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800" dirty="0">
                <a:solidFill>
                  <a:srgbClr val="132C40"/>
                </a:solidFill>
              </a:rPr>
              <a:t>Русскоязычные беженцы, которым трудно ориентироваться в условиях нового города</a:t>
            </a:r>
            <a:endParaRPr sz="18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1">
            <a:extLst>
              <a:ext uri="{FF2B5EF4-FFF2-40B4-BE49-F238E27FC236}">
                <a16:creationId xmlns:a16="http://schemas.microsoft.com/office/drawing/2014/main" id="{D7813938-5935-7FEA-BC87-4DC1326A8EF7}"/>
              </a:ext>
            </a:extLst>
          </p:cNvPr>
          <p:cNvSpPr/>
          <p:nvPr/>
        </p:nvSpPr>
        <p:spPr>
          <a:xfrm>
            <a:off x="0" y="4763400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7" name="Google Shape;157;p4"/>
          <p:cNvSpPr txBox="1">
            <a:spLocks noGrp="1"/>
          </p:cNvSpPr>
          <p:nvPr>
            <p:ph type="body" idx="1"/>
          </p:nvPr>
        </p:nvSpPr>
        <p:spPr>
          <a:xfrm>
            <a:off x="456818" y="2568881"/>
            <a:ext cx="6568200" cy="231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2000" dirty="0">
                <a:solidFill>
                  <a:srgbClr val="132C40"/>
                </a:solidFill>
              </a:rPr>
              <a:t>Навигация людей на улицах Германии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2000" dirty="0">
                <a:solidFill>
                  <a:srgbClr val="132C40"/>
                </a:solidFill>
              </a:rPr>
              <a:t>Расположение жизненно важных объектов инфраструктуры и социальных служб.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lang="ru-RU" dirty="0">
              <a:solidFill>
                <a:srgbClr val="132C40"/>
              </a:solidFill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5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117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2000" dirty="0">
                <a:solidFill>
                  <a:srgbClr val="132C40"/>
                </a:solidFill>
              </a:rPr>
              <a:t>Электронный журнал, позволяющий сориентироваться на местности и поведать о местных достопримечательностях и объектах социальной инфраструктуры. 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2000" dirty="0">
                <a:solidFill>
                  <a:srgbClr val="132C40"/>
                </a:solidFill>
              </a:rPr>
              <a:t>Прототип – Берлин</a:t>
            </a: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sz="20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B37E5-BA6C-C560-5373-E26FB2C86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32" y="445031"/>
            <a:ext cx="7976100" cy="600134"/>
          </a:xfrm>
        </p:spPr>
        <p:txBody>
          <a:bodyPr/>
          <a:lstStyle/>
          <a:p>
            <a:r>
              <a:rPr lang="ru-RU" dirty="0"/>
              <a:t>Прототип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5215F0-B8D7-266B-CC43-6300A9FD6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753" y="40383"/>
            <a:ext cx="3282730" cy="492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34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A1E1D-4D32-9F0C-CB57-9CFAFF58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C9D7CD-381A-642D-FBBA-193A5D279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429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1">
            <a:extLst>
              <a:ext uri="{FF2B5EF4-FFF2-40B4-BE49-F238E27FC236}">
                <a16:creationId xmlns:a16="http://schemas.microsoft.com/office/drawing/2014/main" id="{BCCD29EB-E28A-50C9-F736-E0CE0C0CE46B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808057" y="1911179"/>
            <a:ext cx="5118900" cy="309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6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Безымянные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Русскоязычные беженцы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Иммиграция в Германию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Навигации в городе, при минимальных знаниях языка 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Электронный журнал</a:t>
            </a:r>
            <a:endParaRPr sz="16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6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Информацию о городе проживания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1">
            <a:extLst>
              <a:ext uri="{FF2B5EF4-FFF2-40B4-BE49-F238E27FC236}">
                <a16:creationId xmlns:a16="http://schemas.microsoft.com/office/drawing/2014/main" id="{95A8B7B6-943D-8EAA-8E53-66ED666B3A37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7"/>
          <p:cNvSpPr txBox="1">
            <a:spLocks noGrp="1"/>
          </p:cNvSpPr>
          <p:nvPr>
            <p:ph type="body" idx="1"/>
          </p:nvPr>
        </p:nvSpPr>
        <p:spPr>
          <a:xfrm>
            <a:off x="377662" y="2409509"/>
            <a:ext cx="7993200" cy="262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●"/>
              <a:tabLst>
                <a:tab pos="274320" algn="l"/>
                <a:tab pos="457200" algn="l"/>
              </a:tabLs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работаем на рынке B2C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(Продаём компаниям и физическим лицам)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Наша ЦА - это 300000 человек</a:t>
            </a:r>
            <a:endParaRPr sz="1600" dirty="0"/>
          </a:p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ru" sz="1600" dirty="0"/>
              <a:t>Себестоимость нашего решения составит 1500 евро</a:t>
            </a:r>
            <a:br>
              <a:rPr lang="ru" sz="1600" dirty="0"/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Tam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1,7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мдн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евро*3= 5,1 млн евро(510 млн рублей)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–1,7 млн евро(170 млн. рублей)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Som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- 170 тыс. евро(17 млн. рублей)</a:t>
            </a:r>
            <a:endParaRPr dirty="0"/>
          </a:p>
        </p:txBody>
      </p:sp>
      <p:sp>
        <p:nvSpPr>
          <p:cNvPr id="199" name="Google Shape;199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309673" y="58818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"/>
          <p:cNvSpPr txBox="1">
            <a:spLocks noGrp="1"/>
          </p:cNvSpPr>
          <p:nvPr>
            <p:ph type="title"/>
          </p:nvPr>
        </p:nvSpPr>
        <p:spPr>
          <a:xfrm>
            <a:off x="309672" y="57592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8"/>
          <p:cNvSpPr txBox="1">
            <a:spLocks noGrp="1"/>
          </p:cNvSpPr>
          <p:nvPr>
            <p:ph type="body" idx="1"/>
          </p:nvPr>
        </p:nvSpPr>
        <p:spPr>
          <a:xfrm>
            <a:off x="401716" y="1519334"/>
            <a:ext cx="79932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Мы будем делать электронный журнал и предусмотрена возможность распространения печатной продукции.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Производство будет стоить 1500 евро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У нас будут покупать готовый </a:t>
            </a:r>
            <a:r>
              <a:rPr lang="ru-RU" sz="1600" dirty="0"/>
              <a:t>продукт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600" dirty="0"/>
              <a:t>Стоимость электронного издания: 1 евро </a:t>
            </a:r>
            <a:endParaRPr sz="1600"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600" dirty="0"/>
              <a:t>Дополнительно мы можем зарабатывать на предоставлении нашего товара туристам. Цена печатного издания будет выше, так как добавляются затраты на печать. Стоимость печатного издания – 2 евро. </a:t>
            </a:r>
            <a:endParaRPr sz="1600" dirty="0"/>
          </a:p>
        </p:txBody>
      </p:sp>
      <p:sp>
        <p:nvSpPr>
          <p:cNvPr id="213" name="Google Shape;213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1">
            <a:extLst>
              <a:ext uri="{FF2B5EF4-FFF2-40B4-BE49-F238E27FC236}">
                <a16:creationId xmlns:a16="http://schemas.microsoft.com/office/drawing/2014/main" id="{7D742710-88AD-4A90-EE3C-A3F05CFD25EE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1978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/>
              <a:t>Разработан прототип проекта.</a:t>
            </a:r>
            <a:br>
              <a:rPr lang="ru-RU" sz="1800" dirty="0"/>
            </a:br>
            <a:r>
              <a:rPr lang="ru-RU" sz="1800" dirty="0"/>
              <a:t>Оформлена презентация проекта.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/>
              <a:t>Паспорт проекта разработан и загружен в систему </a:t>
            </a:r>
            <a:r>
              <a:rPr lang="de-DE" sz="1800" dirty="0"/>
              <a:t>Project</a:t>
            </a:r>
            <a:r>
              <a:rPr lang="ru-RU" sz="1800" dirty="0"/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800" dirty="0"/>
              <a:t>Поиск материала и исследование немецкой статистики.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209;p8">
            <a:extLst>
              <a:ext uri="{FF2B5EF4-FFF2-40B4-BE49-F238E27FC236}">
                <a16:creationId xmlns:a16="http://schemas.microsoft.com/office/drawing/2014/main" id="{8454032E-25BD-E54F-FAFE-C3671F4459D7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32" name="Google Shape;232;p10"/>
          <p:cNvGraphicFramePr/>
          <p:nvPr>
            <p:extLst>
              <p:ext uri="{D42A27DB-BD31-4B8C-83A1-F6EECF244321}">
                <p14:modId xmlns:p14="http://schemas.microsoft.com/office/powerpoint/2010/main" val="3689294892"/>
              </p:ext>
            </p:extLst>
          </p:nvPr>
        </p:nvGraphicFramePr>
        <p:xfrm>
          <a:off x="456810" y="921625"/>
          <a:ext cx="7926150" cy="3078355"/>
        </p:xfrm>
        <a:graphic>
          <a:graphicData uri="http://schemas.openxmlformats.org/drawingml/2006/table">
            <a:tbl>
              <a:tblPr>
                <a:noFill/>
                <a:tableStyleId>{40874F8C-2833-4083-832E-9897985BCAF6}</a:tableStyleId>
              </a:tblPr>
              <a:tblGrid>
                <a:gridCol w="15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3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НОМЕР ТЕЛЕФОНА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НИК В ТЕЛЕГРАМ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Захаров Павел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Маркова Валерия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Осташова Софья, Рачковская Диана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3" name="Google Shape;233;p10"/>
          <p:cNvSpPr/>
          <p:nvPr/>
        </p:nvSpPr>
        <p:spPr>
          <a:xfrm>
            <a:off x="456818" y="4337913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10"/>
          <p:cNvSpPr txBox="1">
            <a:spLocks noGrp="1"/>
          </p:cNvSpPr>
          <p:nvPr>
            <p:ph type="body" idx="1"/>
          </p:nvPr>
        </p:nvSpPr>
        <p:spPr>
          <a:xfrm>
            <a:off x="456818" y="3968463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35" name="Google Shape;235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6" name="Google Shape;246;p11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 dirty="0">
              <a:solidFill>
                <a:srgbClr val="132C40"/>
              </a:solidFill>
            </a:endParaRPr>
          </a:p>
          <a:p>
            <a:pPr marL="1460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55" name="Google Shape;255;p11"/>
          <p:cNvGraphicFramePr/>
          <p:nvPr>
            <p:extLst>
              <p:ext uri="{D42A27DB-BD31-4B8C-83A1-F6EECF244321}">
                <p14:modId xmlns:p14="http://schemas.microsoft.com/office/powerpoint/2010/main" val="4215994211"/>
              </p:ext>
            </p:extLst>
          </p:nvPr>
        </p:nvGraphicFramePr>
        <p:xfrm>
          <a:off x="630335" y="3150175"/>
          <a:ext cx="7532025" cy="1778480"/>
        </p:xfrm>
        <a:graphic>
          <a:graphicData uri="http://schemas.openxmlformats.org/drawingml/2006/table">
            <a:tbl>
              <a:tblPr>
                <a:noFill/>
                <a:tableStyleId>{40874F8C-2833-4083-832E-9897985BCAF6}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Разработка прототипа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2-3 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Маркова В, Захаров П.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Заполнение документации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3-4 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Захаров П, Осташова С, Рачковская Д.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Защита проекта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Вся команда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" name="Google Shape;256;p11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2" name="Google Shape;262;p12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Команда № 028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Захаров Павел</a:t>
            </a:r>
            <a:endParaRPr sz="14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dirty="0">
                <a:solidFill>
                  <a:srgbClr val="132C40"/>
                </a:solidFill>
              </a:rPr>
              <a:t>Номер телефона:</a:t>
            </a:r>
            <a:endParaRPr sz="1400"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 dirty="0">
                <a:solidFill>
                  <a:srgbClr val="132C40"/>
                </a:solidFill>
              </a:rPr>
              <a:t>Ник телеграм: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263" name="Google Shape;263;p12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E8288-AE2E-1393-46BD-F3D3B1276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09" y="2063934"/>
            <a:ext cx="8444039" cy="3508623"/>
          </a:xfrm>
        </p:spPr>
        <p:txBody>
          <a:bodyPr/>
          <a:lstStyle/>
          <a:p>
            <a:r>
              <a:rPr lang="ru-RU" sz="5400" dirty="0"/>
              <a:t>Спасибо за внимание</a:t>
            </a:r>
            <a:br>
              <a:rPr lang="ru-RU" sz="5400" dirty="0"/>
            </a:br>
            <a:r>
              <a:rPr lang="de-DE" sz="5400" dirty="0"/>
              <a:t>Danke für die Aufmerksamkeit</a:t>
            </a:r>
            <a:br>
              <a:rPr lang="de-DE" sz="5400"/>
            </a:br>
            <a:endParaRPr lang="ru-RU" sz="5400" dirty="0"/>
          </a:p>
        </p:txBody>
      </p:sp>
      <p:sp>
        <p:nvSpPr>
          <p:cNvPr id="4" name="Google Shape;264;p12">
            <a:extLst>
              <a:ext uri="{FF2B5EF4-FFF2-40B4-BE49-F238E27FC236}">
                <a16:creationId xmlns:a16="http://schemas.microsoft.com/office/drawing/2014/main" id="{A5A809DD-A986-8818-6062-6375ED922B95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265;p12">
            <a:extLst>
              <a:ext uri="{FF2B5EF4-FFF2-40B4-BE49-F238E27FC236}">
                <a16:creationId xmlns:a16="http://schemas.microsoft.com/office/drawing/2014/main" id="{67B76864-E1CF-A094-F4ED-81A69CE09562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728925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446</Words>
  <Application>Microsoft Office PowerPoint</Application>
  <PresentationFormat>Экран (16:9)</PresentationFormat>
  <Paragraphs>100</Paragraphs>
  <Slides>15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Raleway</vt:lpstr>
      <vt:lpstr>Calibri</vt:lpstr>
      <vt:lpstr>Arial</vt:lpstr>
      <vt:lpstr>Century Gothic</vt:lpstr>
      <vt:lpstr>Raleway SemiBold</vt:lpstr>
      <vt:lpstr>Times New Roman</vt:lpstr>
      <vt:lpstr>Helvetica Neue</vt:lpstr>
      <vt:lpstr>Simple Light</vt:lpstr>
      <vt:lpstr>Simple Light</vt:lpstr>
      <vt:lpstr>Проектная команда № 28. Безымянные Захаров Павел Маркова Валерия Осташова Софья Рачковская Диана </vt:lpstr>
      <vt:lpstr>Презентация PowerPoint</vt:lpstr>
      <vt:lpstr>ЦЕЛЕВАЯ АУДИТОРИЯ</vt:lpstr>
      <vt:lpstr>ПРОБЛЕМА</vt:lpstr>
      <vt:lpstr>РЕШЕНИЕ</vt:lpstr>
      <vt:lpstr>Прототип</vt:lpstr>
      <vt:lpstr>Презентация PowerPoint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  <vt:lpstr>Спасибо за внимание Danke für die Aufmerksamkeit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cp:lastModifiedBy>Павел Захаров</cp:lastModifiedBy>
  <cp:revision>34</cp:revision>
  <dcterms:modified xsi:type="dcterms:W3CDTF">2023-11-26T16:46:22Z</dcterms:modified>
</cp:coreProperties>
</file>