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Llz4nmyWfBoArozY6EJezujaF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8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Экологические инициативы важны</c:v>
                </c:pt>
                <c:pt idx="1">
                  <c:v>Да, но не обязательно</c:v>
                </c:pt>
                <c:pt idx="2">
                  <c:v>Совсем не важны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0.86</c:v>
                </c:pt>
                <c:pt idx="1">
                  <c:v>0.1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E9-4FF7-AB48-1307F67A18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Экологические инициативы важны</c:v>
                </c:pt>
                <c:pt idx="1">
                  <c:v>Да, но не обязательно</c:v>
                </c:pt>
                <c:pt idx="2">
                  <c:v>Совсем не важны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78E9-4FF7-AB48-1307F67A182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Экологические инициативы важны</c:v>
                </c:pt>
                <c:pt idx="1">
                  <c:v>Да, но не обязательно</c:v>
                </c:pt>
                <c:pt idx="2">
                  <c:v>Совсем не важны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78E9-4FF7-AB48-1307F67A1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703736"/>
        <c:axId val="478704064"/>
      </c:barChart>
      <c:catAx>
        <c:axId val="47870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8704064"/>
        <c:crosses val="autoZero"/>
        <c:auto val="1"/>
        <c:lblAlgn val="ctr"/>
        <c:lblOffset val="100"/>
        <c:noMultiLvlLbl val="0"/>
      </c:catAx>
      <c:valAx>
        <c:axId val="47870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870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Да,конечно. Плюс к здоровью</c:v>
                </c:pt>
                <c:pt idx="1">
                  <c:v>Возможно частично</c:v>
                </c:pt>
                <c:pt idx="2">
                  <c:v>Скорее нет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0.91</c:v>
                </c:pt>
                <c:pt idx="1">
                  <c:v>7.0000000000000007E-2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9-44D1-9CF4-26D051FC75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Да,конечно. Плюс к здоровью</c:v>
                </c:pt>
                <c:pt idx="1">
                  <c:v>Возможно частично</c:v>
                </c:pt>
                <c:pt idx="2">
                  <c:v>Скорее нет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CFF9-44D1-9CF4-26D051FC755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Да,конечно. Плюс к здоровью</c:v>
                </c:pt>
                <c:pt idx="1">
                  <c:v>Возможно частично</c:v>
                </c:pt>
                <c:pt idx="2">
                  <c:v>Скорее нет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CFF9-44D1-9CF4-26D051FC7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3808288"/>
        <c:axId val="483808944"/>
      </c:barChart>
      <c:catAx>
        <c:axId val="48380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3808944"/>
        <c:crosses val="autoZero"/>
        <c:auto val="1"/>
        <c:lblAlgn val="ctr"/>
        <c:lblOffset val="100"/>
        <c:noMultiLvlLbl val="0"/>
      </c:catAx>
      <c:valAx>
        <c:axId val="48380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380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ee901740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30ee901740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ee901740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30ee901740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465" y="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2123087"/>
            <a:ext cx="8820600" cy="124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dirty="0" smtClean="0">
                <a:solidFill>
                  <a:srgbClr val="FFFFFF"/>
                </a:solidFill>
              </a:rPr>
              <a:t>Экологически чистые технологии в гостиничном бизнесе</a:t>
            </a:r>
            <a:endParaRPr sz="3638" b="1" dirty="0">
              <a:solidFill>
                <a:srgbClr val="FFFFFF"/>
              </a:solidFill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1904" y="4653136"/>
            <a:ext cx="1869864" cy="1399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dirty="0"/>
          </a:p>
        </p:txBody>
      </p:sp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 txBox="1"/>
          <p:nvPr/>
        </p:nvSpPr>
        <p:spPr>
          <a:xfrm>
            <a:off x="360050" y="1915950"/>
            <a:ext cx="4869000" cy="214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</a:pPr>
            <a:r>
              <a:rPr lang="ru-RU" sz="1800" dirty="0"/>
              <a:t>С учетом глобальных экологических проблем внедрение устойчивых технологий в гостиничном бизнесе становится ключевым фактором для снижения углекислого следа и борьбы с изменением </a:t>
            </a:r>
            <a:r>
              <a:rPr lang="ru-RU" sz="1800" dirty="0" smtClean="0"/>
              <a:t>климата. </a:t>
            </a:r>
            <a:endParaRPr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270" y="1406769"/>
            <a:ext cx="5617407" cy="37449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 txBox="1"/>
          <p:nvPr/>
        </p:nvSpPr>
        <p:spPr>
          <a:xfrm>
            <a:off x="360049" y="1224625"/>
            <a:ext cx="10876519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indent="22860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1800" dirty="0"/>
              <a:t>Недостаточная осведомленность гостиничного бизнеса о преимуществах внедрения экологически чистых технологий и их влиянии на устойчивое развитие</a:t>
            </a:r>
            <a:r>
              <a:rPr lang="ru-RU" sz="1800" dirty="0" smtClean="0"/>
              <a:t>.</a:t>
            </a:r>
          </a:p>
          <a:p>
            <a:pPr lvl="0" indent="22860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1800" dirty="0" smtClean="0">
                <a:solidFill>
                  <a:schemeClr val="dk1"/>
                </a:solidFill>
                <a:highlight>
                  <a:srgbClr val="FFFFFF"/>
                </a:highlight>
              </a:rPr>
              <a:t>Данный проект предлагает исследовать и представить лучшие практики экологически чистых источников технологий, способствующих улучшению устойчивости гостиничного бизнеса.</a:t>
            </a:r>
            <a:endParaRPr lang="ru-RU" sz="1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lvl="0" indent="228600" algn="just">
              <a:lnSpc>
                <a:spcPct val="115000"/>
              </a:lnSpc>
              <a:buClr>
                <a:schemeClr val="dk1"/>
              </a:buClr>
              <a:buSzPts val="1100"/>
            </a:pPr>
            <a:endParaRPr sz="1800"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 txBox="1"/>
          <p:nvPr/>
        </p:nvSpPr>
        <p:spPr>
          <a:xfrm>
            <a:off x="512440" y="485056"/>
            <a:ext cx="10302098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dirty="0"/>
          </a:p>
        </p:txBody>
      </p:sp>
      <p:pic>
        <p:nvPicPr>
          <p:cNvPr id="66" name="Google Shape;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"/>
          <p:cNvSpPr txBox="1"/>
          <p:nvPr/>
        </p:nvSpPr>
        <p:spPr>
          <a:xfrm>
            <a:off x="512440" y="984497"/>
            <a:ext cx="10882391" cy="5670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600" dirty="0"/>
              <a:t>Экологически чистые технологии в гостиничном бизнесе – ключ к устойчивому развитию. С растущей заботой о природе и требованиями клиентов, гостиницы внедряют энергосберегающие системы и используют солнечные панели для снижения затрат и выбросов. Сбор дождевой воды и система переработки отходов также значительно сокращают потребление ресурсов. Обучение персонала формирует культуру заботы о природе. Такие инициативы не только улучшают репутацию, но и помогают привлечь экологически сознательных туристов.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Примеры некоторых современных технологий:</a:t>
            </a:r>
          </a:p>
          <a:p>
            <a:pPr marL="342900" lvl="0" indent="-342900">
              <a:lnSpc>
                <a:spcPct val="115000"/>
              </a:lnSpc>
              <a:buAutoNum type="arabicPeriod"/>
            </a:pPr>
            <a:r>
              <a:rPr lang="ru-RU" sz="1200" dirty="0" smtClean="0"/>
              <a:t>Технологии энергосбережения для оптимизации освещения, отопления и кондиционирования, что позволяет значительно снизить потребление электроэнергии. </a:t>
            </a:r>
            <a:r>
              <a:rPr lang="en" sz="1200" dirty="0"/>
              <a:t>Использование солнечных панелей и коллекторов помогает обеспечивать часть потребностей в энергии и горячей воде, снижая эксплуатационные расходы. Также важно интегрировать инфраструктуру для электромобилей и тепловые насосы, что говорит о приверженности отеля к экологическим стандартам и улучшает его имидж</a:t>
            </a:r>
            <a:r>
              <a:rPr lang="en" sz="1200" dirty="0" smtClean="0"/>
              <a:t>.</a:t>
            </a:r>
            <a:endParaRPr lang="ru-RU" sz="1200" dirty="0" smtClean="0"/>
          </a:p>
          <a:p>
            <a:pPr lvl="0">
              <a:lnSpc>
                <a:spcPct val="115000"/>
              </a:lnSpc>
            </a:pPr>
            <a:r>
              <a:rPr lang="ru-RU" sz="1200" dirty="0" smtClean="0"/>
              <a:t>2. Сантехнические решения для снижения водопотребления. </a:t>
            </a:r>
            <a:r>
              <a:rPr lang="en" sz="1200" dirty="0"/>
              <a:t>Использование бесконтактных смесителей и унитазов с двойным смывом позволяет экономить до 40% воды. Аэрационные насадки на кранах создают ощущение полноценного водоснабжения, минимизируя расход. Установка систем для переработки сточных вод и сбор дождевой воды позволяет использовать природные ресурсы и снижать зависимость от централизованного водоснабжения. </a:t>
            </a:r>
            <a:endParaRPr lang="ru-RU" sz="1200" dirty="0" smtClean="0"/>
          </a:p>
          <a:p>
            <a:pPr lvl="0">
              <a:lnSpc>
                <a:spcPct val="115000"/>
              </a:lnSpc>
            </a:pPr>
            <a:endParaRPr lang="ru-RU" sz="1200" dirty="0" smtClean="0"/>
          </a:p>
          <a:p>
            <a:pPr>
              <a:lnSpc>
                <a:spcPct val="115000"/>
              </a:lnSpc>
            </a:pPr>
            <a:r>
              <a:rPr lang="ru-RU" sz="1200" dirty="0" smtClean="0"/>
              <a:t>3. Системы </a:t>
            </a:r>
            <a:r>
              <a:rPr lang="ru-RU" sz="1200" dirty="0"/>
              <a:t>управления отходами. Акцент смещается от утилизации к сокращению и повторному использованию. Эффективные стратегии начинаются с анализа отходов, их сортировки на категории — стекло, бумага, пластик и органика. Установка контейнеров способствует переработке. Программы компостирования и оптимизация спроса на продукты помогают минимизировать пищевые отходы. Важно вовлечение сотрудников и клиентов в процесс, а также создание информационных платформ для повышения осведомленности. Успех требует поддержки со всех уровней гостиницы</a:t>
            </a:r>
            <a:r>
              <a:rPr lang="ru-RU" dirty="0"/>
              <a:t>.</a:t>
            </a:r>
          </a:p>
          <a:p>
            <a:pPr lvl="0">
              <a:lnSpc>
                <a:spcPct val="115000"/>
              </a:lnSpc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5"/>
          <p:cNvSpPr txBox="1"/>
          <p:nvPr/>
        </p:nvSpPr>
        <p:spPr>
          <a:xfrm>
            <a:off x="360050" y="1146875"/>
            <a:ext cx="106227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000" dirty="0" smtClean="0"/>
              <a:t>1. Представители </a:t>
            </a:r>
            <a:r>
              <a:rPr lang="ru-RU" sz="2000" dirty="0"/>
              <a:t>гостиничного бизнеса</a:t>
            </a:r>
            <a:r>
              <a:rPr lang="ru-RU" sz="2000" dirty="0" smtClean="0"/>
              <a:t>,</a:t>
            </a:r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000" dirty="0" smtClean="0"/>
              <a:t>2. Экологические </a:t>
            </a:r>
            <a:r>
              <a:rPr lang="ru-RU" sz="2000" dirty="0"/>
              <a:t>организации</a:t>
            </a:r>
            <a:r>
              <a:rPr lang="ru-RU" sz="2000" dirty="0" smtClean="0"/>
              <a:t>,</a:t>
            </a:r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000" dirty="0" smtClean="0"/>
              <a:t>3. Студенты</a:t>
            </a:r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000" dirty="0" smtClean="0"/>
              <a:t>4. Исследователи </a:t>
            </a:r>
            <a:r>
              <a:rPr lang="ru-RU" sz="2000" dirty="0"/>
              <a:t>в области устойчивого развития.</a:t>
            </a:r>
            <a:endParaRPr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"/>
          <p:cNvSpPr txBox="1"/>
          <p:nvPr/>
        </p:nvSpPr>
        <p:spPr>
          <a:xfrm>
            <a:off x="360040" y="332656"/>
            <a:ext cx="10621552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r>
              <a:rPr lang="ru-RU" sz="3200" b="0" i="0" u="none" strike="noStrike" cap="none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ПРОЕКТА</a:t>
            </a:r>
            <a:endParaRPr dirty="0"/>
          </a:p>
        </p:txBody>
      </p:sp>
      <p:pic>
        <p:nvPicPr>
          <p:cNvPr id="84" name="Google Shape;8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7923" y="832097"/>
            <a:ext cx="3666392" cy="1436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dirty="0" smtClean="0"/>
              <a:t>Целевая аудитория</a:t>
            </a:r>
          </a:p>
          <a:p>
            <a:pPr algn="ctr"/>
            <a:r>
              <a:rPr lang="ru-RU" dirty="0" smtClean="0"/>
              <a:t>Эко-сознательные путешественники, которые предпочитают устойчивые и экологически-чистые программы и варианты проживания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68614" y="832097"/>
            <a:ext cx="6418385" cy="14363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2. </a:t>
            </a:r>
            <a:r>
              <a:rPr lang="ru-RU" sz="1200" dirty="0" smtClean="0"/>
              <a:t>Ценностное предложение</a:t>
            </a:r>
          </a:p>
          <a:p>
            <a:pPr algn="ctr"/>
            <a:r>
              <a:rPr lang="ru-RU" sz="1200" dirty="0" smtClean="0"/>
              <a:t>Предоставление услуг проживания с минимальным воздействием на окружающую среду (Использование возобновляемых источников </a:t>
            </a:r>
            <a:r>
              <a:rPr lang="ru-RU" sz="1200" dirty="0" err="1" smtClean="0"/>
              <a:t>энергии,т.к</a:t>
            </a:r>
            <a:r>
              <a:rPr lang="ru-RU" sz="1200" dirty="0" smtClean="0"/>
              <a:t> солнечные панели. *Эффективные системы отопления, вентиляции и кондиционирования.</a:t>
            </a:r>
          </a:p>
          <a:p>
            <a:pPr algn="ctr"/>
            <a:r>
              <a:rPr lang="ru-RU" sz="1200" dirty="0" smtClean="0"/>
              <a:t>*Уменьшение потребления воды через установку </a:t>
            </a:r>
            <a:r>
              <a:rPr lang="ru-RU" sz="1200" dirty="0" err="1" smtClean="0"/>
              <a:t>водосберегающих</a:t>
            </a:r>
            <a:r>
              <a:rPr lang="ru-RU" sz="1200" dirty="0" smtClean="0"/>
              <a:t> устройств. </a:t>
            </a:r>
          </a:p>
          <a:p>
            <a:pPr algn="ctr"/>
            <a:r>
              <a:rPr lang="ru-RU" sz="1200" dirty="0" smtClean="0"/>
              <a:t>*Использование экологически чистых продуктов и материалов в интерьере и обслуживании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923" y="2382714"/>
            <a:ext cx="3666392" cy="13364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3. </a:t>
            </a:r>
            <a:r>
              <a:rPr lang="ru-RU" sz="1200" dirty="0" smtClean="0"/>
              <a:t>Каналы продвижения и продаж</a:t>
            </a:r>
          </a:p>
          <a:p>
            <a:pPr algn="ctr"/>
            <a:r>
              <a:rPr lang="ru-RU" sz="1200" dirty="0" smtClean="0"/>
              <a:t>(Онлайн-платформы и </a:t>
            </a:r>
            <a:r>
              <a:rPr lang="ru-RU" sz="1200" dirty="0" err="1" smtClean="0"/>
              <a:t>соц.сети</a:t>
            </a:r>
            <a:r>
              <a:rPr lang="ru-RU" sz="1200" dirty="0" smtClean="0"/>
              <a:t> для продвижения экологических инициатив)</a:t>
            </a:r>
          </a:p>
          <a:p>
            <a:pPr algn="ctr"/>
            <a:r>
              <a:rPr lang="ru-RU" sz="1200" dirty="0" smtClean="0"/>
              <a:t>*Партнерства с </a:t>
            </a:r>
            <a:r>
              <a:rPr lang="ru-RU" sz="1200" dirty="0" err="1" smtClean="0"/>
              <a:t>тур.агенствами</a:t>
            </a:r>
            <a:r>
              <a:rPr lang="ru-RU" sz="1200" dirty="0" smtClean="0"/>
              <a:t>, специализирующимися на устойчивом туризме.</a:t>
            </a:r>
          </a:p>
          <a:p>
            <a:pPr algn="ctr"/>
            <a:r>
              <a:rPr lang="ru-RU" sz="1200" dirty="0" smtClean="0"/>
              <a:t>* Участие в экологических конференциях и выставках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68614" y="2382713"/>
            <a:ext cx="2883878" cy="174967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Взаимоотношения с клиентами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*Программы лояльности, поддерживающие эко-инициативы.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*Обратная связь и вовлечение клиентов в эко-проекты гостиницы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45923" y="2382714"/>
            <a:ext cx="3780692" cy="13364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5. Ключевые ресурсы</a:t>
            </a:r>
          </a:p>
          <a:p>
            <a:pPr algn="ctr"/>
            <a:r>
              <a:rPr lang="ru-RU" dirty="0" smtClean="0"/>
              <a:t>*Технологии и оборудование для использования возобновляемых источников энергии.</a:t>
            </a:r>
          </a:p>
          <a:p>
            <a:pPr algn="ctr"/>
            <a:r>
              <a:rPr lang="ru-RU" dirty="0" smtClean="0"/>
              <a:t>*Партнерства с поставщиками экологически чистых продуктов и услуг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7923" y="3938954"/>
            <a:ext cx="3666392" cy="12485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6.Ключевые виды деятельности</a:t>
            </a:r>
          </a:p>
          <a:p>
            <a:pPr algn="ctr"/>
            <a:r>
              <a:rPr lang="ru-RU" dirty="0" smtClean="0"/>
              <a:t>*Внедрение и поддержка экологически чистых технологий.</a:t>
            </a:r>
          </a:p>
          <a:p>
            <a:pPr algn="ctr"/>
            <a:r>
              <a:rPr lang="ru-RU" dirty="0" smtClean="0"/>
              <a:t>*Постоянный мониторинг и улучшение эко-эффективности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68614" y="4299438"/>
            <a:ext cx="2883878" cy="1301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7. Ключевые партнеры</a:t>
            </a:r>
          </a:p>
          <a:p>
            <a:pPr algn="ctr"/>
            <a:r>
              <a:rPr lang="ru-RU" sz="1200" dirty="0" smtClean="0"/>
              <a:t>*Поставщики чистых технологий и материалов.</a:t>
            </a:r>
          </a:p>
          <a:p>
            <a:pPr algn="ctr"/>
            <a:r>
              <a:rPr lang="ru-RU" sz="1200" dirty="0" smtClean="0"/>
              <a:t>*</a:t>
            </a:r>
            <a:r>
              <a:rPr lang="ru-RU" sz="1200" dirty="0" err="1" smtClean="0"/>
              <a:t>Неправительственые</a:t>
            </a:r>
            <a:r>
              <a:rPr lang="ru-RU" sz="1200" dirty="0" smtClean="0"/>
              <a:t> организации и эко. Ассоциации.</a:t>
            </a:r>
          </a:p>
          <a:p>
            <a:pPr algn="ctr"/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945923" y="3842238"/>
            <a:ext cx="3930162" cy="11781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8. Структура затрат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Инвестиции в технологии и оборудование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*Обучение персонала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*Маркетинг и продвижение инициатив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945923" y="5269762"/>
            <a:ext cx="4211515" cy="1183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9. Источники дохода</a:t>
            </a:r>
          </a:p>
          <a:p>
            <a:pPr algn="ctr"/>
            <a:r>
              <a:rPr lang="ru-RU" dirty="0" smtClean="0"/>
              <a:t>*Продажа номеров и услуг с добавленной экологической ценностью.</a:t>
            </a:r>
          </a:p>
          <a:p>
            <a:pPr algn="ctr"/>
            <a:r>
              <a:rPr lang="ru-RU" dirty="0" smtClean="0"/>
              <a:t>*Партнерские программы и субсидии от эко-организаций и правительств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ee9017400_0_29"/>
          <p:cNvSpPr txBox="1"/>
          <p:nvPr/>
        </p:nvSpPr>
        <p:spPr>
          <a:xfrm>
            <a:off x="1275901" y="313225"/>
            <a:ext cx="9640200" cy="991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dirty="0">
                <a:solidFill>
                  <a:schemeClr val="accent1"/>
                </a:solidFill>
              </a:rPr>
              <a:t>ОПРОС: </a:t>
            </a:r>
            <a:r>
              <a:rPr lang="ru-RU" sz="2800" dirty="0" smtClean="0">
                <a:solidFill>
                  <a:schemeClr val="accent1"/>
                </a:solidFill>
              </a:rPr>
              <a:t>Насколько сильно для вас важны экологические инициативы при выборе гостиницы</a:t>
            </a:r>
            <a:r>
              <a:rPr lang="en-US" sz="3200" dirty="0" smtClean="0">
                <a:solidFill>
                  <a:schemeClr val="accent1"/>
                </a:solidFill>
              </a:rPr>
              <a:t>”</a:t>
            </a:r>
            <a:endParaRPr dirty="0"/>
          </a:p>
        </p:txBody>
      </p:sp>
      <p:pic>
        <p:nvPicPr>
          <p:cNvPr id="103" name="Google Shape;103;g30ee9017400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56502737"/>
              </p:ext>
            </p:extLst>
          </p:nvPr>
        </p:nvGraphicFramePr>
        <p:xfrm>
          <a:off x="2032000" y="1160585"/>
          <a:ext cx="7815385" cy="4977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ee9017400_0_42"/>
          <p:cNvSpPr txBox="1"/>
          <p:nvPr/>
        </p:nvSpPr>
        <p:spPr>
          <a:xfrm>
            <a:off x="1275901" y="313225"/>
            <a:ext cx="9640200" cy="1361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dirty="0">
                <a:solidFill>
                  <a:schemeClr val="accent1"/>
                </a:solidFill>
              </a:rPr>
              <a:t>ОПРОС</a:t>
            </a:r>
            <a:r>
              <a:rPr lang="en-US" sz="3200" dirty="0" smtClean="0">
                <a:solidFill>
                  <a:schemeClr val="accent1"/>
                </a:solidFill>
              </a:rPr>
              <a:t>: </a:t>
            </a:r>
            <a:r>
              <a:rPr lang="ru-RU" sz="2800" dirty="0" smtClean="0">
                <a:solidFill>
                  <a:schemeClr val="accent1"/>
                </a:solidFill>
              </a:rPr>
              <a:t>Готовы ли вы платить больше за проживание в гостинице, использующей экологические чистые технологии?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endParaRPr dirty="0"/>
          </a:p>
        </p:txBody>
      </p:sp>
      <p:pic>
        <p:nvPicPr>
          <p:cNvPr id="110" name="Google Shape;110;g30ee9017400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1" cy="4057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36277126"/>
              </p:ext>
            </p:extLst>
          </p:nvPr>
        </p:nvGraphicFramePr>
        <p:xfrm>
          <a:off x="694591" y="1600201"/>
          <a:ext cx="10647485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id="117" name="Google Shape;11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9"/>
          <p:cNvSpPr txBox="1"/>
          <p:nvPr/>
        </p:nvSpPr>
        <p:spPr>
          <a:xfrm>
            <a:off x="360050" y="1230300"/>
            <a:ext cx="78339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1.Р</a:t>
            </a:r>
            <a:r>
              <a:rPr lang="en-US" dirty="0" err="1" smtClean="0"/>
              <a:t>азработ</a:t>
            </a:r>
            <a:r>
              <a:rPr lang="ru-RU" dirty="0" smtClean="0"/>
              <a:t>ка </a:t>
            </a:r>
            <a:r>
              <a:rPr lang="ru-RU" dirty="0" err="1" smtClean="0"/>
              <a:t>поэтабного</a:t>
            </a:r>
            <a:r>
              <a:rPr lang="ru-RU" dirty="0" smtClean="0"/>
              <a:t> бизнес-плана</a:t>
            </a:r>
            <a:r>
              <a:rPr lang="en-US" dirty="0" smtClean="0"/>
              <a:t>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2.Найти заинтересованные организации для получения инвестиций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3.Найти потенциальный объект для проведения инноваций</a:t>
            </a:r>
          </a:p>
          <a:p>
            <a:pPr>
              <a:lnSpc>
                <a:spcPct val="115000"/>
              </a:lnSpc>
            </a:pPr>
            <a:r>
              <a:rPr lang="ru-RU" dirty="0" smtClean="0"/>
              <a:t>4.Договор </a:t>
            </a:r>
            <a:r>
              <a:rPr lang="ru-RU" dirty="0"/>
              <a:t>с производителями </a:t>
            </a:r>
            <a:r>
              <a:rPr lang="ru-RU" dirty="0" err="1"/>
              <a:t>экологичски</a:t>
            </a:r>
            <a:r>
              <a:rPr lang="ru-RU" dirty="0"/>
              <a:t> чистых технологий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5.Установка солнечных панелей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6.Внедрение систем сбора дождевой воды для технических нужд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7.Установка </a:t>
            </a:r>
            <a:r>
              <a:rPr lang="ru-RU" dirty="0" err="1" smtClean="0"/>
              <a:t>водосберегающего</a:t>
            </a:r>
            <a:r>
              <a:rPr lang="ru-RU" dirty="0" smtClean="0"/>
              <a:t> оборудования (Аэраторы, смесители, экономичные душевые насадки)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8.Реализация программы по сортировке и переработке отходов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9.Сокращение использования пластиковых изделий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10.Внедрение системы «</a:t>
            </a:r>
            <a:r>
              <a:rPr lang="en-US" dirty="0" smtClean="0"/>
              <a:t>Zero Waste</a:t>
            </a:r>
            <a:r>
              <a:rPr lang="ru-RU" dirty="0" smtClean="0"/>
              <a:t>»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11.Использование местных и органических продуктов в ресторанах гостиницы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12.Снижение пищевых </a:t>
            </a:r>
            <a:r>
              <a:rPr lang="ru-RU" dirty="0" err="1" smtClean="0"/>
              <a:t>отдодов</a:t>
            </a:r>
            <a:r>
              <a:rPr lang="ru-RU" dirty="0" smtClean="0"/>
              <a:t> и внедрение практик утилизации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13.Проведение маркетингового исследования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14.Р</a:t>
            </a:r>
            <a:r>
              <a:rPr lang="en-US" dirty="0" err="1" smtClean="0"/>
              <a:t>азви</a:t>
            </a:r>
            <a:r>
              <a:rPr lang="ru-RU" dirty="0" err="1" smtClean="0"/>
              <a:t>тие</a:t>
            </a:r>
            <a:r>
              <a:rPr lang="ru-RU" dirty="0" smtClean="0"/>
              <a:t> проекта в полной мере.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"/>
          <p:cNvSpPr txBox="1"/>
          <p:nvPr/>
        </p:nvSpPr>
        <p:spPr>
          <a:xfrm>
            <a:off x="1440015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91" name="Google Shape;9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040" y="5930258"/>
            <a:ext cx="2649442" cy="40579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8"/>
          <p:cNvSpPr txBox="1"/>
          <p:nvPr/>
        </p:nvSpPr>
        <p:spPr>
          <a:xfrm>
            <a:off x="1151148" y="4512956"/>
            <a:ext cx="891604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u="sng" dirty="0" smtClean="0"/>
              <a:t>Пономаренко Алексей Андреевич</a:t>
            </a:r>
            <a:endParaRPr b="1" i="1" u="sng" dirty="0"/>
          </a:p>
        </p:txBody>
      </p:sp>
      <p:sp>
        <p:nvSpPr>
          <p:cNvPr id="97" name="Google Shape;97;p8"/>
          <p:cNvSpPr txBox="1"/>
          <p:nvPr/>
        </p:nvSpPr>
        <p:spPr>
          <a:xfrm>
            <a:off x="7645825" y="4521650"/>
            <a:ext cx="27978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32" y="1195754"/>
            <a:ext cx="2439866" cy="32531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900" dirty="0" smtClean="0">
                <a:solidFill>
                  <a:srgbClr val="8F00FF"/>
                </a:solidFill>
              </a:rPr>
              <a:t>Спасибо за внимание!!!</a:t>
            </a:r>
            <a:endParaRPr sz="6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 smtClean="0">
                <a:solidFill>
                  <a:srgbClr val="1B1B1B"/>
                </a:solidFill>
              </a:rPr>
              <a:t>+7-952-601-61-14</a:t>
            </a:r>
            <a:endParaRPr sz="2300" dirty="0">
              <a:solidFill>
                <a:srgbClr val="1B1B1B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rgbClr val="1B1B1B"/>
                </a:solidFill>
              </a:rPr>
              <a:t>Email: </a:t>
            </a:r>
            <a:r>
              <a:rPr lang="en-US" sz="2300" dirty="0" smtClean="0">
                <a:solidFill>
                  <a:srgbClr val="1B1B1B"/>
                </a:solidFill>
              </a:rPr>
              <a:t>ponomarenko1010@bk.ru</a:t>
            </a:r>
            <a:endParaRPr dirty="0"/>
          </a:p>
        </p:txBody>
      </p:sp>
      <p:pic>
        <p:nvPicPr>
          <p:cNvPr id="133" name="Google Shape;133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2009" y="4589012"/>
            <a:ext cx="2649442" cy="405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715</Words>
  <Application>Microsoft Office PowerPoint</Application>
  <PresentationFormat>Широкоэкранный</PresentationFormat>
  <Paragraphs>72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Пользователь Windows</cp:lastModifiedBy>
  <cp:revision>16</cp:revision>
  <dcterms:created xsi:type="dcterms:W3CDTF">2022-11-28T09:29:04Z</dcterms:created>
  <dcterms:modified xsi:type="dcterms:W3CDTF">2024-10-30T18:47:12Z</dcterms:modified>
</cp:coreProperties>
</file>