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8" r:id="rId10"/>
    <p:sldId id="269" r:id="rId11"/>
    <p:sldId id="264" r:id="rId12"/>
  </p:sldIdLst>
  <p:sldSz cx="9144000" cy="6858000" type="screen4x3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FD9"/>
    <a:srgbClr val="A3FF2E"/>
    <a:srgbClr val="00C42F"/>
    <a:srgbClr val="F4F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8" y="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8EB10-8B20-43D1-91C2-3B800E76188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644C6-DAF0-4ABA-B5C9-361FA3142F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921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2661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="" xmlns:a16="http://schemas.microsoft.com/office/drawing/2014/main" id="{D930F41F-7AA7-1706-8BDA-FCBA87FF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>
            <a:extLst>
              <a:ext uri="{FF2B5EF4-FFF2-40B4-BE49-F238E27FC236}">
                <a16:creationId xmlns="" xmlns:a16="http://schemas.microsoft.com/office/drawing/2014/main" id="{C39820CB-5F2A-6A15-4E5A-F0C55FEDAC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5:notes">
            <a:extLst>
              <a:ext uri="{FF2B5EF4-FFF2-40B4-BE49-F238E27FC236}">
                <a16:creationId xmlns="" xmlns:a16="http://schemas.microsoft.com/office/drawing/2014/main" id="{E16B1541-3F25-5F3F-3987-BFAD37FBF6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6517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0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445224"/>
            <a:ext cx="2016224" cy="68047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75868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00555" y="1844824"/>
            <a:ext cx="7304856" cy="100811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Montserrat Medium" panose="00000600000000000000" pitchFamily="2" charset="-52"/>
              </a:rPr>
              <a:t>«Применение многофакторной </a:t>
            </a:r>
            <a:r>
              <a:rPr lang="ru-RU" sz="2800" dirty="0" smtClean="0">
                <a:solidFill>
                  <a:schemeClr val="tx1"/>
                </a:solidFill>
                <a:latin typeface="Montserrat Medium" panose="00000600000000000000" pitchFamily="2" charset="-52"/>
              </a:rPr>
              <a:t>аутентификации»</a:t>
            </a:r>
            <a:endParaRPr lang="ru-RU" sz="2800" dirty="0">
              <a:solidFill>
                <a:schemeClr val="tx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67" y="6024517"/>
            <a:ext cx="1083210" cy="5820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53" y="6165304"/>
            <a:ext cx="1368152" cy="41549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83" y="6159044"/>
            <a:ext cx="1063352" cy="38178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165304"/>
            <a:ext cx="1326552" cy="33253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742" y="5534005"/>
            <a:ext cx="1222594" cy="4152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182" y="5661723"/>
            <a:ext cx="1201986" cy="18029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583436"/>
            <a:ext cx="2026568" cy="738184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3419872" y="3140968"/>
            <a:ext cx="230425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529252" y="3140968"/>
            <a:ext cx="2387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 Regular" panose="00000500000000000000" pitchFamily="2" charset="-52"/>
              </a:rPr>
              <a:t>стартап проект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32" y="905722"/>
            <a:ext cx="2089273" cy="77021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012" y="4466935"/>
            <a:ext cx="1409772" cy="33021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514" y="4466935"/>
            <a:ext cx="1409772" cy="33021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033" y="4466934"/>
            <a:ext cx="1409772" cy="33021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7DA4241B-4944-4365-AD43-5E05568F566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7" y="5293467"/>
            <a:ext cx="1027469" cy="68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385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75232" y="119675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188640"/>
            <a:ext cx="5004048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01    АКТУАЛЬНОСТЬ ПРОЕКТА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126963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520" y="3669797"/>
            <a:ext cx="1127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ТРЕНДЫ</a:t>
            </a:r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>
          <a:xfrm>
            <a:off x="1115616" y="1608185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4">
            <a:extLst>
              <a:ext uri="{FF2B5EF4-FFF2-40B4-BE49-F238E27FC236}">
                <a16:creationId xmlns:a16="http://schemas.microsoft.com/office/drawing/2014/main" xmlns="" id="{8BF088AB-BA9E-4842-985E-672E24FAD38B}"/>
              </a:ext>
            </a:extLst>
          </p:cNvPr>
          <p:cNvSpPr/>
          <p:nvPr/>
        </p:nvSpPr>
        <p:spPr>
          <a:xfrm>
            <a:off x="354928" y="191596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31F0194-221E-454F-A9EC-538CF03DDEEE}"/>
              </a:ext>
            </a:extLst>
          </p:cNvPr>
          <p:cNvSpPr txBox="1"/>
          <p:nvPr/>
        </p:nvSpPr>
        <p:spPr>
          <a:xfrm>
            <a:off x="375232" y="198884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83767B35-D94F-47AF-933E-E689E8BA3E8B}"/>
              </a:ext>
            </a:extLst>
          </p:cNvPr>
          <p:cNvCxnSpPr>
            <a:cxnSpLocks/>
          </p:cNvCxnSpPr>
          <p:nvPr/>
        </p:nvCxnSpPr>
        <p:spPr>
          <a:xfrm>
            <a:off x="1095312" y="2327394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14">
            <a:extLst>
              <a:ext uri="{FF2B5EF4-FFF2-40B4-BE49-F238E27FC236}">
                <a16:creationId xmlns:a16="http://schemas.microsoft.com/office/drawing/2014/main" xmlns="" id="{B9F7F063-4AE2-49D3-9F25-DEA68A8E1944}"/>
              </a:ext>
            </a:extLst>
          </p:cNvPr>
          <p:cNvSpPr/>
          <p:nvPr/>
        </p:nvSpPr>
        <p:spPr>
          <a:xfrm>
            <a:off x="354404" y="259684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65984A1-6C1E-45C0-B841-25AD7BB65325}"/>
              </a:ext>
            </a:extLst>
          </p:cNvPr>
          <p:cNvSpPr txBox="1"/>
          <p:nvPr/>
        </p:nvSpPr>
        <p:spPr>
          <a:xfrm>
            <a:off x="374708" y="266972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7A31C4F1-C00A-4F8A-BB5E-9B92C5E94F61}"/>
              </a:ext>
            </a:extLst>
          </p:cNvPr>
          <p:cNvCxnSpPr>
            <a:cxnSpLocks/>
          </p:cNvCxnSpPr>
          <p:nvPr/>
        </p:nvCxnSpPr>
        <p:spPr>
          <a:xfrm>
            <a:off x="1094788" y="3008275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14">
            <a:extLst>
              <a:ext uri="{FF2B5EF4-FFF2-40B4-BE49-F238E27FC236}">
                <a16:creationId xmlns:a16="http://schemas.microsoft.com/office/drawing/2014/main" xmlns="" id="{D7D9E6D0-1F6C-467C-AD38-3B73ECD48C0A}"/>
              </a:ext>
            </a:extLst>
          </p:cNvPr>
          <p:cNvSpPr/>
          <p:nvPr/>
        </p:nvSpPr>
        <p:spPr>
          <a:xfrm>
            <a:off x="369953" y="415904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52D5103-2543-459C-8598-F4AC5B39E99B}"/>
              </a:ext>
            </a:extLst>
          </p:cNvPr>
          <p:cNvSpPr txBox="1"/>
          <p:nvPr/>
        </p:nvSpPr>
        <p:spPr>
          <a:xfrm>
            <a:off x="390257" y="423192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xmlns="" id="{EE60290B-9995-407C-8D1D-4610C8B7D6A6}"/>
              </a:ext>
            </a:extLst>
          </p:cNvPr>
          <p:cNvCxnSpPr>
            <a:cxnSpLocks/>
          </p:cNvCxnSpPr>
          <p:nvPr/>
        </p:nvCxnSpPr>
        <p:spPr>
          <a:xfrm>
            <a:off x="1110337" y="457047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14">
            <a:extLst>
              <a:ext uri="{FF2B5EF4-FFF2-40B4-BE49-F238E27FC236}">
                <a16:creationId xmlns:a16="http://schemas.microsoft.com/office/drawing/2014/main" xmlns="" id="{6C521A1A-C850-4E9C-BA11-20D6D5BE899C}"/>
              </a:ext>
            </a:extLst>
          </p:cNvPr>
          <p:cNvSpPr/>
          <p:nvPr/>
        </p:nvSpPr>
        <p:spPr>
          <a:xfrm>
            <a:off x="349649" y="487825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AEA6A1E-AD9A-4FA9-AFF2-B6BA0C7FF29D}"/>
              </a:ext>
            </a:extLst>
          </p:cNvPr>
          <p:cNvSpPr txBox="1"/>
          <p:nvPr/>
        </p:nvSpPr>
        <p:spPr>
          <a:xfrm>
            <a:off x="369953" y="495113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D92A32F8-F1CF-4A75-B9F1-188F3918DE98}"/>
              </a:ext>
            </a:extLst>
          </p:cNvPr>
          <p:cNvCxnSpPr>
            <a:cxnSpLocks/>
          </p:cNvCxnSpPr>
          <p:nvPr/>
        </p:nvCxnSpPr>
        <p:spPr>
          <a:xfrm>
            <a:off x="1090033" y="5289686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14">
            <a:extLst>
              <a:ext uri="{FF2B5EF4-FFF2-40B4-BE49-F238E27FC236}">
                <a16:creationId xmlns:a16="http://schemas.microsoft.com/office/drawing/2014/main" xmlns="" id="{68FD2161-CABA-474A-8954-FAC9E1B82351}"/>
              </a:ext>
            </a:extLst>
          </p:cNvPr>
          <p:cNvSpPr/>
          <p:nvPr/>
        </p:nvSpPr>
        <p:spPr>
          <a:xfrm>
            <a:off x="349125" y="555913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D4877F47-166A-4F66-9FC6-C398C47F413A}"/>
              </a:ext>
            </a:extLst>
          </p:cNvPr>
          <p:cNvSpPr txBox="1"/>
          <p:nvPr/>
        </p:nvSpPr>
        <p:spPr>
          <a:xfrm>
            <a:off x="369429" y="563201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E57E0EFC-8283-4E3D-9446-09AA71D0D4F8}"/>
              </a:ext>
            </a:extLst>
          </p:cNvPr>
          <p:cNvCxnSpPr>
            <a:cxnSpLocks/>
          </p:cNvCxnSpPr>
          <p:nvPr/>
        </p:nvCxnSpPr>
        <p:spPr>
          <a:xfrm>
            <a:off x="1089509" y="597056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06777" y="1238853"/>
            <a:ext cx="6866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Увеличение числа </a:t>
            </a:r>
            <a:r>
              <a:rPr lang="ru-RU" dirty="0" err="1" smtClean="0"/>
              <a:t>кибер</a:t>
            </a:r>
            <a:r>
              <a:rPr lang="ru-RU" dirty="0"/>
              <a:t>-</a:t>
            </a:r>
            <a:r>
              <a:rPr lang="ru-RU" dirty="0" smtClean="0"/>
              <a:t>атак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055495" y="1915961"/>
            <a:ext cx="6866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Защита конфиденциальной информации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616" y="2627620"/>
            <a:ext cx="6866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Увеличение доверия пользователей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16364" y="4149080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436668" y="4221959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41" name="Прямая соединительная линия 40"/>
          <p:cNvCxnSpPr>
            <a:cxnSpLocks/>
          </p:cNvCxnSpPr>
          <p:nvPr/>
        </p:nvCxnSpPr>
        <p:spPr>
          <a:xfrm>
            <a:off x="1156748" y="4560513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Скругленный прямоугольник 14">
            <a:extLst>
              <a:ext uri="{FF2B5EF4-FFF2-40B4-BE49-F238E27FC236}">
                <a16:creationId xmlns:a16="http://schemas.microsoft.com/office/drawing/2014/main" xmlns="" id="{8BF088AB-BA9E-4842-985E-672E24FAD38B}"/>
              </a:ext>
            </a:extLst>
          </p:cNvPr>
          <p:cNvSpPr/>
          <p:nvPr/>
        </p:nvSpPr>
        <p:spPr>
          <a:xfrm>
            <a:off x="396060" y="4868289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F31F0194-221E-454F-A9EC-538CF03DDEEE}"/>
              </a:ext>
            </a:extLst>
          </p:cNvPr>
          <p:cNvSpPr txBox="1"/>
          <p:nvPr/>
        </p:nvSpPr>
        <p:spPr>
          <a:xfrm>
            <a:off x="416364" y="4941168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83767B35-D94F-47AF-933E-E689E8BA3E8B}"/>
              </a:ext>
            </a:extLst>
          </p:cNvPr>
          <p:cNvCxnSpPr>
            <a:cxnSpLocks/>
          </p:cNvCxnSpPr>
          <p:nvPr/>
        </p:nvCxnSpPr>
        <p:spPr>
          <a:xfrm>
            <a:off x="1136444" y="5279722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Скругленный прямоугольник 14">
            <a:extLst>
              <a:ext uri="{FF2B5EF4-FFF2-40B4-BE49-F238E27FC236}">
                <a16:creationId xmlns:a16="http://schemas.microsoft.com/office/drawing/2014/main" xmlns="" id="{B9F7F063-4AE2-49D3-9F25-DEA68A8E1944}"/>
              </a:ext>
            </a:extLst>
          </p:cNvPr>
          <p:cNvSpPr/>
          <p:nvPr/>
        </p:nvSpPr>
        <p:spPr>
          <a:xfrm>
            <a:off x="395536" y="5549170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A65984A1-6C1E-45C0-B841-25AD7BB65325}"/>
              </a:ext>
            </a:extLst>
          </p:cNvPr>
          <p:cNvSpPr txBox="1"/>
          <p:nvPr/>
        </p:nvSpPr>
        <p:spPr>
          <a:xfrm>
            <a:off x="415840" y="5622049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xmlns="" id="{7A31C4F1-C00A-4F8A-BB5E-9B92C5E94F61}"/>
              </a:ext>
            </a:extLst>
          </p:cNvPr>
          <p:cNvCxnSpPr>
            <a:cxnSpLocks/>
          </p:cNvCxnSpPr>
          <p:nvPr/>
        </p:nvCxnSpPr>
        <p:spPr>
          <a:xfrm>
            <a:off x="1135920" y="5960603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147909" y="4191181"/>
            <a:ext cx="6866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Биометрическая аутентификация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96627" y="4868289"/>
            <a:ext cx="6866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Аутентификация на основе поведения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56748" y="5579948"/>
            <a:ext cx="6866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Интеграция с мобильными устройствами</a:t>
            </a:r>
          </a:p>
        </p:txBody>
      </p:sp>
    </p:spTree>
    <p:extLst>
      <p:ext uri="{BB962C8B-B14F-4D97-AF65-F5344CB8AC3E}">
        <p14:creationId xmlns:p14="http://schemas.microsoft.com/office/powerpoint/2010/main" val="2244291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</p:spPr>
        <p:txBody>
          <a:bodyPr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02    ЦЕЛЕВАЯ АУДИТОРИЯ</a:t>
            </a:r>
          </a:p>
        </p:txBody>
      </p:sp>
      <p:sp>
        <p:nvSpPr>
          <p:cNvPr id="37" name="Скругленный прямоугольник 14">
            <a:extLst>
              <a:ext uri="{FF2B5EF4-FFF2-40B4-BE49-F238E27FC236}">
                <a16:creationId xmlns:a16="http://schemas.microsoft.com/office/drawing/2014/main" xmlns="" id="{C218447C-CCE5-429B-941E-59CE05A8B782}"/>
              </a:ext>
            </a:extLst>
          </p:cNvPr>
          <p:cNvSpPr/>
          <p:nvPr/>
        </p:nvSpPr>
        <p:spPr>
          <a:xfrm>
            <a:off x="539552" y="256490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6585311-2169-44F4-ADEC-70630520034C}"/>
              </a:ext>
            </a:extLst>
          </p:cNvPr>
          <p:cNvSpPr txBox="1"/>
          <p:nvPr/>
        </p:nvSpPr>
        <p:spPr>
          <a:xfrm>
            <a:off x="559856" y="263778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xmlns="" id="{CD67ED44-7B74-46E5-BDE9-E6BEF4159052}"/>
              </a:ext>
            </a:extLst>
          </p:cNvPr>
          <p:cNvCxnSpPr>
            <a:cxnSpLocks/>
          </p:cNvCxnSpPr>
          <p:nvPr/>
        </p:nvCxnSpPr>
        <p:spPr>
          <a:xfrm>
            <a:off x="1279936" y="297633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14">
            <a:extLst>
              <a:ext uri="{FF2B5EF4-FFF2-40B4-BE49-F238E27FC236}">
                <a16:creationId xmlns:a16="http://schemas.microsoft.com/office/drawing/2014/main" xmlns="" id="{6243B6E2-9236-4E57-9B81-D2345C811A7E}"/>
              </a:ext>
            </a:extLst>
          </p:cNvPr>
          <p:cNvSpPr/>
          <p:nvPr/>
        </p:nvSpPr>
        <p:spPr>
          <a:xfrm>
            <a:off x="519248" y="328411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E48D9E9D-0A89-4162-9EDB-23C042754A59}"/>
              </a:ext>
            </a:extLst>
          </p:cNvPr>
          <p:cNvSpPr txBox="1"/>
          <p:nvPr/>
        </p:nvSpPr>
        <p:spPr>
          <a:xfrm>
            <a:off x="539552" y="335699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xmlns="" id="{FDB8A29C-A819-48B2-B923-62AE4E850746}"/>
              </a:ext>
            </a:extLst>
          </p:cNvPr>
          <p:cNvCxnSpPr>
            <a:cxnSpLocks/>
          </p:cNvCxnSpPr>
          <p:nvPr/>
        </p:nvCxnSpPr>
        <p:spPr>
          <a:xfrm>
            <a:off x="1259632" y="3695546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14">
            <a:extLst>
              <a:ext uri="{FF2B5EF4-FFF2-40B4-BE49-F238E27FC236}">
                <a16:creationId xmlns:a16="http://schemas.microsoft.com/office/drawing/2014/main" xmlns="" id="{6DDDDB7D-6827-4227-8183-53A3E50B7660}"/>
              </a:ext>
            </a:extLst>
          </p:cNvPr>
          <p:cNvSpPr/>
          <p:nvPr/>
        </p:nvSpPr>
        <p:spPr>
          <a:xfrm>
            <a:off x="518724" y="396499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19D49A84-8690-4E9A-8414-A35A1E3602CF}"/>
              </a:ext>
            </a:extLst>
          </p:cNvPr>
          <p:cNvSpPr txBox="1"/>
          <p:nvPr/>
        </p:nvSpPr>
        <p:spPr>
          <a:xfrm>
            <a:off x="539028" y="403787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xmlns="" id="{81C2216A-EFA5-467D-9C80-5A8C831A666C}"/>
              </a:ext>
            </a:extLst>
          </p:cNvPr>
          <p:cNvCxnSpPr>
            <a:cxnSpLocks/>
          </p:cNvCxnSpPr>
          <p:nvPr/>
        </p:nvCxnSpPr>
        <p:spPr>
          <a:xfrm>
            <a:off x="1259108" y="437642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279936" y="2627620"/>
            <a:ext cx="5092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Коммерческие организации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31640" y="3995772"/>
            <a:ext cx="5092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Государственные учреждения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1640" y="3347700"/>
            <a:ext cx="5092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Пользователи физических лиц</a:t>
            </a:r>
          </a:p>
        </p:txBody>
      </p:sp>
    </p:spTree>
    <p:extLst>
      <p:ext uri="{BB962C8B-B14F-4D97-AF65-F5344CB8AC3E}">
        <p14:creationId xmlns:p14="http://schemas.microsoft.com/office/powerpoint/2010/main" val="972859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</p:spPr>
        <p:txBody>
          <a:bodyPr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03  КЛЮЧЕВАЯ 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6598" y="1283090"/>
            <a:ext cx="1116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Для ЦА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2864550"/>
            <a:ext cx="1157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Для ЦА 2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979712" y="908720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Безопасность и </a:t>
            </a:r>
            <a:r>
              <a:rPr lang="ru-RU" dirty="0" smtClean="0">
                <a:solidFill>
                  <a:schemeClr val="tx1"/>
                </a:solidFill>
              </a:rPr>
              <a:t>доступность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В некоторых случаях пользователи могут потерять доступ к устройствам, которые используют для аутентификации (например, мобильный телефон), что может привести к нарушению доступа к учетным записям.</a:t>
            </a:r>
          </a:p>
        </p:txBody>
      </p:sp>
      <p:sp>
        <p:nvSpPr>
          <p:cNvPr id="23" name="Скругленный прямоугольник 21">
            <a:extLst>
              <a:ext uri="{FF2B5EF4-FFF2-40B4-BE49-F238E27FC236}">
                <a16:creationId xmlns:a16="http://schemas.microsoft.com/office/drawing/2014/main" xmlns="" id="{A7CADEE9-BFD6-49B0-BF05-27839E448BB6}"/>
              </a:ext>
            </a:extLst>
          </p:cNvPr>
          <p:cNvSpPr/>
          <p:nvPr/>
        </p:nvSpPr>
        <p:spPr>
          <a:xfrm>
            <a:off x="1979712" y="2636912"/>
            <a:ext cx="6696744" cy="180927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Безопасность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 smtClean="0">
                <a:solidFill>
                  <a:schemeClr val="tx1"/>
                </a:solidFill>
              </a:rPr>
              <a:t>конфиденциальность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Пользователи могут беспокоиться о том, как их данные используются и хранятся при использовании MFA, особенно если они используют сторонние приложения для аутентификации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6598" y="4725144"/>
            <a:ext cx="84978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Подтверждение: </a:t>
            </a:r>
          </a:p>
          <a:p>
            <a:r>
              <a:rPr lang="ru-RU" sz="2000" dirty="0" smtClean="0"/>
              <a:t>Беспокойство </a:t>
            </a:r>
            <a:r>
              <a:rPr lang="ru-RU" sz="2000" dirty="0"/>
              <a:t>пользователей: Пользователи могут испытывать опасения по поводу хранения и обработки их личных данных при использовании сторонних приложений для аутентификации. Например, использование мобильных приложений для генерации кодов вызывает вопросы о том, какие данные собираются и как они используются</a:t>
            </a:r>
            <a:r>
              <a:rPr lang="ru-RU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7668344" cy="707886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04    ПРЕДЛАГАЕМОЕ РЕШЕНИЕ И ОСНОВНОЙ ФУНКЦИОНАЛ</a:t>
            </a:r>
          </a:p>
        </p:txBody>
      </p:sp>
      <p:sp>
        <p:nvSpPr>
          <p:cNvPr id="36" name="Скругленный прямоугольник 21">
            <a:extLst>
              <a:ext uri="{FF2B5EF4-FFF2-40B4-BE49-F238E27FC236}">
                <a16:creationId xmlns:a16="http://schemas.microsoft.com/office/drawing/2014/main" xmlns="" id="{0B40104A-C006-4151-807A-320AC2C61B51}"/>
              </a:ext>
            </a:extLst>
          </p:cNvPr>
          <p:cNvSpPr/>
          <p:nvPr/>
        </p:nvSpPr>
        <p:spPr>
          <a:xfrm>
            <a:off x="2627784" y="1340768"/>
            <a:ext cx="6048671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Поддержка различных типов факторов аутентификации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Настраиваемые политики безопасности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Интеграция с существующими </a:t>
            </a:r>
            <a:r>
              <a:rPr lang="ru-RU" sz="1400" dirty="0" smtClean="0">
                <a:solidFill>
                  <a:schemeClr val="tx1"/>
                </a:solidFill>
              </a:rPr>
              <a:t>системами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Мониторинг </a:t>
            </a:r>
            <a:r>
              <a:rPr lang="ru-RU" sz="1400" dirty="0">
                <a:solidFill>
                  <a:schemeClr val="tx1"/>
                </a:solidFill>
              </a:rPr>
              <a:t>и отчетность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Удобство для пользователей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Масштабируемость и гибкость</a:t>
            </a:r>
          </a:p>
        </p:txBody>
      </p:sp>
      <p:sp>
        <p:nvSpPr>
          <p:cNvPr id="37" name="Скругленный прямоугольник 21">
            <a:extLst>
              <a:ext uri="{FF2B5EF4-FFF2-40B4-BE49-F238E27FC236}">
                <a16:creationId xmlns:a16="http://schemas.microsoft.com/office/drawing/2014/main" xmlns="" id="{037FE2F9-ECC4-4BEE-A500-C844238BC58F}"/>
              </a:ext>
            </a:extLst>
          </p:cNvPr>
          <p:cNvSpPr/>
          <p:nvPr/>
        </p:nvSpPr>
        <p:spPr>
          <a:xfrm>
            <a:off x="2627783" y="2976297"/>
            <a:ext cx="6048672" cy="1396989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Надежность и безопасность, гибкость и </a:t>
            </a:r>
            <a:r>
              <a:rPr lang="ru-RU" dirty="0" err="1">
                <a:solidFill>
                  <a:schemeClr val="tx1"/>
                </a:solidFill>
              </a:rPr>
              <a:t>настраиваемость</a:t>
            </a:r>
            <a:r>
              <a:rPr lang="ru-RU" dirty="0">
                <a:solidFill>
                  <a:schemeClr val="tx1"/>
                </a:solidFill>
              </a:rPr>
              <a:t>, простота использования, масштабируемость, автоматизация процессов, аудит и мониторинг, совместимость и интеграция, экономичность, соответствие стандартам</a:t>
            </a:r>
          </a:p>
        </p:txBody>
      </p:sp>
      <p:sp>
        <p:nvSpPr>
          <p:cNvPr id="38" name="Скругленный прямоугольник 21">
            <a:extLst>
              <a:ext uri="{FF2B5EF4-FFF2-40B4-BE49-F238E27FC236}">
                <a16:creationId xmlns:a16="http://schemas.microsoft.com/office/drawing/2014/main" xmlns="" id="{18E1DD4A-BE57-4555-80AD-2A2B78854713}"/>
              </a:ext>
            </a:extLst>
          </p:cNvPr>
          <p:cNvSpPr/>
          <p:nvPr/>
        </p:nvSpPr>
        <p:spPr>
          <a:xfrm>
            <a:off x="2627784" y="4424973"/>
            <a:ext cx="6048672" cy="1668323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Поддержка различных факторов аутентификации, настраиваемые политики безопасности, интеграция с существующими системами, удобство для пользователей, мониторинг и отчетность, масштабируемость и гибкость, автоматизация процессов, безопасность </a:t>
            </a:r>
            <a:r>
              <a:rPr lang="ru-RU" dirty="0" smtClean="0">
                <a:solidFill>
                  <a:schemeClr val="tx1"/>
                </a:solidFill>
              </a:rPr>
              <a:t>данных.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">
            <a:extLst>
              <a:ext uri="{FF2B5EF4-FFF2-40B4-BE49-F238E27FC236}">
                <a16:creationId xmlns:a16="http://schemas.microsoft.com/office/drawing/2014/main" xmlns="" id="{0C11F87E-9243-4727-BD28-17577D950685}"/>
              </a:ext>
            </a:extLst>
          </p:cNvPr>
          <p:cNvSpPr/>
          <p:nvPr/>
        </p:nvSpPr>
        <p:spPr>
          <a:xfrm>
            <a:off x="107504" y="1628800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07751229-4FEF-4647-B0F7-3F5286241818}"/>
              </a:ext>
            </a:extLst>
          </p:cNvPr>
          <p:cNvSpPr txBox="1"/>
          <p:nvPr/>
        </p:nvSpPr>
        <p:spPr>
          <a:xfrm>
            <a:off x="369532" y="1630541"/>
            <a:ext cx="1864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Базовый продукт</a:t>
            </a:r>
          </a:p>
        </p:txBody>
      </p:sp>
      <p:sp>
        <p:nvSpPr>
          <p:cNvPr id="30" name="Скругленный прямоугольник 18">
            <a:extLst>
              <a:ext uri="{FF2B5EF4-FFF2-40B4-BE49-F238E27FC236}">
                <a16:creationId xmlns:a16="http://schemas.microsoft.com/office/drawing/2014/main" xmlns="" id="{FAEF7E11-A5F0-4D3F-92D2-1B13D9A71CB7}"/>
              </a:ext>
            </a:extLst>
          </p:cNvPr>
          <p:cNvSpPr/>
          <p:nvPr/>
        </p:nvSpPr>
        <p:spPr>
          <a:xfrm>
            <a:off x="91820" y="3361499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062BC8D-72B8-4EE2-8ED9-2E53A2919AA1}"/>
              </a:ext>
            </a:extLst>
          </p:cNvPr>
          <p:cNvSpPr txBox="1"/>
          <p:nvPr/>
        </p:nvSpPr>
        <p:spPr>
          <a:xfrm>
            <a:off x="289842" y="3505515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Свойства</a:t>
            </a:r>
          </a:p>
        </p:txBody>
      </p:sp>
      <p:sp>
        <p:nvSpPr>
          <p:cNvPr id="28" name="Скругленный прямоугольник 20">
            <a:extLst>
              <a:ext uri="{FF2B5EF4-FFF2-40B4-BE49-F238E27FC236}">
                <a16:creationId xmlns:a16="http://schemas.microsoft.com/office/drawing/2014/main" xmlns="" id="{0C64351B-DEB2-46D2-805A-338CACCA9403}"/>
              </a:ext>
            </a:extLst>
          </p:cNvPr>
          <p:cNvSpPr/>
          <p:nvPr/>
        </p:nvSpPr>
        <p:spPr>
          <a:xfrm>
            <a:off x="107504" y="4791540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BD6671F6-FA5E-4367-B516-3632841C47BD}"/>
              </a:ext>
            </a:extLst>
          </p:cNvPr>
          <p:cNvSpPr txBox="1"/>
          <p:nvPr/>
        </p:nvSpPr>
        <p:spPr>
          <a:xfrm>
            <a:off x="268807" y="4894380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Функционал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707886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</a:t>
            </a:r>
            <a:r>
              <a:rPr lang="en-US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5</a:t>
            </a: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    ЦЕННОСТНОЕ ПРЕДЛОЖЕНИЕ</a:t>
            </a:r>
          </a:p>
        </p:txBody>
      </p:sp>
      <p:sp>
        <p:nvSpPr>
          <p:cNvPr id="35" name="Скругленный прямоугольник 14">
            <a:extLst>
              <a:ext uri="{FF2B5EF4-FFF2-40B4-BE49-F238E27FC236}">
                <a16:creationId xmlns:a16="http://schemas.microsoft.com/office/drawing/2014/main" xmlns="" id="{0AFE0F05-21C1-4E6D-9E13-EC0801554368}"/>
              </a:ext>
            </a:extLst>
          </p:cNvPr>
          <p:cNvSpPr/>
          <p:nvPr/>
        </p:nvSpPr>
        <p:spPr>
          <a:xfrm>
            <a:off x="539552" y="256490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FCCCA8D2-2EA4-4898-9AFE-F752E9BF4541}"/>
              </a:ext>
            </a:extLst>
          </p:cNvPr>
          <p:cNvSpPr txBox="1"/>
          <p:nvPr/>
        </p:nvSpPr>
        <p:spPr>
          <a:xfrm>
            <a:off x="559856" y="263778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B52CF1D7-02FC-43BE-8D39-A5D95D9C691F}"/>
              </a:ext>
            </a:extLst>
          </p:cNvPr>
          <p:cNvCxnSpPr>
            <a:cxnSpLocks/>
          </p:cNvCxnSpPr>
          <p:nvPr/>
        </p:nvCxnSpPr>
        <p:spPr>
          <a:xfrm>
            <a:off x="1279936" y="297633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Скругленный прямоугольник 14">
            <a:extLst>
              <a:ext uri="{FF2B5EF4-FFF2-40B4-BE49-F238E27FC236}">
                <a16:creationId xmlns:a16="http://schemas.microsoft.com/office/drawing/2014/main" xmlns="" id="{F23D9566-189A-46FC-9C1F-2970FE971BF8}"/>
              </a:ext>
            </a:extLst>
          </p:cNvPr>
          <p:cNvSpPr/>
          <p:nvPr/>
        </p:nvSpPr>
        <p:spPr>
          <a:xfrm>
            <a:off x="519248" y="328411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3D516351-579B-47BB-8956-7E11CC6C35C8}"/>
              </a:ext>
            </a:extLst>
          </p:cNvPr>
          <p:cNvSpPr txBox="1"/>
          <p:nvPr/>
        </p:nvSpPr>
        <p:spPr>
          <a:xfrm>
            <a:off x="539552" y="335699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6D46DBF6-D7FC-4EFC-A9C9-829253BB36DB}"/>
              </a:ext>
            </a:extLst>
          </p:cNvPr>
          <p:cNvCxnSpPr>
            <a:cxnSpLocks/>
          </p:cNvCxnSpPr>
          <p:nvPr/>
        </p:nvCxnSpPr>
        <p:spPr>
          <a:xfrm>
            <a:off x="1259632" y="3695546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14">
            <a:extLst>
              <a:ext uri="{FF2B5EF4-FFF2-40B4-BE49-F238E27FC236}">
                <a16:creationId xmlns:a16="http://schemas.microsoft.com/office/drawing/2014/main" xmlns="" id="{3514EF5E-D46F-4AFF-9C4A-B4111917EFC8}"/>
              </a:ext>
            </a:extLst>
          </p:cNvPr>
          <p:cNvSpPr/>
          <p:nvPr/>
        </p:nvSpPr>
        <p:spPr>
          <a:xfrm>
            <a:off x="518724" y="396499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0291C3C9-684F-4DBB-9A4D-E0314285A74B}"/>
              </a:ext>
            </a:extLst>
          </p:cNvPr>
          <p:cNvSpPr txBox="1"/>
          <p:nvPr/>
        </p:nvSpPr>
        <p:spPr>
          <a:xfrm>
            <a:off x="539028" y="403787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xmlns="" id="{53CC3E6C-E858-419D-B09B-FB61EC4AD4A5}"/>
              </a:ext>
            </a:extLst>
          </p:cNvPr>
          <p:cNvCxnSpPr>
            <a:cxnSpLocks/>
          </p:cNvCxnSpPr>
          <p:nvPr/>
        </p:nvCxnSpPr>
        <p:spPr>
          <a:xfrm>
            <a:off x="1259108" y="437642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279936" y="2627620"/>
            <a:ext cx="3868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Увеличение безопасности данных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9936" y="3347700"/>
            <a:ext cx="3868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Удобство и гибкость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79936" y="3995772"/>
            <a:ext cx="6460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Соответствие требованиям и доверие клиентов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"/>
          <p:cNvSpPr/>
          <p:nvPr/>
        </p:nvSpPr>
        <p:spPr>
          <a:xfrm>
            <a:off x="0" y="188640"/>
            <a:ext cx="7380300" cy="40020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06    КАНАЛЫ КОММУНИКАЦИЙ И ПРОДАЖ</a:t>
            </a:r>
            <a:endParaRPr dirty="0"/>
          </a:p>
        </p:txBody>
      </p:sp>
      <p:sp>
        <p:nvSpPr>
          <p:cNvPr id="54" name="Google Shape;54;p1"/>
          <p:cNvSpPr/>
          <p:nvPr/>
        </p:nvSpPr>
        <p:spPr>
          <a:xfrm>
            <a:off x="573000" y="1124743"/>
            <a:ext cx="2342700" cy="2030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Безопасность трансакций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- B2B-сделки часто включают крупные денежные суммы и конфиденциальную информацию. MFA помогает предотвратить несанкционированный доступ и защитить финансовые и юридические интересы компаний.</a:t>
            </a:r>
            <a:endParaRPr sz="105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573000" y="2966754"/>
            <a:ext cx="2342700" cy="39480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858107" y="2986167"/>
            <a:ext cx="1864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B2B </a:t>
            </a:r>
            <a:endParaRPr sz="16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3381312" y="1120054"/>
            <a:ext cx="2342700" cy="2030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Адаптивная аутентификация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- B2C-решения могут использовать адаптивные методы аутентификации, которые учитывают контекст (например, местоположение или устройство), чтобы улучшить пользовательский опыт и безопасность.</a:t>
            </a:r>
            <a:endParaRPr sz="105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3381312" y="2962065"/>
            <a:ext cx="2342700" cy="39480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3666419" y="2981478"/>
            <a:ext cx="1864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B2С </a:t>
            </a:r>
            <a:endParaRPr sz="16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6261632" y="1124744"/>
            <a:ext cx="2342700" cy="2030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Доверие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- Использование многофакторной аутентификации способствует повышению доверия к взаимодействию между бизнесом и государственными структурами, что важно для обеспечения безопасных транзакций и обмена данными.</a:t>
            </a:r>
            <a:endParaRPr/>
          </a:p>
        </p:txBody>
      </p:sp>
      <p:sp>
        <p:nvSpPr>
          <p:cNvPr id="61" name="Google Shape;61;p1"/>
          <p:cNvSpPr/>
          <p:nvPr/>
        </p:nvSpPr>
        <p:spPr>
          <a:xfrm>
            <a:off x="6261632" y="2966755"/>
            <a:ext cx="2342700" cy="39480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6546739" y="2946430"/>
            <a:ext cx="1864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B2G </a:t>
            </a:r>
            <a:endParaRPr sz="16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1869144" y="3784350"/>
            <a:ext cx="2342700" cy="2030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Обучающие материалы, коммуникация через электронную почту, визуальные материалы, поддержка пользователей, промо-кампании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1869144" y="5626361"/>
            <a:ext cx="2342700" cy="39480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2154251" y="5645774"/>
            <a:ext cx="186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Как информируем о продукте</a:t>
            </a:r>
            <a:endParaRPr sz="11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4893480" y="3789040"/>
            <a:ext cx="2342700" cy="2030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latin typeface="Calibri"/>
                <a:ea typeface="Calibri"/>
                <a:cs typeface="Calibri"/>
                <a:sym typeface="Calibri"/>
              </a:rPr>
              <a:t>Поставщики технологий</a:t>
            </a:r>
            <a:endParaRPr sz="105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latin typeface="Calibri"/>
                <a:ea typeface="Calibri"/>
                <a:cs typeface="Calibri"/>
                <a:sym typeface="Calibri"/>
              </a:rPr>
              <a:t>Консалтинговые фирмы</a:t>
            </a:r>
            <a:endParaRPr sz="105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latin typeface="Calibri"/>
                <a:ea typeface="Calibri"/>
                <a:cs typeface="Calibri"/>
                <a:sym typeface="Calibri"/>
              </a:rPr>
              <a:t>Поставщики связи</a:t>
            </a:r>
            <a:endParaRPr sz="105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latin typeface="Calibri"/>
                <a:ea typeface="Calibri"/>
                <a:cs typeface="Calibri"/>
                <a:sym typeface="Calibri"/>
              </a:rPr>
              <a:t>Интеграторы решений</a:t>
            </a:r>
            <a:endParaRPr sz="105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latin typeface="Calibri"/>
                <a:ea typeface="Calibri"/>
                <a:cs typeface="Calibri"/>
                <a:sym typeface="Calibri"/>
              </a:rPr>
              <a:t>Образовательные и тренинговые организации</a:t>
            </a:r>
            <a:endParaRPr sz="105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4893480" y="5631051"/>
            <a:ext cx="2342700" cy="394800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 txBox="1"/>
          <p:nvPr/>
        </p:nvSpPr>
        <p:spPr>
          <a:xfrm>
            <a:off x="5178587" y="5650464"/>
            <a:ext cx="1864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Партнеры в продажах и коммуникации</a:t>
            </a: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24;p5">
            <a:extLst>
              <a:ext uri="{FF2B5EF4-FFF2-40B4-BE49-F238E27FC236}">
                <a16:creationId xmlns="" xmlns:a16="http://schemas.microsoft.com/office/drawing/2014/main" id="{9FF2A781-729D-A7D8-EC4C-E41F2AD4AA64}"/>
              </a:ext>
            </a:extLst>
          </p:cNvPr>
          <p:cNvGrpSpPr/>
          <p:nvPr/>
        </p:nvGrpSpPr>
        <p:grpSpPr>
          <a:xfrm>
            <a:off x="1024050" y="2408626"/>
            <a:ext cx="2981713" cy="2814763"/>
            <a:chOff x="1974850" y="3027325"/>
            <a:chExt cx="6248400" cy="6361150"/>
          </a:xfrm>
        </p:grpSpPr>
        <p:sp>
          <p:nvSpPr>
            <p:cNvPr id="4" name="Google Shape;125;p5">
              <a:extLst>
                <a:ext uri="{FF2B5EF4-FFF2-40B4-BE49-F238E27FC236}">
                  <a16:creationId xmlns="" xmlns:a16="http://schemas.microsoft.com/office/drawing/2014/main" id="{648A9502-B491-1B73-D445-833C819A2134}"/>
                </a:ext>
              </a:extLst>
            </p:cNvPr>
            <p:cNvSpPr/>
            <p:nvPr/>
          </p:nvSpPr>
          <p:spPr>
            <a:xfrm>
              <a:off x="1974850" y="3027325"/>
              <a:ext cx="6248400" cy="6361149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 dirty="0">
                <a:solidFill>
                  <a:srgbClr val="1F497D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26;p5">
              <a:extLst>
                <a:ext uri="{FF2B5EF4-FFF2-40B4-BE49-F238E27FC236}">
                  <a16:creationId xmlns="" xmlns:a16="http://schemas.microsoft.com/office/drawing/2014/main" id="{F69A4304-8578-6DC2-A88C-81683285C579}"/>
                </a:ext>
              </a:extLst>
            </p:cNvPr>
            <p:cNvSpPr/>
            <p:nvPr/>
          </p:nvSpPr>
          <p:spPr>
            <a:xfrm>
              <a:off x="2673366" y="4320463"/>
              <a:ext cx="4864084" cy="5068012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>
                <a:solidFill>
                  <a:srgbClr val="1F497D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27;p5">
              <a:extLst>
                <a:ext uri="{FF2B5EF4-FFF2-40B4-BE49-F238E27FC236}">
                  <a16:creationId xmlns="" xmlns:a16="http://schemas.microsoft.com/office/drawing/2014/main" id="{86DB53FE-35FE-537B-9B02-D5A9877153D8}"/>
                </a:ext>
              </a:extLst>
            </p:cNvPr>
            <p:cNvSpPr/>
            <p:nvPr/>
          </p:nvSpPr>
          <p:spPr>
            <a:xfrm>
              <a:off x="3197922" y="5477788"/>
              <a:ext cx="3726056" cy="38862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>
                <a:solidFill>
                  <a:srgbClr val="1F497D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28;p5">
              <a:extLst>
                <a:ext uri="{FF2B5EF4-FFF2-40B4-BE49-F238E27FC236}">
                  <a16:creationId xmlns="" xmlns:a16="http://schemas.microsoft.com/office/drawing/2014/main" id="{255B930C-4170-74B2-E5C2-A4084D504F5A}"/>
                </a:ext>
              </a:extLst>
            </p:cNvPr>
            <p:cNvSpPr/>
            <p:nvPr/>
          </p:nvSpPr>
          <p:spPr>
            <a:xfrm>
              <a:off x="3772181" y="6785431"/>
              <a:ext cx="2514600" cy="25908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>
                <a:solidFill>
                  <a:srgbClr val="1F497D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oogle Shape;141;p5">
            <a:extLst>
              <a:ext uri="{FF2B5EF4-FFF2-40B4-BE49-F238E27FC236}">
                <a16:creationId xmlns="" xmlns:a16="http://schemas.microsoft.com/office/drawing/2014/main" id="{FF436A89-292E-8DB6-25B2-C185A52FB22E}"/>
              </a:ext>
            </a:extLst>
          </p:cNvPr>
          <p:cNvGrpSpPr/>
          <p:nvPr/>
        </p:nvGrpSpPr>
        <p:grpSpPr>
          <a:xfrm>
            <a:off x="748435" y="2182143"/>
            <a:ext cx="945160" cy="3248615"/>
            <a:chOff x="1658384" y="3226727"/>
            <a:chExt cx="1766381" cy="6044067"/>
          </a:xfrm>
        </p:grpSpPr>
        <p:sp>
          <p:nvSpPr>
            <p:cNvPr id="9" name="Google Shape;142;p5">
              <a:extLst>
                <a:ext uri="{FF2B5EF4-FFF2-40B4-BE49-F238E27FC236}">
                  <a16:creationId xmlns="" xmlns:a16="http://schemas.microsoft.com/office/drawing/2014/main" id="{E2ABD7D1-3CC0-DC91-7A95-D25022873DF6}"/>
                </a:ext>
              </a:extLst>
            </p:cNvPr>
            <p:cNvSpPr/>
            <p:nvPr/>
          </p:nvSpPr>
          <p:spPr>
            <a:xfrm>
              <a:off x="1670049" y="3226727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en-US" sz="12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P</a:t>
              </a:r>
              <a:r>
                <a:rPr lang="ru-RU" sz="1200" kern="0" dirty="0" smtClean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AM</a:t>
              </a:r>
              <a:endParaRPr sz="12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43;p5">
              <a:extLst>
                <a:ext uri="{FF2B5EF4-FFF2-40B4-BE49-F238E27FC236}">
                  <a16:creationId xmlns="" xmlns:a16="http://schemas.microsoft.com/office/drawing/2014/main" id="{DB353AC6-43DC-BB79-6BD2-34394CDDD9B7}"/>
                </a:ext>
              </a:extLst>
            </p:cNvPr>
            <p:cNvSpPr/>
            <p:nvPr/>
          </p:nvSpPr>
          <p:spPr>
            <a:xfrm>
              <a:off x="1661928" y="4750727"/>
              <a:ext cx="1752599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2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TAM</a:t>
              </a:r>
              <a:endParaRPr sz="12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44;p5">
              <a:extLst>
                <a:ext uri="{FF2B5EF4-FFF2-40B4-BE49-F238E27FC236}">
                  <a16:creationId xmlns="" xmlns:a16="http://schemas.microsoft.com/office/drawing/2014/main" id="{48FE139D-3DA6-97B3-7839-5EF3D91B0029}"/>
                </a:ext>
              </a:extLst>
            </p:cNvPr>
            <p:cNvSpPr/>
            <p:nvPr/>
          </p:nvSpPr>
          <p:spPr>
            <a:xfrm>
              <a:off x="1658384" y="624192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2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SAM</a:t>
              </a:r>
              <a:endParaRPr sz="12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45;p5">
              <a:extLst>
                <a:ext uri="{FF2B5EF4-FFF2-40B4-BE49-F238E27FC236}">
                  <a16:creationId xmlns="" xmlns:a16="http://schemas.microsoft.com/office/drawing/2014/main" id="{32477CCB-C8FD-3183-05DC-0D56AE3E6F0B}"/>
                </a:ext>
              </a:extLst>
            </p:cNvPr>
            <p:cNvSpPr/>
            <p:nvPr/>
          </p:nvSpPr>
          <p:spPr>
            <a:xfrm>
              <a:off x="1672164" y="7746794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2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SOM</a:t>
              </a:r>
              <a:endParaRPr sz="12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9371317-9FB2-B50F-D2D4-10528CAA7A5A}"/>
              </a:ext>
            </a:extLst>
          </p:cNvPr>
          <p:cNvSpPr txBox="1"/>
          <p:nvPr/>
        </p:nvSpPr>
        <p:spPr>
          <a:xfrm>
            <a:off x="2154960" y="2616504"/>
            <a:ext cx="926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200" kern="0" dirty="0" smtClean="0">
                <a:solidFill>
                  <a:srgbClr val="000000"/>
                </a:solidFill>
                <a:cs typeface="Arial"/>
                <a:sym typeface="Arial"/>
              </a:rPr>
              <a:t>40 млрд. </a:t>
            </a:r>
            <a:r>
              <a:rPr lang="en-US" sz="1200" kern="0" dirty="0" smtClean="0">
                <a:solidFill>
                  <a:srgbClr val="000000"/>
                </a:solidFill>
                <a:cs typeface="Arial"/>
                <a:sym typeface="Arial"/>
              </a:rPr>
              <a:t>p</a:t>
            </a:r>
            <a:endParaRPr lang="ru-RU" sz="12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7121B4B-CB9A-9EF3-11A1-8F42C54F9EE3}"/>
              </a:ext>
            </a:extLst>
          </p:cNvPr>
          <p:cNvSpPr txBox="1"/>
          <p:nvPr/>
        </p:nvSpPr>
        <p:spPr>
          <a:xfrm>
            <a:off x="2154960" y="4163953"/>
            <a:ext cx="926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200" kern="0" dirty="0" smtClean="0">
                <a:solidFill>
                  <a:srgbClr val="000000"/>
                </a:solidFill>
                <a:cs typeface="Arial"/>
                <a:sym typeface="Arial"/>
              </a:rPr>
              <a:t>380 млн.</a:t>
            </a:r>
            <a:r>
              <a:rPr lang="en-US" sz="1200" kern="0" dirty="0" smtClean="0">
                <a:solidFill>
                  <a:srgbClr val="000000"/>
                </a:solidFill>
                <a:cs typeface="Arial"/>
                <a:sym typeface="Arial"/>
              </a:rPr>
              <a:t>p</a:t>
            </a:r>
            <a:r>
              <a:rPr lang="ru-RU" sz="1200" kern="0" dirty="0" smtClean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ru-RU" sz="12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67B2BF9-99A6-D08C-35AF-70EC886B97FA}"/>
              </a:ext>
            </a:extLst>
          </p:cNvPr>
          <p:cNvSpPr txBox="1"/>
          <p:nvPr/>
        </p:nvSpPr>
        <p:spPr>
          <a:xfrm>
            <a:off x="2154960" y="3131921"/>
            <a:ext cx="926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200" kern="0" dirty="0" smtClean="0">
                <a:solidFill>
                  <a:srgbClr val="000000"/>
                </a:solidFill>
                <a:cs typeface="Arial"/>
                <a:sym typeface="Arial"/>
              </a:rPr>
              <a:t>3.8 млрд. </a:t>
            </a:r>
            <a:r>
              <a:rPr lang="en-US" sz="1200" kern="0" dirty="0" smtClean="0">
                <a:solidFill>
                  <a:srgbClr val="000000"/>
                </a:solidFill>
                <a:cs typeface="Arial"/>
                <a:sym typeface="Arial"/>
              </a:rPr>
              <a:t>p</a:t>
            </a:r>
            <a:endParaRPr lang="ru-RU" sz="12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D36342A-3119-401D-EBFD-71CD432720A0}"/>
              </a:ext>
            </a:extLst>
          </p:cNvPr>
          <p:cNvSpPr txBox="1"/>
          <p:nvPr/>
        </p:nvSpPr>
        <p:spPr>
          <a:xfrm>
            <a:off x="2154960" y="3691602"/>
            <a:ext cx="926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200" kern="0" dirty="0" smtClean="0">
                <a:solidFill>
                  <a:srgbClr val="000000"/>
                </a:solidFill>
                <a:cs typeface="Arial"/>
                <a:sym typeface="Arial"/>
              </a:rPr>
              <a:t>3 млрд. </a:t>
            </a:r>
            <a:r>
              <a:rPr lang="en-US" sz="1200" kern="0" dirty="0" smtClean="0">
                <a:solidFill>
                  <a:srgbClr val="000000"/>
                </a:solidFill>
                <a:cs typeface="Arial"/>
                <a:sym typeface="Arial"/>
              </a:rPr>
              <a:t>p</a:t>
            </a:r>
            <a:endParaRPr lang="ru-RU" sz="12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4FF1BDFA-70A1-9095-4C9E-CD18565B1661}"/>
              </a:ext>
            </a:extLst>
          </p:cNvPr>
          <p:cNvSpPr/>
          <p:nvPr/>
        </p:nvSpPr>
        <p:spPr>
          <a:xfrm>
            <a:off x="0" y="175567"/>
            <a:ext cx="4005763" cy="428259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marL="0" lvl="1" defTabSz="415869">
              <a:buClr>
                <a:srgbClr val="000000"/>
              </a:buClr>
              <a:buSzPts val="5400"/>
            </a:pPr>
            <a:r>
              <a:rPr lang="en-US" sz="2183" kern="0" dirty="0">
                <a:solidFill>
                  <a:srgbClr val="000000"/>
                </a:solidFill>
                <a:cs typeface="Arial"/>
                <a:sym typeface="Arial"/>
              </a:rPr>
              <a:t>	</a:t>
            </a:r>
            <a:r>
              <a:rPr lang="ru-RU" sz="2183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   07 ОЦЕНКА РЫНКА</a:t>
            </a:r>
          </a:p>
        </p:txBody>
      </p:sp>
      <p:sp>
        <p:nvSpPr>
          <p:cNvPr id="18" name="Скругленный прямоугольник 2">
            <a:extLst>
              <a:ext uri="{FF2B5EF4-FFF2-40B4-BE49-F238E27FC236}">
                <a16:creationId xmlns="" xmlns:a16="http://schemas.microsoft.com/office/drawing/2014/main" id="{D4AAFEA9-E796-B133-A078-2CF7ED52B360}"/>
              </a:ext>
            </a:extLst>
          </p:cNvPr>
          <p:cNvSpPr/>
          <p:nvPr/>
        </p:nvSpPr>
        <p:spPr>
          <a:xfrm>
            <a:off x="5239598" y="2266155"/>
            <a:ext cx="2389713" cy="275503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r>
              <a:rPr lang="ru-RU" sz="1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ru-RU" sz="1600" kern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Планируем 10</a:t>
            </a:r>
            <a:r>
              <a:rPr lang="en-US" sz="1600" kern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% </a:t>
            </a:r>
            <a:r>
              <a:rPr lang="ru-RU" sz="1600" kern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от </a:t>
            </a:r>
            <a:r>
              <a:rPr lang="en-US" sz="1600" kern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SAM.</a:t>
            </a:r>
          </a:p>
          <a:p>
            <a:pPr algn="ctr" defTabSz="415869">
              <a:buClr>
                <a:srgbClr val="000000"/>
              </a:buClr>
            </a:pPr>
            <a:r>
              <a:rPr lang="en-US" sz="1600" kern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SOM </a:t>
            </a:r>
            <a:r>
              <a:rPr lang="ru-RU" sz="1600" kern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к 2027 560 млн. р.</a:t>
            </a:r>
          </a:p>
          <a:p>
            <a:pPr algn="ctr" defTabSz="415869">
              <a:buClr>
                <a:srgbClr val="000000"/>
              </a:buClr>
            </a:pPr>
            <a:r>
              <a:rPr lang="ru-RU" sz="1600" kern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Рост рынка на 20</a:t>
            </a:r>
            <a:r>
              <a:rPr lang="en-US" sz="1600" kern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%</a:t>
            </a:r>
            <a:r>
              <a:rPr lang="ru-RU" sz="1600" kern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 в год. </a:t>
            </a:r>
          </a:p>
          <a:p>
            <a:pPr algn="ctr" defTabSz="415869">
              <a:buClr>
                <a:srgbClr val="000000"/>
              </a:buClr>
            </a:pPr>
            <a:endParaRPr lang="ru-RU" sz="12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ctr" defTabSz="415869">
              <a:buClr>
                <a:srgbClr val="000000"/>
              </a:buClr>
            </a:pPr>
            <a:endParaRPr lang="ru-RU" sz="1200" kern="0" dirty="0" smtClean="0">
              <a:solidFill>
                <a:srgbClr val="000000"/>
              </a:solidFill>
              <a:cs typeface="Arial"/>
              <a:sym typeface="Arial"/>
            </a:endParaRPr>
          </a:p>
          <a:p>
            <a:pPr algn="ctr" defTabSz="415869">
              <a:buClr>
                <a:srgbClr val="000000"/>
              </a:buClr>
            </a:pPr>
            <a:endParaRPr lang="ru-RU" sz="12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ctr" defTabSz="415869">
              <a:buClr>
                <a:srgbClr val="000000"/>
              </a:buClr>
            </a:pPr>
            <a:endParaRPr lang="ru-RU" sz="1100" kern="0" dirty="0">
              <a:solidFill>
                <a:srgbClr val="FFFFFF"/>
              </a:solidFill>
              <a:sym typeface="Arial"/>
            </a:endParaRPr>
          </a:p>
        </p:txBody>
      </p:sp>
      <p:sp>
        <p:nvSpPr>
          <p:cNvPr id="19" name="Скругленный прямоугольник 3">
            <a:extLst>
              <a:ext uri="{FF2B5EF4-FFF2-40B4-BE49-F238E27FC236}">
                <a16:creationId xmlns="" xmlns:a16="http://schemas.microsoft.com/office/drawing/2014/main" id="{3839783B-4DDA-ED23-0D3D-BD1D177BEB19}"/>
              </a:ext>
            </a:extLst>
          </p:cNvPr>
          <p:cNvSpPr/>
          <p:nvPr/>
        </p:nvSpPr>
        <p:spPr>
          <a:xfrm>
            <a:off x="5239598" y="4191427"/>
            <a:ext cx="2389713" cy="829765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91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CA49E0A-F401-5C09-DE72-B6133CC872A6}"/>
              </a:ext>
            </a:extLst>
          </p:cNvPr>
          <p:cNvSpPr txBox="1"/>
          <p:nvPr/>
        </p:nvSpPr>
        <p:spPr>
          <a:xfrm>
            <a:off x="5483408" y="4313982"/>
            <a:ext cx="1902092" cy="540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5869">
              <a:buClr>
                <a:srgbClr val="000000"/>
              </a:buClr>
            </a:pPr>
            <a:r>
              <a:rPr lang="ru-RU" sz="1455" kern="0" dirty="0">
                <a:solidFill>
                  <a:srgbClr val="000000"/>
                </a:solidFill>
                <a:cs typeface="Arial"/>
                <a:sym typeface="Arial"/>
              </a:rPr>
              <a:t>Анализ</a:t>
            </a:r>
          </a:p>
          <a:p>
            <a:pPr algn="ctr" defTabSz="415869">
              <a:buClr>
                <a:srgbClr val="000000"/>
              </a:buClr>
            </a:pPr>
            <a:r>
              <a:rPr lang="ru-RU" sz="1455" kern="0" dirty="0">
                <a:solidFill>
                  <a:srgbClr val="000000"/>
                </a:solidFill>
                <a:cs typeface="Arial"/>
                <a:sym typeface="Arial"/>
              </a:rPr>
              <a:t>рынка</a:t>
            </a:r>
          </a:p>
        </p:txBody>
      </p:sp>
    </p:spTree>
    <p:extLst>
      <p:ext uri="{BB962C8B-B14F-4D97-AF65-F5344CB8AC3E}">
        <p14:creationId xmlns:p14="http://schemas.microsoft.com/office/powerpoint/2010/main" val="3458241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="" xmlns:a16="http://schemas.microsoft.com/office/drawing/2014/main" id="{7CC6643A-5AF0-4F9F-59BA-080111D00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9097D789-A193-AEDE-8E57-2406FD370DFD}"/>
              </a:ext>
            </a:extLst>
          </p:cNvPr>
          <p:cNvSpPr/>
          <p:nvPr/>
        </p:nvSpPr>
        <p:spPr>
          <a:xfrm>
            <a:off x="0" y="206971"/>
            <a:ext cx="7812361" cy="428259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marL="0" lvl="1" defTabSz="415869">
              <a:buClr>
                <a:srgbClr val="000000"/>
              </a:buClr>
              <a:buSzPts val="5400"/>
            </a:pPr>
            <a:r>
              <a:rPr lang="ru-RU" sz="2183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	08 ФИНАНСОВЫЕ ПОКАЗАТЕЛИ ПРОЕКТА</a:t>
            </a:r>
          </a:p>
        </p:txBody>
      </p:sp>
      <p:sp>
        <p:nvSpPr>
          <p:cNvPr id="25" name="Скругленный прямоугольник 11">
            <a:extLst>
              <a:ext uri="{FF2B5EF4-FFF2-40B4-BE49-F238E27FC236}">
                <a16:creationId xmlns="" xmlns:a16="http://schemas.microsoft.com/office/drawing/2014/main" id="{AFC3B28F-73F9-BFB2-34F2-70D133248F2B}"/>
              </a:ext>
            </a:extLst>
          </p:cNvPr>
          <p:cNvSpPr/>
          <p:nvPr/>
        </p:nvSpPr>
        <p:spPr>
          <a:xfrm>
            <a:off x="528195" y="1864642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CC787649-A48A-AB34-617B-D9C975992465}"/>
              </a:ext>
            </a:extLst>
          </p:cNvPr>
          <p:cNvSpPr txBox="1"/>
          <p:nvPr/>
        </p:nvSpPr>
        <p:spPr>
          <a:xfrm>
            <a:off x="590371" y="1953785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cs typeface="Arial"/>
                <a:sym typeface="Arial"/>
              </a:rPr>
              <a:t>Стоимость продукта</a:t>
            </a:r>
            <a:r>
              <a:rPr lang="en-US" sz="910" kern="0" dirty="0">
                <a:solidFill>
                  <a:srgbClr val="000000"/>
                </a:solidFill>
                <a:cs typeface="Arial"/>
                <a:sym typeface="Arial"/>
              </a:rPr>
              <a:t>/ </a:t>
            </a:r>
            <a:r>
              <a:rPr lang="ru-RU" sz="910" kern="0" dirty="0">
                <a:solidFill>
                  <a:srgbClr val="000000"/>
                </a:solidFill>
                <a:cs typeface="Arial"/>
                <a:sym typeface="Arial"/>
              </a:rPr>
              <a:t>решения: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="" xmlns:a16="http://schemas.microsoft.com/office/drawing/2014/main" id="{B6029DD0-FB70-C94E-954B-C1925621B4AA}"/>
              </a:ext>
            </a:extLst>
          </p:cNvPr>
          <p:cNvCxnSpPr>
            <a:cxnSpLocks/>
          </p:cNvCxnSpPr>
          <p:nvPr/>
        </p:nvCxnSpPr>
        <p:spPr>
          <a:xfrm>
            <a:off x="2488097" y="2224910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11">
            <a:extLst>
              <a:ext uri="{FF2B5EF4-FFF2-40B4-BE49-F238E27FC236}">
                <a16:creationId xmlns="" xmlns:a16="http://schemas.microsoft.com/office/drawing/2014/main" id="{05B3C72C-6F35-CD79-80AB-8806C954AF21}"/>
              </a:ext>
            </a:extLst>
          </p:cNvPr>
          <p:cNvSpPr/>
          <p:nvPr/>
        </p:nvSpPr>
        <p:spPr>
          <a:xfrm>
            <a:off x="528195" y="2427354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53928442-3035-0084-5BEC-C5E4C322F216}"/>
              </a:ext>
            </a:extLst>
          </p:cNvPr>
          <p:cNvSpPr txBox="1"/>
          <p:nvPr/>
        </p:nvSpPr>
        <p:spPr>
          <a:xfrm>
            <a:off x="590371" y="2516496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 smtClean="0">
                <a:solidFill>
                  <a:srgbClr val="000000"/>
                </a:solidFill>
                <a:cs typeface="Arial"/>
                <a:sym typeface="Arial"/>
              </a:rPr>
              <a:t>Выручка </a:t>
            </a:r>
            <a:r>
              <a:rPr lang="ru-RU" sz="910" kern="0" dirty="0">
                <a:solidFill>
                  <a:srgbClr val="000000"/>
                </a:solidFill>
                <a:cs typeface="Arial"/>
                <a:sym typeface="Arial"/>
              </a:rPr>
              <a:t>за 1-3 года:</a:t>
            </a:r>
          </a:p>
        </p:txBody>
      </p:sp>
      <p:sp>
        <p:nvSpPr>
          <p:cNvPr id="32" name="Скругленный прямоугольник 11">
            <a:extLst>
              <a:ext uri="{FF2B5EF4-FFF2-40B4-BE49-F238E27FC236}">
                <a16:creationId xmlns="" xmlns:a16="http://schemas.microsoft.com/office/drawing/2014/main" id="{E187029A-2BDF-6C23-63D9-23EE8FAC3F06}"/>
              </a:ext>
            </a:extLst>
          </p:cNvPr>
          <p:cNvSpPr/>
          <p:nvPr/>
        </p:nvSpPr>
        <p:spPr>
          <a:xfrm>
            <a:off x="528195" y="2990430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C27B4A64-1CFA-4F70-056A-E7AECEF509D4}"/>
              </a:ext>
            </a:extLst>
          </p:cNvPr>
          <p:cNvSpPr txBox="1"/>
          <p:nvPr/>
        </p:nvSpPr>
        <p:spPr>
          <a:xfrm>
            <a:off x="590371" y="3006607"/>
            <a:ext cx="172261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cs typeface="Arial"/>
                <a:sym typeface="Arial"/>
              </a:rPr>
              <a:t>Структура затрат из бизнес-модели:    </a:t>
            </a:r>
          </a:p>
        </p:txBody>
      </p:sp>
      <p:sp>
        <p:nvSpPr>
          <p:cNvPr id="34" name="Скругленный прямоугольник 11">
            <a:extLst>
              <a:ext uri="{FF2B5EF4-FFF2-40B4-BE49-F238E27FC236}">
                <a16:creationId xmlns="" xmlns:a16="http://schemas.microsoft.com/office/drawing/2014/main" id="{06FC2387-9CAB-5204-C358-6781DD1AC9E1}"/>
              </a:ext>
            </a:extLst>
          </p:cNvPr>
          <p:cNvSpPr/>
          <p:nvPr/>
        </p:nvSpPr>
        <p:spPr>
          <a:xfrm>
            <a:off x="528195" y="3551390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46DE699-2A74-7C86-ED35-411C1FB97666}"/>
              </a:ext>
            </a:extLst>
          </p:cNvPr>
          <p:cNvSpPr txBox="1"/>
          <p:nvPr/>
        </p:nvSpPr>
        <p:spPr>
          <a:xfrm>
            <a:off x="590371" y="3640532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cs typeface="Arial"/>
                <a:sym typeface="Arial"/>
              </a:rPr>
              <a:t>Постоянные:</a:t>
            </a:r>
          </a:p>
        </p:txBody>
      </p:sp>
      <p:sp>
        <p:nvSpPr>
          <p:cNvPr id="36" name="Скругленный прямоугольник 11">
            <a:extLst>
              <a:ext uri="{FF2B5EF4-FFF2-40B4-BE49-F238E27FC236}">
                <a16:creationId xmlns="" xmlns:a16="http://schemas.microsoft.com/office/drawing/2014/main" id="{9D86E1BB-B00F-45BC-FB47-4061998C3567}"/>
              </a:ext>
            </a:extLst>
          </p:cNvPr>
          <p:cNvSpPr/>
          <p:nvPr/>
        </p:nvSpPr>
        <p:spPr>
          <a:xfrm>
            <a:off x="528195" y="4101391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16801C0D-E0F6-6F93-3BE2-A705E033E09E}"/>
              </a:ext>
            </a:extLst>
          </p:cNvPr>
          <p:cNvSpPr txBox="1"/>
          <p:nvPr/>
        </p:nvSpPr>
        <p:spPr>
          <a:xfrm>
            <a:off x="590371" y="4190533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cs typeface="Arial"/>
                <a:sym typeface="Arial"/>
              </a:rPr>
              <a:t>Переменные:</a:t>
            </a:r>
          </a:p>
        </p:txBody>
      </p:sp>
      <p:sp>
        <p:nvSpPr>
          <p:cNvPr id="39" name="Скругленный прямоугольник 11">
            <a:extLst>
              <a:ext uri="{FF2B5EF4-FFF2-40B4-BE49-F238E27FC236}">
                <a16:creationId xmlns="" xmlns:a16="http://schemas.microsoft.com/office/drawing/2014/main" id="{DA9A5C52-CC11-1C55-2EE0-AC0FCACAC001}"/>
              </a:ext>
            </a:extLst>
          </p:cNvPr>
          <p:cNvSpPr/>
          <p:nvPr/>
        </p:nvSpPr>
        <p:spPr>
          <a:xfrm>
            <a:off x="528195" y="4651310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639BB7F2-E228-E810-6C25-C7D9DCF91778}"/>
              </a:ext>
            </a:extLst>
          </p:cNvPr>
          <p:cNvSpPr txBox="1"/>
          <p:nvPr/>
        </p:nvSpPr>
        <p:spPr>
          <a:xfrm>
            <a:off x="590371" y="4667488"/>
            <a:ext cx="1824762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cs typeface="Arial"/>
                <a:sym typeface="Arial"/>
              </a:rPr>
              <a:t>Окупаемость и потенциальный доход от проекта (1-3 года)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288B1D33-F3A9-366E-1D26-71F85AE657F9}"/>
              </a:ext>
            </a:extLst>
          </p:cNvPr>
          <p:cNvCxnSpPr>
            <a:cxnSpLocks/>
          </p:cNvCxnSpPr>
          <p:nvPr/>
        </p:nvCxnSpPr>
        <p:spPr>
          <a:xfrm>
            <a:off x="2488097" y="2765244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="" xmlns:a16="http://schemas.microsoft.com/office/drawing/2014/main" id="{7185E3B0-C6BA-8704-313E-60A355B385F2}"/>
              </a:ext>
            </a:extLst>
          </p:cNvPr>
          <p:cNvCxnSpPr>
            <a:cxnSpLocks/>
          </p:cNvCxnSpPr>
          <p:nvPr/>
        </p:nvCxnSpPr>
        <p:spPr>
          <a:xfrm>
            <a:off x="2506338" y="3321189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="" xmlns:a16="http://schemas.microsoft.com/office/drawing/2014/main" id="{E389233B-DDEA-4BC0-3213-F1DC715EBFA6}"/>
              </a:ext>
            </a:extLst>
          </p:cNvPr>
          <p:cNvCxnSpPr>
            <a:cxnSpLocks/>
          </p:cNvCxnSpPr>
          <p:nvPr/>
        </p:nvCxnSpPr>
        <p:spPr>
          <a:xfrm>
            <a:off x="2506338" y="3891090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="" xmlns:a16="http://schemas.microsoft.com/office/drawing/2014/main" id="{765E2D5B-18BC-865A-404D-31585266097D}"/>
              </a:ext>
            </a:extLst>
          </p:cNvPr>
          <p:cNvCxnSpPr>
            <a:cxnSpLocks/>
          </p:cNvCxnSpPr>
          <p:nvPr/>
        </p:nvCxnSpPr>
        <p:spPr>
          <a:xfrm>
            <a:off x="2524580" y="4389207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484723" y="1930192"/>
            <a:ext cx="61596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может составлять от 500,000 до 2,000,000 рублей в зависимости от сложности решения.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77309" y="2465032"/>
            <a:ext cx="41035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п</a:t>
            </a:r>
            <a:r>
              <a:rPr lang="ru-RU" sz="1200" dirty="0" smtClean="0"/>
              <a:t>рогноз на 1 год</a:t>
            </a:r>
            <a:r>
              <a:rPr lang="en-US" sz="1200" dirty="0" smtClean="0"/>
              <a:t>: </a:t>
            </a:r>
            <a:r>
              <a:rPr lang="ru-RU" sz="1200" dirty="0" smtClean="0"/>
              <a:t>1 млн. р.</a:t>
            </a:r>
            <a:r>
              <a:rPr lang="en-US" sz="1200" dirty="0" smtClean="0"/>
              <a:t>, 2</a:t>
            </a:r>
            <a:r>
              <a:rPr lang="ru-RU" sz="1200" dirty="0" smtClean="0"/>
              <a:t> год</a:t>
            </a:r>
            <a:r>
              <a:rPr lang="en-US" sz="1200" dirty="0" smtClean="0"/>
              <a:t>: </a:t>
            </a:r>
            <a:r>
              <a:rPr lang="ru-RU" sz="1200" dirty="0" smtClean="0"/>
              <a:t>2</a:t>
            </a:r>
            <a:r>
              <a:rPr lang="en-US" sz="1200" dirty="0" smtClean="0"/>
              <a:t>.5 </a:t>
            </a:r>
            <a:r>
              <a:rPr lang="ru-RU" sz="1200" dirty="0" smtClean="0"/>
              <a:t>млн. р.</a:t>
            </a:r>
            <a:r>
              <a:rPr lang="en-US" sz="1200" dirty="0" smtClean="0"/>
              <a:t>,</a:t>
            </a:r>
            <a:r>
              <a:rPr lang="ru-RU" sz="1200" dirty="0" smtClean="0"/>
              <a:t> 3 год 5 млн. р.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88097" y="2990430"/>
            <a:ext cx="52606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а</a:t>
            </a:r>
            <a:r>
              <a:rPr lang="ru-RU" sz="1200" dirty="0" smtClean="0"/>
              <a:t>рендная плата, зарплата сотрудников, затраты на оборудование, маркетинг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84723" y="3557264"/>
            <a:ext cx="55047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а</a:t>
            </a:r>
            <a:r>
              <a:rPr lang="ru-RU" sz="1200" dirty="0" smtClean="0"/>
              <a:t>ренда офиса</a:t>
            </a:r>
            <a:r>
              <a:rPr lang="en-US" sz="1200" dirty="0" smtClean="0"/>
              <a:t>:</a:t>
            </a:r>
            <a:r>
              <a:rPr lang="ru-RU" sz="1200" dirty="0" smtClean="0"/>
              <a:t> 100 тыс. р., зарплата сотрудника</a:t>
            </a:r>
            <a:r>
              <a:rPr lang="en-US" sz="1200" dirty="0" smtClean="0"/>
              <a:t>: </a:t>
            </a:r>
            <a:r>
              <a:rPr lang="ru-RU" sz="1200" dirty="0" smtClean="0"/>
              <a:t>200 тыс. р., </a:t>
            </a:r>
            <a:r>
              <a:rPr lang="ru-RU" sz="1200" dirty="0" err="1" smtClean="0"/>
              <a:t>комуналка</a:t>
            </a:r>
            <a:r>
              <a:rPr lang="ru-RU" sz="1200" dirty="0" smtClean="0"/>
              <a:t> 20 тыс. р.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06338" y="4059448"/>
            <a:ext cx="35655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м</a:t>
            </a:r>
            <a:r>
              <a:rPr lang="ru-RU" sz="1200" dirty="0" smtClean="0"/>
              <a:t>аркетинг</a:t>
            </a:r>
            <a:r>
              <a:rPr lang="en-US" sz="1200" dirty="0" smtClean="0"/>
              <a:t>: </a:t>
            </a:r>
            <a:r>
              <a:rPr lang="ru-RU" sz="1200" dirty="0" smtClean="0"/>
              <a:t>150 тыс. р., покупка сервера</a:t>
            </a:r>
            <a:r>
              <a:rPr lang="en-US" sz="1200" dirty="0" smtClean="0"/>
              <a:t>: </a:t>
            </a:r>
            <a:r>
              <a:rPr lang="ru-RU" sz="1200" dirty="0" smtClean="0"/>
              <a:t>500 тыс. р.</a:t>
            </a:r>
            <a:endParaRPr lang="ru-RU" sz="12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023444"/>
              </p:ext>
            </p:extLst>
          </p:nvPr>
        </p:nvGraphicFramePr>
        <p:xfrm>
          <a:off x="2721584" y="4651310"/>
          <a:ext cx="5922804" cy="11893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74268"/>
                <a:gridCol w="1974268"/>
                <a:gridCol w="1974268"/>
              </a:tblGrid>
              <a:tr h="35557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год</a:t>
                      </a:r>
                      <a:endParaRPr lang="ru-RU" dirty="0"/>
                    </a:p>
                  </a:txBody>
                  <a:tcPr>
                    <a:solidFill>
                      <a:srgbClr val="A3F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год</a:t>
                      </a:r>
                      <a:endParaRPr lang="ru-RU" dirty="0"/>
                    </a:p>
                  </a:txBody>
                  <a:tcPr>
                    <a:solidFill>
                      <a:srgbClr val="A3F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 год</a:t>
                      </a:r>
                      <a:endParaRPr lang="ru-RU" dirty="0"/>
                    </a:p>
                  </a:txBody>
                  <a:tcPr>
                    <a:solidFill>
                      <a:srgbClr val="A3FF2E"/>
                    </a:solidFill>
                  </a:tcPr>
                </a:tc>
              </a:tr>
              <a:tr h="823623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</a:rPr>
                        <a:t>С учетом выручки в 1</a:t>
                      </a:r>
                      <a:r>
                        <a:rPr lang="ru-RU" sz="1200" kern="1200" baseline="0" dirty="0" smtClean="0">
                          <a:effectLst/>
                        </a:rPr>
                        <a:t> млн.</a:t>
                      </a:r>
                      <a:r>
                        <a:rPr lang="ru-RU" sz="1200" kern="1200" dirty="0" smtClean="0">
                          <a:effectLst/>
                        </a:rPr>
                        <a:t> р. за первый год проект не окупится.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>
                    <a:solidFill>
                      <a:srgbClr val="EFFF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</a:rPr>
                        <a:t>Общие</a:t>
                      </a:r>
                      <a:r>
                        <a:rPr lang="ru-RU" sz="1200" kern="1200" baseline="0" dirty="0" smtClean="0">
                          <a:effectLst/>
                        </a:rPr>
                        <a:t> </a:t>
                      </a:r>
                      <a:r>
                        <a:rPr lang="ru-RU" sz="1200" kern="1200" dirty="0" smtClean="0">
                          <a:effectLst/>
                        </a:rPr>
                        <a:t>затраты: 4.5</a:t>
                      </a:r>
                      <a:r>
                        <a:rPr lang="ru-RU" sz="1200" kern="1200" baseline="0" dirty="0" smtClean="0">
                          <a:effectLst/>
                        </a:rPr>
                        <a:t> млн</a:t>
                      </a:r>
                      <a:r>
                        <a:rPr lang="ru-RU" sz="1200" kern="1200" dirty="0" smtClean="0">
                          <a:effectLst/>
                        </a:rPr>
                        <a:t> р.</a:t>
                      </a:r>
                    </a:p>
                    <a:p>
                      <a:pPr algn="ctr"/>
                      <a:r>
                        <a:rPr lang="ru-RU" sz="1200" kern="1200" dirty="0" smtClean="0">
                          <a:effectLst/>
                        </a:rPr>
                        <a:t>Выручка: 2.5 млн р. (убыток)</a:t>
                      </a:r>
                    </a:p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>
                    <a:solidFill>
                      <a:srgbClr val="EFFF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</a:rPr>
                        <a:t>Общие затраты: 5</a:t>
                      </a:r>
                      <a:r>
                        <a:rPr lang="ru-RU" sz="1200" kern="1200" baseline="0" dirty="0" smtClean="0">
                          <a:effectLst/>
                        </a:rPr>
                        <a:t> млн. р. </a:t>
                      </a:r>
                      <a:r>
                        <a:rPr lang="ru-RU" sz="1200" kern="1200" dirty="0" smtClean="0">
                          <a:effectLst/>
                        </a:rPr>
                        <a:t>Выручка: 5.5 млн р. (прибыль)</a:t>
                      </a:r>
                    </a:p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>
                    <a:solidFill>
                      <a:srgbClr val="EFFF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5185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F96F8CF-2364-98DC-DC3E-3F8F2DF1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20656228-AAF9-9B70-FED4-574BCFBE2EEB}"/>
              </a:ext>
            </a:extLst>
          </p:cNvPr>
          <p:cNvSpPr/>
          <p:nvPr/>
        </p:nvSpPr>
        <p:spPr>
          <a:xfrm>
            <a:off x="0" y="188640"/>
            <a:ext cx="7236296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09    ПЛАН РАЗВИТИЯ ПРОЕКТА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258669"/>
              </p:ext>
            </p:extLst>
          </p:nvPr>
        </p:nvGraphicFramePr>
        <p:xfrm>
          <a:off x="890016" y="873648"/>
          <a:ext cx="7351776" cy="5527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0592"/>
                <a:gridCol w="2450592"/>
                <a:gridCol w="2450592"/>
              </a:tblGrid>
              <a:tr h="430611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n-lt"/>
                        </a:rPr>
                        <a:t>1 год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A3F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n-lt"/>
                        </a:rPr>
                        <a:t>2 год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A3F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n-lt"/>
                        </a:rPr>
                        <a:t>3 год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A3FF2E"/>
                    </a:solidFill>
                  </a:tcPr>
                </a:tc>
              </a:tr>
              <a:tr h="11679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Квартал 1.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Исследование рынка и анализ конкурентов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Определение целевой аудитории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Начало разработки продукта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EFF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Квартал 1.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Оптимизация функционала продукта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бюджета на маркетинг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EFF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Квартал 1.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Внедрение новых функций (аналитика, интеграция)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Исследование возможностей выхода на международные рынки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EFFFD9"/>
                    </a:solidFill>
                  </a:tcPr>
                </a:tc>
              </a:tr>
              <a:tr h="159266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Квартал 2.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Завершение разработки MVP (минимально жизнеспособного продукта)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Тестирование продукта с пилотными клиентами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EFF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Квартал 2.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Запуск контент-маркетинга (блоги, </a:t>
                      </a:r>
                      <a:r>
                        <a:rPr lang="ru-RU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вебинары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Установление стратегических партнерств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EFF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Квартал 2.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Адаптация продукта под новые рынки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PR-кампаний для повышения узнаваемости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EFFFD9"/>
                    </a:solidFill>
                  </a:tcPr>
                </a:tc>
              </a:tr>
              <a:tr h="11679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Квартал 3.</a:t>
                      </a:r>
                      <a:r>
                        <a:rPr lang="ru-RU" sz="1200" baseline="0" dirty="0" smtClean="0">
                          <a:latin typeface="+mn-lt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Запуск маркетинговой кампании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Участие в выставках и мероприятиях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EFF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Квартал 3.</a:t>
                      </a:r>
                      <a:r>
                        <a:rPr lang="ru-RU" sz="1200" baseline="0" dirty="0" smtClean="0">
                          <a:latin typeface="+mn-lt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обучающих материалов для пользователей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Налаживание службы поддержки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EFF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Квартал 3.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кейс-стадий успешных внедрений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Мониторинг рынка и анализ конкуренции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EFFFD9"/>
                    </a:solidFill>
                  </a:tcPr>
                </a:tc>
              </a:tr>
              <a:tr h="11679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Квартал 4.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Сбор отзывов от первых клиентов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Оптимизация продукта на основе полученных данных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EFF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Квартал 4.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Оценка финансовых результатов за первый год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Корректировка бюджета на второй год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EFF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Квартал 4.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Оценка финансовых результатов за три года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Рассмотрение возможностей реинвестирования прибыли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9888" marR="99888" marT="49944" marB="49944">
                    <a:solidFill>
                      <a:srgbClr val="EFFF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3294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445224"/>
            <a:ext cx="2016224" cy="6804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75868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67" y="6024517"/>
            <a:ext cx="1083210" cy="5820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53" y="6165304"/>
            <a:ext cx="1368152" cy="41549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83" y="6159044"/>
            <a:ext cx="1063352" cy="3817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165304"/>
            <a:ext cx="1326552" cy="3325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742" y="5534005"/>
            <a:ext cx="1222594" cy="4152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182" y="5661723"/>
            <a:ext cx="1201986" cy="18029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583436"/>
            <a:ext cx="2026568" cy="7381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32" y="498542"/>
            <a:ext cx="2089273" cy="77021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85367" y="2147372"/>
            <a:ext cx="7388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Montserrat Medium" panose="00000600000000000000" pitchFamily="2" charset="-52"/>
              </a:rPr>
              <a:t>Руководитель команды</a:t>
            </a:r>
            <a:r>
              <a:rPr lang="en-US" sz="2400" dirty="0" smtClean="0">
                <a:latin typeface="Montserrat Medium" panose="00000600000000000000" pitchFamily="2" charset="-52"/>
              </a:rPr>
              <a:t>:</a:t>
            </a:r>
            <a:r>
              <a:rPr lang="ru-RU" sz="2400" dirty="0" smtClean="0">
                <a:latin typeface="Montserrat Medium" panose="00000600000000000000" pitchFamily="2" charset="-52"/>
              </a:rPr>
              <a:t> Серов Владислав Васильевич(+7 951 407 4328)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99792" y="4437112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Спасибо за внимание!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798E292D-B714-4806-981F-60C08611C68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7" y="5293467"/>
            <a:ext cx="1027469" cy="68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771</Words>
  <Application>Microsoft Office PowerPoint</Application>
  <PresentationFormat>Экран (4:3)</PresentationFormat>
  <Paragraphs>127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Montserrat Medium</vt:lpstr>
      <vt:lpstr>Montserrat Regular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9</cp:revision>
  <dcterms:modified xsi:type="dcterms:W3CDTF">2024-12-01T11:16:30Z</dcterms:modified>
</cp:coreProperties>
</file>