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slideMaster3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_rels/presentation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media/image1.jpeg" ContentType="image/jpeg"/>
  <Override PartName="/ppt/media/image8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10.png" ContentType="image/png"/>
  <Override PartName="/ppt/media/image5.png" ContentType="image/png"/>
  <Override PartName="/ppt/media/image6.png" ContentType="image/png"/>
  <Override PartName="/ppt/media/image11.png" ContentType="image/png"/>
  <Override PartName="/ppt/media/image7.png" ContentType="image/png"/>
  <Override PartName="/ppt/media/image9.png" ContentType="image/png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x="9144000" cy="51435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6840" y="2340360"/>
            <a:ext cx="7992720" cy="316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456840" y="2340360"/>
            <a:ext cx="7992720" cy="316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456840" y="2340360"/>
            <a:ext cx="3900240" cy="316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4552560" y="2340360"/>
            <a:ext cx="3900240" cy="316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6840" y="1157760"/>
            <a:ext cx="4655520" cy="4830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456840" y="2340360"/>
            <a:ext cx="3900240" cy="151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4552560" y="2340360"/>
            <a:ext cx="3900240" cy="316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456840" y="3994560"/>
            <a:ext cx="3900240" cy="151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456840" y="2340360"/>
            <a:ext cx="3900240" cy="316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4552560" y="2340360"/>
            <a:ext cx="3900240" cy="151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4552560" y="3994560"/>
            <a:ext cx="3900240" cy="151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456840" y="2340360"/>
            <a:ext cx="3900240" cy="151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4552560" y="2340360"/>
            <a:ext cx="3900240" cy="151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456840" y="3994560"/>
            <a:ext cx="7992720" cy="151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456840" y="2340360"/>
            <a:ext cx="7992720" cy="151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456840" y="3994560"/>
            <a:ext cx="7992720" cy="151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6840" y="2340360"/>
            <a:ext cx="3900240" cy="151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552560" y="2340360"/>
            <a:ext cx="3900240" cy="151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456840" y="3994560"/>
            <a:ext cx="3900240" cy="151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4552560" y="3994560"/>
            <a:ext cx="3900240" cy="151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456840" y="2340360"/>
            <a:ext cx="2573280" cy="151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3159000" y="2340360"/>
            <a:ext cx="2573280" cy="151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5861520" y="2340360"/>
            <a:ext cx="2573280" cy="151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456840" y="3994560"/>
            <a:ext cx="2573280" cy="151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3159000" y="3994560"/>
            <a:ext cx="2573280" cy="151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5861520" y="3994560"/>
            <a:ext cx="2573280" cy="151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456840" y="2340360"/>
            <a:ext cx="7992720" cy="316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>
          <a:xfrm>
            <a:off x="456840" y="2340360"/>
            <a:ext cx="7992720" cy="316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/>
          </p:nvPr>
        </p:nvSpPr>
        <p:spPr>
          <a:xfrm>
            <a:off x="456840" y="2340360"/>
            <a:ext cx="3900240" cy="316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/>
          </p:nvPr>
        </p:nvSpPr>
        <p:spPr>
          <a:xfrm>
            <a:off x="4552560" y="2340360"/>
            <a:ext cx="3900240" cy="316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456840" y="1157760"/>
            <a:ext cx="4655520" cy="4830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/>
          </p:nvPr>
        </p:nvSpPr>
        <p:spPr>
          <a:xfrm>
            <a:off x="456840" y="2340360"/>
            <a:ext cx="3900240" cy="151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/>
          </p:nvPr>
        </p:nvSpPr>
        <p:spPr>
          <a:xfrm>
            <a:off x="4552560" y="2340360"/>
            <a:ext cx="3900240" cy="316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/>
          </p:nvPr>
        </p:nvSpPr>
        <p:spPr>
          <a:xfrm>
            <a:off x="456840" y="3994560"/>
            <a:ext cx="3900240" cy="151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456840" y="2340360"/>
            <a:ext cx="3900240" cy="316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/>
          </p:nvPr>
        </p:nvSpPr>
        <p:spPr>
          <a:xfrm>
            <a:off x="4552560" y="2340360"/>
            <a:ext cx="3900240" cy="151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/>
          </p:nvPr>
        </p:nvSpPr>
        <p:spPr>
          <a:xfrm>
            <a:off x="4552560" y="3994560"/>
            <a:ext cx="3900240" cy="151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456840" y="2340360"/>
            <a:ext cx="3900240" cy="151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/>
          </p:nvPr>
        </p:nvSpPr>
        <p:spPr>
          <a:xfrm>
            <a:off x="4552560" y="2340360"/>
            <a:ext cx="3900240" cy="151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/>
          </p:nvPr>
        </p:nvSpPr>
        <p:spPr>
          <a:xfrm>
            <a:off x="456840" y="3994560"/>
            <a:ext cx="7992720" cy="151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456840" y="2340360"/>
            <a:ext cx="7992720" cy="151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/>
          </p:nvPr>
        </p:nvSpPr>
        <p:spPr>
          <a:xfrm>
            <a:off x="456840" y="3994560"/>
            <a:ext cx="7992720" cy="151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456840" y="2340360"/>
            <a:ext cx="3900240" cy="151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4552560" y="2340360"/>
            <a:ext cx="3900240" cy="151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456840" y="3994560"/>
            <a:ext cx="3900240" cy="151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/>
          </p:nvPr>
        </p:nvSpPr>
        <p:spPr>
          <a:xfrm>
            <a:off x="4552560" y="3994560"/>
            <a:ext cx="3900240" cy="151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456840" y="2340360"/>
            <a:ext cx="2573280" cy="151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3159000" y="2340360"/>
            <a:ext cx="2573280" cy="151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5861520" y="2340360"/>
            <a:ext cx="2573280" cy="151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/>
          </p:nvPr>
        </p:nvSpPr>
        <p:spPr>
          <a:xfrm>
            <a:off x="456840" y="3994560"/>
            <a:ext cx="2573280" cy="151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/>
          </p:nvPr>
        </p:nvSpPr>
        <p:spPr>
          <a:xfrm>
            <a:off x="3159000" y="3994560"/>
            <a:ext cx="2573280" cy="151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/>
          </p:nvPr>
        </p:nvSpPr>
        <p:spPr>
          <a:xfrm>
            <a:off x="5861520" y="3994560"/>
            <a:ext cx="2573280" cy="151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subTitle"/>
          </p:nvPr>
        </p:nvSpPr>
        <p:spPr>
          <a:xfrm>
            <a:off x="456840" y="2340360"/>
            <a:ext cx="7992720" cy="316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456840" y="2340360"/>
            <a:ext cx="7992720" cy="316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/>
          </p:nvPr>
        </p:nvSpPr>
        <p:spPr>
          <a:xfrm>
            <a:off x="456840" y="2340360"/>
            <a:ext cx="3900240" cy="316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/>
          </p:nvPr>
        </p:nvSpPr>
        <p:spPr>
          <a:xfrm>
            <a:off x="4552560" y="2340360"/>
            <a:ext cx="3900240" cy="316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subTitle"/>
          </p:nvPr>
        </p:nvSpPr>
        <p:spPr>
          <a:xfrm>
            <a:off x="456840" y="1157760"/>
            <a:ext cx="4655520" cy="4830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/>
          </p:nvPr>
        </p:nvSpPr>
        <p:spPr>
          <a:xfrm>
            <a:off x="456840" y="2340360"/>
            <a:ext cx="3900240" cy="151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/>
          </p:nvPr>
        </p:nvSpPr>
        <p:spPr>
          <a:xfrm>
            <a:off x="4552560" y="2340360"/>
            <a:ext cx="3900240" cy="316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/>
          </p:nvPr>
        </p:nvSpPr>
        <p:spPr>
          <a:xfrm>
            <a:off x="456840" y="3994560"/>
            <a:ext cx="3900240" cy="151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456840" y="2340360"/>
            <a:ext cx="3900240" cy="316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/>
          </p:nvPr>
        </p:nvSpPr>
        <p:spPr>
          <a:xfrm>
            <a:off x="4552560" y="2340360"/>
            <a:ext cx="3900240" cy="151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/>
          </p:nvPr>
        </p:nvSpPr>
        <p:spPr>
          <a:xfrm>
            <a:off x="4552560" y="3994560"/>
            <a:ext cx="3900240" cy="151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/>
          </p:nvPr>
        </p:nvSpPr>
        <p:spPr>
          <a:xfrm>
            <a:off x="456840" y="2340360"/>
            <a:ext cx="3900240" cy="151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/>
          </p:nvPr>
        </p:nvSpPr>
        <p:spPr>
          <a:xfrm>
            <a:off x="4552560" y="2340360"/>
            <a:ext cx="3900240" cy="151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/>
          </p:nvPr>
        </p:nvSpPr>
        <p:spPr>
          <a:xfrm>
            <a:off x="456840" y="3994560"/>
            <a:ext cx="7992720" cy="151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/>
          </p:nvPr>
        </p:nvSpPr>
        <p:spPr>
          <a:xfrm>
            <a:off x="456840" y="2340360"/>
            <a:ext cx="7992720" cy="151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/>
          </p:nvPr>
        </p:nvSpPr>
        <p:spPr>
          <a:xfrm>
            <a:off x="456840" y="3994560"/>
            <a:ext cx="7992720" cy="151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>
          <a:xfrm>
            <a:off x="456840" y="2340360"/>
            <a:ext cx="3900240" cy="151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/>
          </p:nvPr>
        </p:nvSpPr>
        <p:spPr>
          <a:xfrm>
            <a:off x="4552560" y="2340360"/>
            <a:ext cx="3900240" cy="151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/>
          </p:nvPr>
        </p:nvSpPr>
        <p:spPr>
          <a:xfrm>
            <a:off x="456840" y="3994560"/>
            <a:ext cx="3900240" cy="151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5"/>
          <p:cNvSpPr>
            <a:spLocks noGrp="1"/>
          </p:cNvSpPr>
          <p:nvPr>
            <p:ph/>
          </p:nvPr>
        </p:nvSpPr>
        <p:spPr>
          <a:xfrm>
            <a:off x="4552560" y="3994560"/>
            <a:ext cx="3900240" cy="151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/>
          </p:nvPr>
        </p:nvSpPr>
        <p:spPr>
          <a:xfrm>
            <a:off x="456840" y="2340360"/>
            <a:ext cx="2573280" cy="151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/>
          </p:nvPr>
        </p:nvSpPr>
        <p:spPr>
          <a:xfrm>
            <a:off x="3159000" y="2340360"/>
            <a:ext cx="2573280" cy="151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/>
          </p:nvPr>
        </p:nvSpPr>
        <p:spPr>
          <a:xfrm>
            <a:off x="5861520" y="2340360"/>
            <a:ext cx="2573280" cy="151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/>
          </p:nvPr>
        </p:nvSpPr>
        <p:spPr>
          <a:xfrm>
            <a:off x="456840" y="3994560"/>
            <a:ext cx="2573280" cy="151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6"/>
          <p:cNvSpPr>
            <a:spLocks noGrp="1"/>
          </p:cNvSpPr>
          <p:nvPr>
            <p:ph/>
          </p:nvPr>
        </p:nvSpPr>
        <p:spPr>
          <a:xfrm>
            <a:off x="3159000" y="3994560"/>
            <a:ext cx="2573280" cy="151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7"/>
          <p:cNvSpPr>
            <a:spLocks noGrp="1"/>
          </p:cNvSpPr>
          <p:nvPr>
            <p:ph/>
          </p:nvPr>
        </p:nvSpPr>
        <p:spPr>
          <a:xfrm>
            <a:off x="5861520" y="3994560"/>
            <a:ext cx="2573280" cy="151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indent="0">
              <a:buNone/>
            </a:pPr>
            <a:r>
              <a:rPr b="0" lang="ru-RU" sz="27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27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6840" y="2340360"/>
            <a:ext cx="7992720" cy="31662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6840" y="1257840"/>
            <a:ext cx="4655520" cy="8413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rmAutofit fontScale="77839"/>
          </a:bodyPr>
          <a:p>
            <a:pPr indent="0">
              <a:buNone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6840" y="2340360"/>
            <a:ext cx="7992720" cy="206208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432360" y="444960"/>
            <a:ext cx="7975800" cy="10418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p>
            <a:pPr indent="0">
              <a:buNone/>
            </a:pPr>
            <a:r>
              <a:rPr b="0" lang="ru-RU" sz="27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27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432360" y="1152360"/>
            <a:ext cx="8399520" cy="31662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7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180000" y="1024560"/>
            <a:ext cx="5112360" cy="11286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" sz="3100" spc="-1" strike="noStrike">
                <a:solidFill>
                  <a:schemeClr val="dk1"/>
                </a:solidFill>
                <a:latin typeface="Raleway SemiBold"/>
                <a:ea typeface="Raleway SemiBold"/>
              </a:rPr>
              <a:t>ОМСКАЯ МАСЛЕНКА</a:t>
            </a:r>
            <a:endParaRPr b="0" lang="ru-RU" sz="31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5" name="Google Shape;106;p1" descr=""/>
          <p:cNvPicPr/>
          <p:nvPr/>
        </p:nvPicPr>
        <p:blipFill>
          <a:blip r:embed="rId1"/>
          <a:srcRect l="48522" t="0" r="0" b="0"/>
          <a:stretch/>
        </p:blipFill>
        <p:spPr>
          <a:xfrm>
            <a:off x="5224680" y="669600"/>
            <a:ext cx="2832480" cy="4473720"/>
          </a:xfrm>
          <a:prstGeom prst="rect">
            <a:avLst/>
          </a:prstGeom>
          <a:ln w="0">
            <a:noFill/>
          </a:ln>
        </p:spPr>
      </p:pic>
      <p:sp>
        <p:nvSpPr>
          <p:cNvPr id="116" name="Google Shape;107;p1"/>
          <p:cNvSpPr/>
          <p:nvPr/>
        </p:nvSpPr>
        <p:spPr>
          <a:xfrm>
            <a:off x="5224680" y="0"/>
            <a:ext cx="2832120" cy="1098360"/>
          </a:xfrm>
          <a:prstGeom prst="rect">
            <a:avLst/>
          </a:prstGeom>
          <a:solidFill>
            <a:schemeClr val="dk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68400" bIns="684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ru-RU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17" name="Google Shape;108;p1"/>
          <p:cNvSpPr/>
          <p:nvPr/>
        </p:nvSpPr>
        <p:spPr>
          <a:xfrm>
            <a:off x="8057520" y="1098360"/>
            <a:ext cx="1086120" cy="2378520"/>
          </a:xfrm>
          <a:prstGeom prst="rect">
            <a:avLst/>
          </a:prstGeom>
          <a:solidFill>
            <a:schemeClr val="accent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68400" bIns="684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ru-RU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18" name="Google Shape;109;p1"/>
          <p:cNvSpPr/>
          <p:nvPr/>
        </p:nvSpPr>
        <p:spPr>
          <a:xfrm flipH="1" rot="10800000">
            <a:off x="8057160" y="3470400"/>
            <a:ext cx="1086120" cy="1673280"/>
          </a:xfrm>
          <a:prstGeom prst="rect">
            <a:avLst/>
          </a:prstGeom>
          <a:solidFill>
            <a:schemeClr val="accent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68400" bIns="684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ru-RU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19" name="Google Shape;110;p1"/>
          <p:cNvSpPr/>
          <p:nvPr/>
        </p:nvSpPr>
        <p:spPr>
          <a:xfrm>
            <a:off x="8057520" y="0"/>
            <a:ext cx="1086120" cy="1098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68400" bIns="684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ru-RU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pic>
        <p:nvPicPr>
          <p:cNvPr id="120" name="Google Shape;111;p1" descr=""/>
          <p:cNvPicPr/>
          <p:nvPr/>
        </p:nvPicPr>
        <p:blipFill>
          <a:blip r:embed="rId2"/>
          <a:stretch/>
        </p:blipFill>
        <p:spPr>
          <a:xfrm>
            <a:off x="6744600" y="363960"/>
            <a:ext cx="1086120" cy="370440"/>
          </a:xfrm>
          <a:prstGeom prst="rect">
            <a:avLst/>
          </a:prstGeom>
          <a:ln w="0">
            <a:noFill/>
          </a:ln>
        </p:spPr>
      </p:pic>
      <p:pic>
        <p:nvPicPr>
          <p:cNvPr id="121" name="Google Shape;112;p1" descr=""/>
          <p:cNvPicPr/>
          <p:nvPr/>
        </p:nvPicPr>
        <p:blipFill>
          <a:blip r:embed="rId3"/>
          <a:stretch/>
        </p:blipFill>
        <p:spPr>
          <a:xfrm>
            <a:off x="8222400" y="252360"/>
            <a:ext cx="756360" cy="593280"/>
          </a:xfrm>
          <a:prstGeom prst="rect">
            <a:avLst/>
          </a:prstGeom>
          <a:ln w="0">
            <a:noFill/>
          </a:ln>
        </p:spPr>
      </p:pic>
      <p:sp>
        <p:nvSpPr>
          <p:cNvPr id="122" name="Google Shape;113;p1"/>
          <p:cNvSpPr/>
          <p:nvPr/>
        </p:nvSpPr>
        <p:spPr>
          <a:xfrm>
            <a:off x="-5040" y="4773960"/>
            <a:ext cx="406440" cy="379800"/>
          </a:xfrm>
          <a:prstGeom prst="rect">
            <a:avLst/>
          </a:prstGeom>
          <a:solidFill>
            <a:schemeClr val="accent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4200" rIns="34200" tIns="34200" bIns="342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ru-RU" sz="1300" spc="-1" strike="noStrike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123" name="Google Shape;114;p1"/>
          <p:cNvSpPr/>
          <p:nvPr/>
        </p:nvSpPr>
        <p:spPr>
          <a:xfrm>
            <a:off x="-5040" y="4889160"/>
            <a:ext cx="406440" cy="14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74520" bIns="7452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fld id="{4A714475-DC4B-408B-80C6-4D1C00A06ACD}" type="slidenum">
              <a:rPr b="0" lang="ru" sz="1000" spc="-1" strike="noStrike">
                <a:solidFill>
                  <a:schemeClr val="lt1"/>
                </a:solidFill>
                <a:latin typeface="Arial"/>
                <a:ea typeface="Arial"/>
              </a:rPr>
              <a:t>&lt;номер&gt;</a:t>
            </a:fld>
            <a:endParaRPr b="0" lang="ru-RU" sz="1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4" name="Google Shape;105;p24" descr=""/>
          <p:cNvPicPr/>
          <p:nvPr/>
        </p:nvPicPr>
        <p:blipFill>
          <a:blip r:embed="rId4"/>
          <a:stretch/>
        </p:blipFill>
        <p:spPr>
          <a:xfrm>
            <a:off x="2761560" y="177120"/>
            <a:ext cx="2315520" cy="870120"/>
          </a:xfrm>
          <a:prstGeom prst="rect">
            <a:avLst/>
          </a:prstGeom>
          <a:ln w="0">
            <a:noFill/>
          </a:ln>
        </p:spPr>
      </p:pic>
      <p:sp>
        <p:nvSpPr>
          <p:cNvPr id="125" name=""/>
          <p:cNvSpPr txBox="1"/>
          <p:nvPr/>
        </p:nvSpPr>
        <p:spPr>
          <a:xfrm rot="7200">
            <a:off x="131040" y="2334600"/>
            <a:ext cx="4907520" cy="115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en-US" sz="2800" spc="-1" strike="noStrike">
                <a:solidFill>
                  <a:srgbClr val="b838e7"/>
                </a:solidFill>
                <a:latin typeface="Calibri"/>
              </a:rPr>
              <a:t>“</a:t>
            </a:r>
            <a:r>
              <a:rPr b="1" lang="ru-RU" sz="2800" spc="-1" strike="noStrike">
                <a:solidFill>
                  <a:srgbClr val="b838e7"/>
                </a:solidFill>
                <a:latin typeface="Calibri"/>
              </a:rPr>
              <a:t>Питаться – это необходимость, но разумно питаться – это искусство</a:t>
            </a:r>
            <a:r>
              <a:rPr b="1" lang="en-US" sz="2800" spc="-1" strike="noStrike">
                <a:solidFill>
                  <a:srgbClr val="b838e7"/>
                </a:solidFill>
                <a:latin typeface="Calibri"/>
              </a:rPr>
              <a:t>”</a:t>
            </a:r>
            <a:endParaRPr b="0" lang="ru-RU" sz="2800" spc="-1" strike="noStrike">
              <a:solidFill>
                <a:srgbClr val="b838e7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0;p2"/>
          <p:cNvSpPr/>
          <p:nvPr/>
        </p:nvSpPr>
        <p:spPr>
          <a:xfrm>
            <a:off x="7440120" y="312480"/>
            <a:ext cx="184320" cy="30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ru-RU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27" name="Google Shape;122;p2"/>
          <p:cNvSpPr/>
          <p:nvPr/>
        </p:nvSpPr>
        <p:spPr>
          <a:xfrm>
            <a:off x="7229160" y="0"/>
            <a:ext cx="1913760" cy="369360"/>
          </a:xfrm>
          <a:prstGeom prst="rect">
            <a:avLst/>
          </a:prstGeom>
          <a:solidFill>
            <a:srgbClr val="fcaf1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4200" rIns="34200" tIns="34200" bIns="342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ru-RU" sz="1300" spc="-1" strike="noStrike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128" name="Google Shape;123;p2"/>
          <p:cNvSpPr/>
          <p:nvPr/>
        </p:nvSpPr>
        <p:spPr>
          <a:xfrm>
            <a:off x="7494480" y="3461400"/>
            <a:ext cx="1648080" cy="1693440"/>
          </a:xfrm>
          <a:prstGeom prst="rect">
            <a:avLst/>
          </a:prstGeom>
          <a:solidFill>
            <a:srgbClr val="ff2f2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4200" rIns="34200" tIns="34200" bIns="342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ru-RU" sz="1300" spc="-1" strike="noStrike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129" name="Google Shape;124;p2"/>
          <p:cNvSpPr/>
          <p:nvPr/>
        </p:nvSpPr>
        <p:spPr>
          <a:xfrm>
            <a:off x="7494480" y="321840"/>
            <a:ext cx="1648080" cy="1569600"/>
          </a:xfrm>
          <a:prstGeom prst="rect">
            <a:avLst/>
          </a:prstGeom>
          <a:solidFill>
            <a:srgbClr val="8f00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4200" rIns="34200" tIns="34200" bIns="342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ru-RU" sz="1300" spc="-1" strike="noStrike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130" name="Google Shape;125;p2"/>
          <p:cNvSpPr/>
          <p:nvPr/>
        </p:nvSpPr>
        <p:spPr>
          <a:xfrm>
            <a:off x="7494480" y="1891800"/>
            <a:ext cx="1648080" cy="1569600"/>
          </a:xfrm>
          <a:prstGeom prst="rect">
            <a:avLst/>
          </a:prstGeom>
          <a:solidFill>
            <a:srgbClr val="addae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4200" rIns="34200" tIns="34200" bIns="342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ru-RU" sz="1300" spc="-1" strike="noStrike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pic>
        <p:nvPicPr>
          <p:cNvPr id="131" name="Google Shape;126;p2" descr=""/>
          <p:cNvPicPr/>
          <p:nvPr/>
        </p:nvPicPr>
        <p:blipFill>
          <a:blip r:embed="rId1"/>
          <a:stretch/>
        </p:blipFill>
        <p:spPr>
          <a:xfrm>
            <a:off x="7884360" y="3916800"/>
            <a:ext cx="869040" cy="869040"/>
          </a:xfrm>
          <a:prstGeom prst="rect">
            <a:avLst/>
          </a:prstGeom>
          <a:ln w="0">
            <a:noFill/>
          </a:ln>
        </p:spPr>
      </p:pic>
      <p:pic>
        <p:nvPicPr>
          <p:cNvPr id="132" name="Google Shape;127;p2" descr=""/>
          <p:cNvPicPr/>
          <p:nvPr/>
        </p:nvPicPr>
        <p:blipFill>
          <a:blip r:embed="rId2"/>
          <a:stretch/>
        </p:blipFill>
        <p:spPr>
          <a:xfrm>
            <a:off x="7884360" y="672120"/>
            <a:ext cx="869040" cy="869040"/>
          </a:xfrm>
          <a:prstGeom prst="rect">
            <a:avLst/>
          </a:prstGeom>
          <a:ln w="0">
            <a:noFill/>
          </a:ln>
        </p:spPr>
      </p:pic>
      <p:sp>
        <p:nvSpPr>
          <p:cNvPr id="133" name="Google Shape;128;p2"/>
          <p:cNvSpPr/>
          <p:nvPr/>
        </p:nvSpPr>
        <p:spPr>
          <a:xfrm>
            <a:off x="7229160" y="309960"/>
            <a:ext cx="265320" cy="4833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4200" rIns="34200" tIns="34200" bIns="342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ru-RU" sz="1300" spc="-1" strike="noStrike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134" name="Google Shape;129;p2"/>
          <p:cNvSpPr/>
          <p:nvPr/>
        </p:nvSpPr>
        <p:spPr>
          <a:xfrm>
            <a:off x="0" y="2709720"/>
            <a:ext cx="7228800" cy="210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spAutoFit/>
          </a:bodyPr>
          <a:p>
            <a:pPr marL="609480">
              <a:lnSpc>
                <a:spcPct val="100000"/>
              </a:lnSpc>
              <a:tabLst>
                <a:tab algn="l" pos="0"/>
              </a:tabLst>
            </a:pPr>
            <a:r>
              <a:rPr b="0" lang="ru" sz="2100" spc="-1" strike="noStrike">
                <a:solidFill>
                  <a:srgbClr val="000000"/>
                </a:solidFill>
                <a:latin typeface="Raleway"/>
                <a:ea typeface="Raleway"/>
              </a:rPr>
              <a:t>Реализация данного проекта очень важна и актуальна на сегодняшний день, так как большое количество людей, огромная часть из которых-молодые родители, хотят употреблять в своем рационе для себя и своих детей натуральную и здоровую пищу без вредных химических добавок.</a:t>
            </a:r>
            <a:endParaRPr b="0" lang="ru-RU" sz="2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Google Shape;130;p2"/>
          <p:cNvSpPr/>
          <p:nvPr/>
        </p:nvSpPr>
        <p:spPr>
          <a:xfrm>
            <a:off x="532800" y="915120"/>
            <a:ext cx="6207840" cy="612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7760" rIns="77760" tIns="77760" bIns="7776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" sz="3000" spc="-1" strike="noStrike">
                <a:solidFill>
                  <a:srgbClr val="8f00ff"/>
                </a:solidFill>
                <a:latin typeface="Raleway SemiBold"/>
                <a:ea typeface="Raleway SemiBold"/>
              </a:rPr>
              <a:t>АКТУАЛЬНОСТЬ ПРОЕКТА</a:t>
            </a:r>
            <a:endParaRPr b="0" lang="ru-RU" sz="30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36" name="Google Shape;131;p2"/>
          <p:cNvGrpSpPr/>
          <p:nvPr/>
        </p:nvGrpSpPr>
        <p:grpSpPr>
          <a:xfrm>
            <a:off x="0" y="681840"/>
            <a:ext cx="4727880" cy="96840"/>
            <a:chOff x="0" y="681840"/>
            <a:chExt cx="4727880" cy="96840"/>
          </a:xfrm>
        </p:grpSpPr>
        <p:sp>
          <p:nvSpPr>
            <p:cNvPr id="137" name="Google Shape;132;p2"/>
            <p:cNvSpPr/>
            <p:nvPr/>
          </p:nvSpPr>
          <p:spPr>
            <a:xfrm>
              <a:off x="0" y="681840"/>
              <a:ext cx="2331360" cy="96840"/>
            </a:xfrm>
            <a:prstGeom prst="rect">
              <a:avLst/>
            </a:prstGeom>
            <a:solidFill>
              <a:srgbClr val="fbb3c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45720" rIns="457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ru-RU" sz="1800" spc="-1" strike="noStrike">
                <a:solidFill>
                  <a:srgbClr val="000000"/>
                </a:solidFill>
                <a:latin typeface="Helvetica Neue"/>
                <a:ea typeface="Helvetica Neue"/>
              </a:endParaRPr>
            </a:p>
          </p:txBody>
        </p:sp>
        <p:sp>
          <p:nvSpPr>
            <p:cNvPr id="138" name="Google Shape;133;p2"/>
            <p:cNvSpPr/>
            <p:nvPr/>
          </p:nvSpPr>
          <p:spPr>
            <a:xfrm>
              <a:off x="606240" y="681840"/>
              <a:ext cx="2331360" cy="96840"/>
            </a:xfrm>
            <a:prstGeom prst="rect">
              <a:avLst/>
            </a:prstGeom>
            <a:solidFill>
              <a:srgbClr val="9f00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45720" rIns="457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ru-RU" sz="1800" spc="-1" strike="noStrike">
                <a:solidFill>
                  <a:srgbClr val="000000"/>
                </a:solidFill>
                <a:latin typeface="Helvetica Neue"/>
                <a:ea typeface="Helvetica Neue"/>
              </a:endParaRPr>
            </a:p>
          </p:txBody>
        </p:sp>
        <p:sp>
          <p:nvSpPr>
            <p:cNvPr id="139" name="Google Shape;134;p2"/>
            <p:cNvSpPr/>
            <p:nvPr/>
          </p:nvSpPr>
          <p:spPr>
            <a:xfrm>
              <a:off x="1212480" y="681840"/>
              <a:ext cx="2331360" cy="96840"/>
            </a:xfrm>
            <a:prstGeom prst="rect">
              <a:avLst/>
            </a:prstGeom>
            <a:solidFill>
              <a:srgbClr val="fd493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45720" rIns="457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ru-RU" sz="1800" spc="-1" strike="noStrike">
                <a:solidFill>
                  <a:srgbClr val="000000"/>
                </a:solidFill>
                <a:latin typeface="Helvetica Neue"/>
                <a:ea typeface="Helvetica Neue"/>
              </a:endParaRPr>
            </a:p>
          </p:txBody>
        </p:sp>
        <p:sp>
          <p:nvSpPr>
            <p:cNvPr id="140" name="Google Shape;135;p2"/>
            <p:cNvSpPr/>
            <p:nvPr/>
          </p:nvSpPr>
          <p:spPr>
            <a:xfrm>
              <a:off x="1790280" y="681840"/>
              <a:ext cx="2331360" cy="96840"/>
            </a:xfrm>
            <a:prstGeom prst="rect">
              <a:avLst/>
            </a:prstGeom>
            <a:solidFill>
              <a:srgbClr val="fcaf1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45720" rIns="457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ru-RU" sz="1800" spc="-1" strike="noStrike">
                <a:solidFill>
                  <a:srgbClr val="000000"/>
                </a:solidFill>
                <a:latin typeface="Helvetica Neue"/>
                <a:ea typeface="Helvetica Neue"/>
              </a:endParaRPr>
            </a:p>
          </p:txBody>
        </p:sp>
        <p:sp>
          <p:nvSpPr>
            <p:cNvPr id="141" name="Google Shape;136;p2"/>
            <p:cNvSpPr/>
            <p:nvPr/>
          </p:nvSpPr>
          <p:spPr>
            <a:xfrm>
              <a:off x="2396520" y="681840"/>
              <a:ext cx="2331360" cy="96840"/>
            </a:xfrm>
            <a:prstGeom prst="rect">
              <a:avLst/>
            </a:prstGeom>
            <a:solidFill>
              <a:srgbClr val="b5d8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45720" rIns="457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ru-RU" sz="1800" spc="-1" strike="noStrike">
                <a:solidFill>
                  <a:srgbClr val="000000"/>
                </a:solidFill>
                <a:latin typeface="Helvetica Neue"/>
                <a:ea typeface="Helvetica Neue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456840" y="1543680"/>
            <a:ext cx="4655520" cy="1031400"/>
          </a:xfrm>
          <a:prstGeom prst="rect">
            <a:avLst/>
          </a:prstGeom>
          <a:noFill/>
          <a:ln w="0">
            <a:noFill/>
          </a:ln>
        </p:spPr>
        <p:txBody>
          <a:bodyPr lIns="58320" rIns="58320" tIns="58320" bIns="5832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" sz="3000" spc="-1" strike="noStrike">
                <a:solidFill>
                  <a:schemeClr val="dk1"/>
                </a:solidFill>
                <a:latin typeface="Raleway SemiBold"/>
                <a:ea typeface="Raleway SemiBold"/>
              </a:rPr>
              <a:t>ЦЕЛЕВАЯ АУДИТОРИЯ</a:t>
            </a:r>
            <a:endParaRPr b="0" lang="ru-RU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/>
          </p:nvPr>
        </p:nvSpPr>
        <p:spPr>
          <a:xfrm>
            <a:off x="456840" y="2626200"/>
            <a:ext cx="7992720" cy="2062080"/>
          </a:xfrm>
          <a:prstGeom prst="rect">
            <a:avLst/>
          </a:prstGeom>
          <a:noFill/>
          <a:ln w="0">
            <a:noFill/>
          </a:ln>
        </p:spPr>
        <p:txBody>
          <a:bodyPr lIns="58320" rIns="58320" tIns="58320" bIns="58320" anchor="t">
            <a:noAutofit/>
          </a:bodyPr>
          <a:p>
            <a:pPr marL="406440" indent="-266760">
              <a:lnSpc>
                <a:spcPct val="100000"/>
              </a:lnSpc>
              <a:buClr>
                <a:srgbClr val="8f00ff"/>
              </a:buClr>
              <a:buFont typeface="Raleway"/>
              <a:buChar char="●"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Наш клиент – жители города Омска которые в поисках качественного фермерского продукта посещают такие места как Куйбышевская база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Arial"/>
              </a:rPr>
              <a:t>“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Рыбный рынок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Arial"/>
              </a:rPr>
              <a:t>”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 по адресу 10 лет октября 207 а так же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Arial"/>
              </a:rPr>
              <a:t>“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Казачий рынок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Arial"/>
              </a:rPr>
              <a:t>”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 по адресу Маршала Жукова 70Б , это преимущественно молодые родители, которые особо следят за натуральностью и качеством продуктовой корзины для себя и своих детей.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Google Shape;143;p3"/>
          <p:cNvSpPr/>
          <p:nvPr/>
        </p:nvSpPr>
        <p:spPr>
          <a:xfrm>
            <a:off x="-5040" y="4773960"/>
            <a:ext cx="406440" cy="379800"/>
          </a:xfrm>
          <a:prstGeom prst="rect">
            <a:avLst/>
          </a:prstGeom>
          <a:solidFill>
            <a:srgbClr val="fd493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4200" rIns="34200" tIns="34200" bIns="342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ru-RU" sz="1300" spc="-1" strike="noStrike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145" name="Google Shape;144;p3"/>
          <p:cNvSpPr/>
          <p:nvPr/>
        </p:nvSpPr>
        <p:spPr>
          <a:xfrm>
            <a:off x="-5040" y="4889160"/>
            <a:ext cx="406440" cy="14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74520" bIns="7452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fld id="{D9E1D171-61FF-4C93-B361-AE46274EB155}" type="slidenum">
              <a:rPr b="0" lang="ru" sz="1000" spc="-1" strike="noStrike">
                <a:solidFill>
                  <a:schemeClr val="lt1"/>
                </a:solidFill>
                <a:latin typeface="Arial"/>
                <a:ea typeface="Arial"/>
              </a:rPr>
              <a:t>&lt;номер&gt;</a:t>
            </a:fld>
            <a:endParaRPr b="0" lang="ru-RU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Google Shape;145;p3"/>
          <p:cNvSpPr/>
          <p:nvPr/>
        </p:nvSpPr>
        <p:spPr>
          <a:xfrm>
            <a:off x="456840" y="582480"/>
            <a:ext cx="687600" cy="687600"/>
          </a:xfrm>
          <a:prstGeom prst="rect">
            <a:avLst/>
          </a:prstGeom>
          <a:solidFill>
            <a:schemeClr val="accent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68400" bIns="684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ru-RU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47" name="Google Shape;146;p3"/>
          <p:cNvSpPr/>
          <p:nvPr/>
        </p:nvSpPr>
        <p:spPr>
          <a:xfrm>
            <a:off x="8788320" y="0"/>
            <a:ext cx="354600" cy="2088360"/>
          </a:xfrm>
          <a:prstGeom prst="rect">
            <a:avLst/>
          </a:prstGeom>
          <a:solidFill>
            <a:srgbClr val="fcaf1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4200" rIns="34200" tIns="34200" bIns="342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ru-RU" sz="1300" spc="-1" strike="noStrike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148" name="Google Shape;147;p3"/>
          <p:cNvSpPr/>
          <p:nvPr/>
        </p:nvSpPr>
        <p:spPr>
          <a:xfrm>
            <a:off x="8788320" y="4333320"/>
            <a:ext cx="354600" cy="821520"/>
          </a:xfrm>
          <a:prstGeom prst="rect">
            <a:avLst/>
          </a:prstGeom>
          <a:solidFill>
            <a:srgbClr val="ff2f2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4200" rIns="34200" tIns="34200" bIns="342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ru-RU" sz="1300" spc="-1" strike="noStrike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149" name="Google Shape;148;p3"/>
          <p:cNvSpPr/>
          <p:nvPr/>
        </p:nvSpPr>
        <p:spPr>
          <a:xfrm>
            <a:off x="8788320" y="2088720"/>
            <a:ext cx="354600" cy="1159200"/>
          </a:xfrm>
          <a:prstGeom prst="rect">
            <a:avLst/>
          </a:prstGeom>
          <a:solidFill>
            <a:srgbClr val="8f00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4200" rIns="34200" tIns="34200" bIns="342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ru-RU" sz="1300" spc="-1" strike="noStrike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150" name="Google Shape;149;p3"/>
          <p:cNvSpPr/>
          <p:nvPr/>
        </p:nvSpPr>
        <p:spPr>
          <a:xfrm>
            <a:off x="8788320" y="3248280"/>
            <a:ext cx="354600" cy="1084680"/>
          </a:xfrm>
          <a:prstGeom prst="rect">
            <a:avLst/>
          </a:prstGeom>
          <a:solidFill>
            <a:srgbClr val="addae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4200" rIns="34200" tIns="34200" bIns="342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ru-RU" sz="1300" spc="-1" strike="noStrike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pic>
        <p:nvPicPr>
          <p:cNvPr id="151" name="Google Shape;150;p3" descr=""/>
          <p:cNvPicPr/>
          <p:nvPr/>
        </p:nvPicPr>
        <p:blipFill>
          <a:blip r:embed="rId1"/>
          <a:stretch/>
        </p:blipFill>
        <p:spPr>
          <a:xfrm>
            <a:off x="530640" y="656280"/>
            <a:ext cx="539640" cy="53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456840" y="1486440"/>
            <a:ext cx="4655520" cy="975600"/>
          </a:xfrm>
          <a:prstGeom prst="rect">
            <a:avLst/>
          </a:prstGeom>
          <a:noFill/>
          <a:ln w="0">
            <a:noFill/>
          </a:ln>
        </p:spPr>
        <p:txBody>
          <a:bodyPr lIns="58320" rIns="58320" tIns="58320" bIns="5832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" sz="3000" spc="-1" strike="noStrike">
                <a:solidFill>
                  <a:schemeClr val="dk1"/>
                </a:solidFill>
                <a:latin typeface="Raleway SemiBold"/>
                <a:ea typeface="Raleway SemiBold"/>
              </a:rPr>
              <a:t>ПРОБЛЕМА</a:t>
            </a:r>
            <a:endParaRPr b="0" lang="ru-RU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/>
          </p:nvPr>
        </p:nvSpPr>
        <p:spPr>
          <a:xfrm>
            <a:off x="452160" y="2210400"/>
            <a:ext cx="6567840" cy="3009600"/>
          </a:xfrm>
          <a:prstGeom prst="rect">
            <a:avLst/>
          </a:prstGeom>
          <a:noFill/>
          <a:ln w="0">
            <a:noFill/>
          </a:ln>
        </p:spPr>
        <p:txBody>
          <a:bodyPr lIns="58320" rIns="58320" tIns="58320" bIns="58320" anchor="t">
            <a:noAutofit/>
          </a:bodyPr>
          <a:p>
            <a:pPr marL="406440" indent="-266760" algn="just">
              <a:lnSpc>
                <a:spcPct val="100000"/>
              </a:lnSpc>
              <a:buClr>
                <a:srgbClr val="8f00ff"/>
              </a:buClr>
              <a:buFont typeface="Raleway"/>
              <a:buChar char="●"/>
              <a:tabLst>
                <a:tab algn="l" pos="0"/>
              </a:tabLst>
            </a:pPr>
            <a:r>
              <a:rPr b="0" lang="ru-RU" sz="2000" spc="-1" strike="noStrike">
                <a:solidFill>
                  <a:srgbClr val="b838e7"/>
                </a:solidFill>
                <a:latin typeface="Arial"/>
                <a:ea typeface="Arial"/>
              </a:rPr>
              <a:t>Большинство продукции находящийся на прилавках в супер-маркетах изготовлена с применением химических добавок.</a:t>
            </a:r>
            <a:endParaRPr b="0" lang="ru-RU" sz="2000" spc="-1" strike="noStrike">
              <a:solidFill>
                <a:srgbClr val="b838e7"/>
              </a:solidFill>
              <a:latin typeface="Arial"/>
            </a:endParaRPr>
          </a:p>
          <a:p>
            <a:pPr marL="101520" indent="0">
              <a:lnSpc>
                <a:spcPct val="115000"/>
              </a:lnSpc>
              <a:buNone/>
              <a:tabLst>
                <a:tab algn="l" pos="0"/>
              </a:tabLst>
            </a:pPr>
            <a:endParaRPr b="0" lang="ru-RU" sz="2000" spc="-1" strike="noStrike">
              <a:solidFill>
                <a:srgbClr val="b838e7"/>
              </a:solidFill>
              <a:latin typeface="Arial"/>
            </a:endParaRPr>
          </a:p>
        </p:txBody>
      </p:sp>
      <p:sp>
        <p:nvSpPr>
          <p:cNvPr id="154" name="Google Shape;157;p4"/>
          <p:cNvSpPr/>
          <p:nvPr/>
        </p:nvSpPr>
        <p:spPr>
          <a:xfrm>
            <a:off x="-5040" y="4773960"/>
            <a:ext cx="406440" cy="379800"/>
          </a:xfrm>
          <a:prstGeom prst="rect">
            <a:avLst/>
          </a:prstGeom>
          <a:solidFill>
            <a:schemeClr val="accent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4200" rIns="34200" tIns="34200" bIns="342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ru-RU" sz="1300" spc="-1" strike="noStrike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155" name="Google Shape;158;p4"/>
          <p:cNvSpPr/>
          <p:nvPr/>
        </p:nvSpPr>
        <p:spPr>
          <a:xfrm>
            <a:off x="-5040" y="4889160"/>
            <a:ext cx="406440" cy="14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74520" bIns="7452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fld id="{7C4991E3-A35E-4301-B248-706175B0FD72}" type="slidenum">
              <a:rPr b="0" lang="ru" sz="1000" spc="-1" strike="noStrike">
                <a:solidFill>
                  <a:schemeClr val="lt1"/>
                </a:solidFill>
                <a:latin typeface="Arial"/>
                <a:ea typeface="Arial"/>
              </a:rPr>
              <a:t>&lt;номер&gt;</a:t>
            </a:fld>
            <a:endParaRPr b="0" lang="ru-RU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Google Shape;159;p4"/>
          <p:cNvSpPr/>
          <p:nvPr/>
        </p:nvSpPr>
        <p:spPr>
          <a:xfrm>
            <a:off x="456840" y="582480"/>
            <a:ext cx="687600" cy="687600"/>
          </a:xfrm>
          <a:prstGeom prst="rect">
            <a:avLst/>
          </a:prstGeom>
          <a:solidFill>
            <a:schemeClr val="dk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68400" bIns="684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ru-RU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57" name="Google Shape;160;p4"/>
          <p:cNvSpPr/>
          <p:nvPr/>
        </p:nvSpPr>
        <p:spPr>
          <a:xfrm>
            <a:off x="8788320" y="0"/>
            <a:ext cx="354600" cy="2088360"/>
          </a:xfrm>
          <a:prstGeom prst="rect">
            <a:avLst/>
          </a:prstGeom>
          <a:solidFill>
            <a:srgbClr val="fcaf1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4200" rIns="34200" tIns="34200" bIns="342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ru-RU" sz="1300" spc="-1" strike="noStrike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158" name="Google Shape;161;p4"/>
          <p:cNvSpPr/>
          <p:nvPr/>
        </p:nvSpPr>
        <p:spPr>
          <a:xfrm>
            <a:off x="8788320" y="4333320"/>
            <a:ext cx="354600" cy="821520"/>
          </a:xfrm>
          <a:prstGeom prst="rect">
            <a:avLst/>
          </a:prstGeom>
          <a:solidFill>
            <a:srgbClr val="ff2f2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4200" rIns="34200" tIns="34200" bIns="342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ru-RU" sz="1300" spc="-1" strike="noStrike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159" name="Google Shape;162;p4"/>
          <p:cNvSpPr/>
          <p:nvPr/>
        </p:nvSpPr>
        <p:spPr>
          <a:xfrm>
            <a:off x="8788320" y="2088720"/>
            <a:ext cx="354600" cy="1159200"/>
          </a:xfrm>
          <a:prstGeom prst="rect">
            <a:avLst/>
          </a:prstGeom>
          <a:solidFill>
            <a:srgbClr val="8f00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4200" rIns="34200" tIns="34200" bIns="342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ru-RU" sz="1300" spc="-1" strike="noStrike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160" name="Google Shape;163;p4"/>
          <p:cNvSpPr/>
          <p:nvPr/>
        </p:nvSpPr>
        <p:spPr>
          <a:xfrm>
            <a:off x="8788320" y="3248280"/>
            <a:ext cx="354600" cy="1084680"/>
          </a:xfrm>
          <a:prstGeom prst="rect">
            <a:avLst/>
          </a:prstGeom>
          <a:solidFill>
            <a:srgbClr val="addae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4200" rIns="34200" tIns="34200" bIns="342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ru-RU" sz="1300" spc="-1" strike="noStrike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pic>
        <p:nvPicPr>
          <p:cNvPr id="161" name="Google Shape;164;p4" descr=""/>
          <p:cNvPicPr/>
          <p:nvPr/>
        </p:nvPicPr>
        <p:blipFill>
          <a:blip r:embed="rId1"/>
          <a:stretch/>
        </p:blipFill>
        <p:spPr>
          <a:xfrm>
            <a:off x="530640" y="656280"/>
            <a:ext cx="539640" cy="53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456840" y="1543680"/>
            <a:ext cx="4655520" cy="975600"/>
          </a:xfrm>
          <a:prstGeom prst="rect">
            <a:avLst/>
          </a:prstGeom>
          <a:noFill/>
          <a:ln w="0">
            <a:noFill/>
          </a:ln>
        </p:spPr>
        <p:txBody>
          <a:bodyPr lIns="58320" rIns="58320" tIns="58320" bIns="5832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" sz="3000" spc="-1" strike="noStrike">
                <a:solidFill>
                  <a:schemeClr val="dk1"/>
                </a:solidFill>
                <a:latin typeface="Raleway SemiBold"/>
                <a:ea typeface="Raleway SemiBold"/>
              </a:rPr>
              <a:t>РЕШЕНИЕ</a:t>
            </a:r>
            <a:endParaRPr b="0" lang="ru-RU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/>
          </p:nvPr>
        </p:nvSpPr>
        <p:spPr>
          <a:xfrm>
            <a:off x="456840" y="2626200"/>
            <a:ext cx="7992720" cy="3009600"/>
          </a:xfrm>
          <a:prstGeom prst="rect">
            <a:avLst/>
          </a:prstGeom>
          <a:noFill/>
          <a:ln w="0">
            <a:noFill/>
          </a:ln>
        </p:spPr>
        <p:txBody>
          <a:bodyPr lIns="58320" rIns="58320" tIns="58320" bIns="58320" anchor="t">
            <a:noAutofit/>
          </a:bodyPr>
          <a:p>
            <a:pPr marL="406440" indent="-266760" algn="just">
              <a:lnSpc>
                <a:spcPct val="100000"/>
              </a:lnSpc>
              <a:buClr>
                <a:srgbClr val="8f00ff"/>
              </a:buClr>
              <a:buFont typeface="Raleway"/>
              <a:buChar char="●"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Arial"/>
              </a:rPr>
              <a:t>Продукция нашего проекта выполнена в соответствии с ГОСТом и имеет все необходимые документы подтверждающие его высочайшее качество, но даже при этом способно удивить даже самого заядлого гурмана.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Google Shape;171;p5"/>
          <p:cNvSpPr/>
          <p:nvPr/>
        </p:nvSpPr>
        <p:spPr>
          <a:xfrm>
            <a:off x="-5040" y="4773960"/>
            <a:ext cx="406440" cy="379800"/>
          </a:xfrm>
          <a:prstGeom prst="rect">
            <a:avLst/>
          </a:prstGeom>
          <a:solidFill>
            <a:srgbClr val="fd493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4200" rIns="34200" tIns="34200" bIns="342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ru-RU" sz="1300" spc="-1" strike="noStrike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165" name="Google Shape;172;p5"/>
          <p:cNvSpPr/>
          <p:nvPr/>
        </p:nvSpPr>
        <p:spPr>
          <a:xfrm>
            <a:off x="-5040" y="4889160"/>
            <a:ext cx="406440" cy="14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74520" bIns="7452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fld id="{65F17064-9A1D-4D7B-BB81-7B1038549EBD}" type="slidenum">
              <a:rPr b="0" lang="ru" sz="1000" spc="-1" strike="noStrike">
                <a:solidFill>
                  <a:schemeClr val="lt1"/>
                </a:solidFill>
                <a:latin typeface="Arial"/>
                <a:ea typeface="Arial"/>
              </a:rPr>
              <a:t>&lt;номер&gt;</a:t>
            </a:fld>
            <a:endParaRPr b="0" lang="ru-RU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Google Shape;173;p5"/>
          <p:cNvSpPr/>
          <p:nvPr/>
        </p:nvSpPr>
        <p:spPr>
          <a:xfrm>
            <a:off x="456840" y="582480"/>
            <a:ext cx="687600" cy="687600"/>
          </a:xfrm>
          <a:prstGeom prst="rect">
            <a:avLst/>
          </a:prstGeom>
          <a:solidFill>
            <a:schemeClr val="accent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68400" bIns="684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ru-RU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67" name="Google Shape;174;p5"/>
          <p:cNvSpPr/>
          <p:nvPr/>
        </p:nvSpPr>
        <p:spPr>
          <a:xfrm>
            <a:off x="8788320" y="0"/>
            <a:ext cx="354600" cy="2088360"/>
          </a:xfrm>
          <a:prstGeom prst="rect">
            <a:avLst/>
          </a:prstGeom>
          <a:solidFill>
            <a:srgbClr val="fcaf1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4200" rIns="34200" tIns="34200" bIns="342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ru-RU" sz="1300" spc="-1" strike="noStrike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168" name="Google Shape;175;p5"/>
          <p:cNvSpPr/>
          <p:nvPr/>
        </p:nvSpPr>
        <p:spPr>
          <a:xfrm>
            <a:off x="8788320" y="4333320"/>
            <a:ext cx="354600" cy="821520"/>
          </a:xfrm>
          <a:prstGeom prst="rect">
            <a:avLst/>
          </a:prstGeom>
          <a:solidFill>
            <a:srgbClr val="ff2f2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4200" rIns="34200" tIns="34200" bIns="342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ru-RU" sz="1300" spc="-1" strike="noStrike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169" name="Google Shape;176;p5"/>
          <p:cNvSpPr/>
          <p:nvPr/>
        </p:nvSpPr>
        <p:spPr>
          <a:xfrm>
            <a:off x="8788320" y="2088720"/>
            <a:ext cx="354600" cy="1159200"/>
          </a:xfrm>
          <a:prstGeom prst="rect">
            <a:avLst/>
          </a:prstGeom>
          <a:solidFill>
            <a:srgbClr val="8f00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4200" rIns="34200" tIns="34200" bIns="342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ru-RU" sz="1300" spc="-1" strike="noStrike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170" name="Google Shape;177;p5"/>
          <p:cNvSpPr/>
          <p:nvPr/>
        </p:nvSpPr>
        <p:spPr>
          <a:xfrm>
            <a:off x="8788320" y="3248280"/>
            <a:ext cx="354600" cy="1084680"/>
          </a:xfrm>
          <a:prstGeom prst="rect">
            <a:avLst/>
          </a:prstGeom>
          <a:solidFill>
            <a:srgbClr val="addae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4200" rIns="34200" tIns="34200" bIns="342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ru-RU" sz="1300" spc="-1" strike="noStrike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pic>
        <p:nvPicPr>
          <p:cNvPr id="171" name="Google Shape;178;p5" descr=""/>
          <p:cNvPicPr/>
          <p:nvPr/>
        </p:nvPicPr>
        <p:blipFill>
          <a:blip r:embed="rId1"/>
          <a:stretch/>
        </p:blipFill>
        <p:spPr>
          <a:xfrm>
            <a:off x="530640" y="656280"/>
            <a:ext cx="539640" cy="53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432360" y="444960"/>
            <a:ext cx="7975800" cy="1031400"/>
          </a:xfrm>
          <a:prstGeom prst="rect">
            <a:avLst/>
          </a:prstGeom>
          <a:noFill/>
          <a:ln w="0">
            <a:noFill/>
          </a:ln>
        </p:spPr>
        <p:txBody>
          <a:bodyPr lIns="58320" rIns="58320" tIns="58320" bIns="5832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" sz="3000" spc="-1" strike="noStrike">
                <a:solidFill>
                  <a:schemeClr val="dk1"/>
                </a:solidFill>
                <a:latin typeface="Raleway SemiBold"/>
                <a:ea typeface="Raleway SemiBold"/>
              </a:rPr>
              <a:t>ЦЕННОСТЬ, ЦЕННОСТНОЕ ПРЕДЛОЖЕНИЕ</a:t>
            </a:r>
            <a:endParaRPr b="0" lang="ru-RU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Google Shape;185;p6"/>
          <p:cNvSpPr/>
          <p:nvPr/>
        </p:nvSpPr>
        <p:spPr>
          <a:xfrm>
            <a:off x="540000" y="1800000"/>
            <a:ext cx="7740000" cy="304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sp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ru" sz="1500" spc="-1" strike="noStrike">
                <a:solidFill>
                  <a:schemeClr val="accent3"/>
                </a:solidFill>
                <a:latin typeface="Raleway SemiBold"/>
                <a:ea typeface="Raleway SemiBold"/>
              </a:rPr>
              <a:t>Мы, стартап</a:t>
            </a:r>
            <a:r>
              <a:rPr b="0" lang="ru" sz="1500" spc="-1" strike="noStrike">
                <a:solidFill>
                  <a:schemeClr val="dk2"/>
                </a:solidFill>
                <a:latin typeface="Raleway"/>
                <a:ea typeface="Raleway"/>
              </a:rPr>
              <a:t> «ОМСКАЯ МАСЛЕНКА»,</a:t>
            </a:r>
            <a:endParaRPr b="0" lang="ru-RU" sz="15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15000"/>
              </a:lnSpc>
              <a:spcBef>
                <a:spcPts val="1199"/>
              </a:spcBef>
              <a:tabLst>
                <a:tab algn="l" pos="0"/>
              </a:tabLst>
            </a:pPr>
            <a:r>
              <a:rPr b="0" lang="ru" sz="1500" spc="-1" strike="noStrike">
                <a:solidFill>
                  <a:schemeClr val="accent3"/>
                </a:solidFill>
                <a:latin typeface="Raleway SemiBold"/>
                <a:ea typeface="Raleway SemiBold"/>
              </a:rPr>
              <a:t>помогаем</a:t>
            </a:r>
            <a:r>
              <a:rPr b="0" lang="ru" sz="1500" spc="-1" strike="noStrike">
                <a:solidFill>
                  <a:schemeClr val="dk2"/>
                </a:solidFill>
                <a:latin typeface="Raleway"/>
                <a:ea typeface="Raleway"/>
              </a:rPr>
              <a:t> молодым родителям и людям,которые следят за своим здоровьем</a:t>
            </a:r>
            <a:endParaRPr b="0" lang="ru-RU" sz="15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15000"/>
              </a:lnSpc>
              <a:spcBef>
                <a:spcPts val="1199"/>
              </a:spcBef>
              <a:tabLst>
                <a:tab algn="l" pos="0"/>
              </a:tabLst>
            </a:pPr>
            <a:r>
              <a:rPr b="0" lang="ru" sz="1500" spc="-1" strike="noStrike">
                <a:solidFill>
                  <a:schemeClr val="accent3"/>
                </a:solidFill>
                <a:latin typeface="Raleway SemiBold"/>
                <a:ea typeface="Raleway SemiBold"/>
              </a:rPr>
              <a:t>в ситуации</a:t>
            </a:r>
            <a:r>
              <a:rPr b="0" lang="ru" sz="1500" spc="-1" strike="noStrike">
                <a:solidFill>
                  <a:schemeClr val="dk2"/>
                </a:solidFill>
                <a:latin typeface="Raleway"/>
                <a:ea typeface="Raleway"/>
              </a:rPr>
              <a:t> приема пищи для себя и своих детей </a:t>
            </a:r>
            <a:endParaRPr b="0" lang="ru-RU" sz="15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15000"/>
              </a:lnSpc>
              <a:spcBef>
                <a:spcPts val="1199"/>
              </a:spcBef>
              <a:tabLst>
                <a:tab algn="l" pos="0"/>
              </a:tabLst>
            </a:pPr>
            <a:r>
              <a:rPr b="0" lang="ru" sz="1500" spc="-1" strike="noStrike">
                <a:solidFill>
                  <a:schemeClr val="accent3"/>
                </a:solidFill>
                <a:latin typeface="Raleway SemiBold"/>
                <a:ea typeface="Raleway SemiBold"/>
              </a:rPr>
              <a:t>решать проблему</a:t>
            </a:r>
            <a:r>
              <a:rPr b="0" lang="ru" sz="1500" spc="-1" strike="noStrike">
                <a:solidFill>
                  <a:schemeClr val="dk2"/>
                </a:solidFill>
                <a:latin typeface="Raleway"/>
                <a:ea typeface="Raleway"/>
              </a:rPr>
              <a:t> некачественного и экологически вредного продукта с добавлением химических компонентов </a:t>
            </a:r>
            <a:endParaRPr b="0" lang="ru-RU" sz="15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15000"/>
              </a:lnSpc>
              <a:spcBef>
                <a:spcPts val="1199"/>
              </a:spcBef>
              <a:tabLst>
                <a:tab algn="l" pos="0"/>
              </a:tabLst>
            </a:pPr>
            <a:r>
              <a:rPr b="0" lang="ru" sz="1500" spc="-1" strike="noStrike">
                <a:solidFill>
                  <a:schemeClr val="accent3"/>
                </a:solidFill>
                <a:latin typeface="Raleway SemiBold"/>
                <a:ea typeface="Raleway SemiBold"/>
              </a:rPr>
              <a:t>с помощью</a:t>
            </a:r>
            <a:r>
              <a:rPr b="0" lang="ru" sz="1500" spc="-1" strike="noStrike">
                <a:solidFill>
                  <a:schemeClr val="dk2"/>
                </a:solidFill>
                <a:latin typeface="Raleway"/>
                <a:ea typeface="Raleway"/>
              </a:rPr>
              <a:t> выполнения и изготовления натуральной и здоровой продукции в соответствие с ГОСТом</a:t>
            </a:r>
            <a:endParaRPr b="0" lang="ru-RU" sz="15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15000"/>
              </a:lnSpc>
              <a:spcBef>
                <a:spcPts val="1199"/>
              </a:spcBef>
              <a:spcAft>
                <a:spcPts val="1199"/>
              </a:spcAft>
              <a:tabLst>
                <a:tab algn="l" pos="0"/>
              </a:tabLst>
            </a:pPr>
            <a:r>
              <a:rPr b="0" lang="ru" sz="1500" spc="-1" strike="noStrike">
                <a:solidFill>
                  <a:schemeClr val="accent3"/>
                </a:solidFill>
                <a:latin typeface="Raleway SemiBold"/>
                <a:ea typeface="Raleway SemiBold"/>
              </a:rPr>
              <a:t>и получать</a:t>
            </a:r>
            <a:r>
              <a:rPr b="0" lang="ru" sz="1500" spc="-1" strike="noStrike">
                <a:solidFill>
                  <a:schemeClr val="dk2"/>
                </a:solidFill>
                <a:latin typeface="Raleway"/>
                <a:ea typeface="Raleway"/>
              </a:rPr>
              <a:t> ценность в виде качественной продукции</a:t>
            </a:r>
            <a:endParaRPr b="0" lang="ru-RU" sz="15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Google Shape;186;p6"/>
          <p:cNvSpPr/>
          <p:nvPr/>
        </p:nvSpPr>
        <p:spPr>
          <a:xfrm>
            <a:off x="-5040" y="4773960"/>
            <a:ext cx="406440" cy="379800"/>
          </a:xfrm>
          <a:prstGeom prst="rect">
            <a:avLst/>
          </a:prstGeom>
          <a:solidFill>
            <a:schemeClr val="accent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4200" rIns="34200" tIns="34200" bIns="342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ru-RU" sz="1300" spc="-1" strike="noStrike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175" name="Google Shape;187;p6"/>
          <p:cNvSpPr/>
          <p:nvPr/>
        </p:nvSpPr>
        <p:spPr>
          <a:xfrm>
            <a:off x="-5040" y="4889160"/>
            <a:ext cx="406440" cy="14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74520" bIns="7452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fld id="{E198E2A5-1E81-4073-A095-8155A5A1828F}" type="slidenum">
              <a:rPr b="0" lang="ru" sz="1000" spc="-1" strike="noStrike">
                <a:solidFill>
                  <a:schemeClr val="lt1"/>
                </a:solidFill>
                <a:latin typeface="Arial"/>
                <a:ea typeface="Arial"/>
              </a:rPr>
              <a:t>&lt;номер&gt;</a:t>
            </a:fld>
            <a:endParaRPr b="0" lang="ru-RU" sz="1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92;p7"/>
          <p:cNvSpPr/>
          <p:nvPr/>
        </p:nvSpPr>
        <p:spPr>
          <a:xfrm>
            <a:off x="-5040" y="4773960"/>
            <a:ext cx="406440" cy="379800"/>
          </a:xfrm>
          <a:prstGeom prst="rect">
            <a:avLst/>
          </a:prstGeom>
          <a:solidFill>
            <a:schemeClr val="accent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4200" rIns="34200" tIns="34200" bIns="342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ru-RU" sz="1300" spc="-1" strike="noStrike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177" name="Google Shape;193;p7"/>
          <p:cNvSpPr/>
          <p:nvPr/>
        </p:nvSpPr>
        <p:spPr>
          <a:xfrm>
            <a:off x="-5040" y="4889160"/>
            <a:ext cx="406440" cy="14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74520" bIns="7452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fld id="{92E115ED-E876-44D8-A9D8-E5C56FFB4757}" type="slidenum">
              <a:rPr b="0" lang="ru" sz="1000" spc="-1" strike="noStrike">
                <a:solidFill>
                  <a:schemeClr val="lt1"/>
                </a:solidFill>
                <a:latin typeface="Arial"/>
                <a:ea typeface="Arial"/>
              </a:rPr>
              <a:t>&lt;номер&gt;</a:t>
            </a:fld>
            <a:endParaRPr b="0" lang="ru-RU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Google Shape;194;p7"/>
          <p:cNvSpPr/>
          <p:nvPr/>
        </p:nvSpPr>
        <p:spPr>
          <a:xfrm>
            <a:off x="456840" y="1270080"/>
            <a:ext cx="1568160" cy="510120"/>
          </a:xfrm>
          <a:prstGeom prst="rect">
            <a:avLst/>
          </a:prstGeom>
          <a:solidFill>
            <a:schemeClr val="dk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68400" bIns="684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ru-RU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79" name="Google Shape;195;p7"/>
          <p:cNvSpPr/>
          <p:nvPr/>
        </p:nvSpPr>
        <p:spPr>
          <a:xfrm>
            <a:off x="443880" y="2125080"/>
            <a:ext cx="6936120" cy="2741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spAutoFit/>
          </a:bodyPr>
          <a:p>
            <a:pPr>
              <a:lnSpc>
                <a:spcPct val="150000"/>
              </a:lnSpc>
              <a:tabLst>
                <a:tab algn="l" pos="0"/>
              </a:tabLst>
            </a:pPr>
            <a:r>
              <a:rPr b="0" lang="ru" sz="1600" spc="-1" strike="noStrike">
                <a:solidFill>
                  <a:schemeClr val="dk2"/>
                </a:solidFill>
                <a:latin typeface="Raleway"/>
                <a:ea typeface="Raleway"/>
              </a:rPr>
              <a:t>Мы работаем на рынке </a:t>
            </a:r>
            <a:r>
              <a:rPr b="1" lang="ru" sz="1600" spc="-1" strike="noStrike">
                <a:solidFill>
                  <a:srgbClr val="b838e7"/>
                </a:solidFill>
                <a:latin typeface="Raleway"/>
                <a:ea typeface="Raleway"/>
              </a:rPr>
              <a:t>B2C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50000"/>
              </a:lnSpc>
              <a:tabLst>
                <a:tab algn="l" pos="0"/>
              </a:tabLst>
            </a:pPr>
            <a:r>
              <a:rPr b="0" lang="ru" sz="1600" spc="-1" strike="noStrike">
                <a:solidFill>
                  <a:schemeClr val="dk2"/>
                </a:solidFill>
                <a:latin typeface="Raleway"/>
                <a:ea typeface="Raleway"/>
              </a:rPr>
              <a:t>Наша ЦА - это </a:t>
            </a:r>
            <a:r>
              <a:rPr b="1" lang="ru" sz="1600" spc="-1" strike="noStrike">
                <a:solidFill>
                  <a:srgbClr val="b838e7"/>
                </a:solidFill>
                <a:latin typeface="Raleway"/>
                <a:ea typeface="Raleway"/>
              </a:rPr>
              <a:t>1 832 064</a:t>
            </a:r>
            <a:r>
              <a:rPr b="0" lang="ru" sz="1600" spc="-1" strike="noStrike">
                <a:solidFill>
                  <a:schemeClr val="dk2"/>
                </a:solidFill>
                <a:latin typeface="Raleway"/>
                <a:ea typeface="Raleway"/>
              </a:rPr>
              <a:t> человек (население Омской области)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50000"/>
              </a:lnSpc>
              <a:tabLst>
                <a:tab algn="l" pos="0"/>
              </a:tabLst>
            </a:pPr>
            <a:r>
              <a:rPr b="0" lang="ru" sz="1600" spc="-1" strike="noStrike">
                <a:solidFill>
                  <a:schemeClr val="dk2"/>
                </a:solidFill>
                <a:latin typeface="Raleway"/>
                <a:ea typeface="Raleway"/>
              </a:rPr>
              <a:t>Наше решение будет стоить </a:t>
            </a:r>
            <a:r>
              <a:rPr b="1" lang="ru" sz="1600" spc="-1" strike="noStrike">
                <a:solidFill>
                  <a:srgbClr val="b838e7"/>
                </a:solidFill>
                <a:latin typeface="Raleway"/>
                <a:ea typeface="Raleway"/>
              </a:rPr>
              <a:t>1200 руб/кг</a:t>
            </a:r>
            <a:r>
              <a:rPr b="0" lang="ru" sz="1600" spc="-1" strike="noStrike">
                <a:solidFill>
                  <a:schemeClr val="dk2"/>
                </a:solidFill>
                <a:latin typeface="Raleway"/>
                <a:ea typeface="Raleway"/>
              </a:rPr>
              <a:t>. Умножаем на </a:t>
            </a:r>
            <a:r>
              <a:rPr b="1" lang="ru" sz="1600" spc="-1" strike="noStrike">
                <a:solidFill>
                  <a:schemeClr val="dk2"/>
                </a:solidFill>
                <a:latin typeface="Raleway"/>
                <a:ea typeface="Raleway"/>
              </a:rPr>
              <a:t>1 832 064</a:t>
            </a:r>
            <a:r>
              <a:rPr b="0" lang="ru" sz="1600" spc="-1" strike="noStrike">
                <a:solidFill>
                  <a:schemeClr val="dk2"/>
                </a:solidFill>
                <a:latin typeface="Raleway"/>
                <a:ea typeface="Raleway"/>
              </a:rPr>
              <a:t> человек </a:t>
            </a:r>
            <a:r>
              <a:rPr b="0" lang="ru" sz="1600" spc="-1" strike="noStrike">
                <a:solidFill>
                  <a:schemeClr val="dk2"/>
                </a:solidFill>
                <a:latin typeface="Raleway"/>
                <a:ea typeface="Raleway"/>
              </a:rPr>
              <a:t>(население Омской области)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50000"/>
              </a:lnSpc>
              <a:tabLst>
                <a:tab algn="l" pos="0"/>
              </a:tabLst>
            </a:pPr>
            <a:r>
              <a:rPr b="0" lang="ru" sz="1600" spc="-1" strike="noStrike">
                <a:solidFill>
                  <a:schemeClr val="dk2"/>
                </a:solidFill>
                <a:latin typeface="Raleway"/>
                <a:ea typeface="Raleway"/>
              </a:rPr>
              <a:t>Сегменты А и B – дают выручку </a:t>
            </a:r>
            <a:r>
              <a:rPr b="1" lang="ru" sz="1600" spc="-1" strike="noStrike">
                <a:solidFill>
                  <a:srgbClr val="b838e7"/>
                </a:solidFill>
                <a:latin typeface="Raleway"/>
                <a:ea typeface="Raleway"/>
              </a:rPr>
              <a:t>659 542 800</a:t>
            </a:r>
            <a:r>
              <a:rPr b="0" lang="ru" sz="1600" spc="-1" strike="noStrike">
                <a:solidFill>
                  <a:schemeClr val="dk2"/>
                </a:solidFill>
                <a:latin typeface="Raleway"/>
                <a:ea typeface="Raleway"/>
              </a:rPr>
              <a:t> рублей в год,при условии,что 30% населения Омской области интересен наш продукт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50000"/>
              </a:lnSpc>
              <a:tabLst>
                <a:tab algn="l" pos="0"/>
              </a:tabLst>
            </a:pPr>
            <a:r>
              <a:rPr b="0" lang="ru" sz="1600" spc="-1" strike="noStrike">
                <a:solidFill>
                  <a:schemeClr val="dk2"/>
                </a:solidFill>
                <a:latin typeface="Raleway"/>
                <a:ea typeface="Raleway"/>
              </a:rPr>
              <a:t>Сможем заработать в первый год – </a:t>
            </a:r>
            <a:r>
              <a:rPr b="1" lang="ru" sz="1600" spc="-1" strike="noStrike">
                <a:solidFill>
                  <a:srgbClr val="b838e7"/>
                </a:solidFill>
                <a:latin typeface="Raleway"/>
                <a:ea typeface="Raleway"/>
              </a:rPr>
              <a:t>1 152 000 рублей</a:t>
            </a:r>
            <a:r>
              <a:rPr b="0" lang="ru" sz="1600" spc="-1" strike="noStrike">
                <a:solidFill>
                  <a:schemeClr val="dk2"/>
                </a:solidFill>
                <a:latin typeface="Raleway"/>
                <a:ea typeface="Raleway"/>
              </a:rPr>
              <a:t> 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456840" y="1257840"/>
            <a:ext cx="5123160" cy="975600"/>
          </a:xfrm>
          <a:prstGeom prst="rect">
            <a:avLst/>
          </a:prstGeom>
          <a:noFill/>
          <a:ln w="0">
            <a:noFill/>
          </a:ln>
        </p:spPr>
        <p:txBody>
          <a:bodyPr lIns="58320" rIns="58320" tIns="58320" bIns="5832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" sz="3000" spc="-1" strike="noStrike">
                <a:solidFill>
                  <a:schemeClr val="lt1"/>
                </a:solidFill>
                <a:latin typeface="Raleway SemiBold"/>
                <a:ea typeface="Raleway SemiBold"/>
              </a:rPr>
              <a:t>РЫНОК</a:t>
            </a:r>
            <a:endParaRPr b="0" lang="ru-RU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Google Shape;197;p7"/>
          <p:cNvSpPr/>
          <p:nvPr/>
        </p:nvSpPr>
        <p:spPr>
          <a:xfrm>
            <a:off x="8788320" y="0"/>
            <a:ext cx="354600" cy="2088360"/>
          </a:xfrm>
          <a:prstGeom prst="rect">
            <a:avLst/>
          </a:prstGeom>
          <a:solidFill>
            <a:srgbClr val="fcaf1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4200" rIns="34200" tIns="34200" bIns="342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ru-RU" sz="1300" spc="-1" strike="noStrike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182" name="Google Shape;198;p7"/>
          <p:cNvSpPr/>
          <p:nvPr/>
        </p:nvSpPr>
        <p:spPr>
          <a:xfrm>
            <a:off x="8788320" y="4333320"/>
            <a:ext cx="354600" cy="821520"/>
          </a:xfrm>
          <a:prstGeom prst="rect">
            <a:avLst/>
          </a:prstGeom>
          <a:solidFill>
            <a:srgbClr val="ff2f2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4200" rIns="34200" tIns="34200" bIns="342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ru-RU" sz="1300" spc="-1" strike="noStrike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183" name="Google Shape;199;p7"/>
          <p:cNvSpPr/>
          <p:nvPr/>
        </p:nvSpPr>
        <p:spPr>
          <a:xfrm>
            <a:off x="8788320" y="2088720"/>
            <a:ext cx="354600" cy="1159200"/>
          </a:xfrm>
          <a:prstGeom prst="rect">
            <a:avLst/>
          </a:prstGeom>
          <a:solidFill>
            <a:srgbClr val="8f00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4200" rIns="34200" tIns="34200" bIns="342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ru-RU" sz="1300" spc="-1" strike="noStrike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184" name="Google Shape;200;p7"/>
          <p:cNvSpPr/>
          <p:nvPr/>
        </p:nvSpPr>
        <p:spPr>
          <a:xfrm>
            <a:off x="8788320" y="3248280"/>
            <a:ext cx="354600" cy="1084680"/>
          </a:xfrm>
          <a:prstGeom prst="rect">
            <a:avLst/>
          </a:prstGeom>
          <a:solidFill>
            <a:srgbClr val="addae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4200" rIns="34200" tIns="34200" bIns="342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ru-RU" sz="1300" spc="-1" strike="noStrike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205;p8"/>
          <p:cNvSpPr/>
          <p:nvPr/>
        </p:nvSpPr>
        <p:spPr>
          <a:xfrm>
            <a:off x="-5040" y="4773960"/>
            <a:ext cx="406440" cy="379800"/>
          </a:xfrm>
          <a:prstGeom prst="rect">
            <a:avLst/>
          </a:prstGeom>
          <a:solidFill>
            <a:schemeClr val="accent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4200" rIns="34200" tIns="34200" bIns="342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ru-RU" sz="1300" spc="-1" strike="noStrike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186" name="Google Shape;206;p8"/>
          <p:cNvSpPr/>
          <p:nvPr/>
        </p:nvSpPr>
        <p:spPr>
          <a:xfrm>
            <a:off x="-5040" y="4889160"/>
            <a:ext cx="406440" cy="14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74520" bIns="7452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fld id="{683EDDC1-9D01-4B82-B499-B7D85DBB2D40}" type="slidenum">
              <a:rPr b="0" lang="ru" sz="1000" spc="-1" strike="noStrike">
                <a:solidFill>
                  <a:schemeClr val="lt1"/>
                </a:solidFill>
                <a:latin typeface="Arial"/>
                <a:ea typeface="Arial"/>
              </a:rPr>
              <a:t>&lt;номер&gt;</a:t>
            </a:fld>
            <a:endParaRPr b="0" lang="ru-RU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Google Shape;207;p8"/>
          <p:cNvSpPr/>
          <p:nvPr/>
        </p:nvSpPr>
        <p:spPr>
          <a:xfrm>
            <a:off x="456840" y="1270080"/>
            <a:ext cx="2846520" cy="510120"/>
          </a:xfrm>
          <a:prstGeom prst="rect">
            <a:avLst/>
          </a:prstGeom>
          <a:solidFill>
            <a:schemeClr val="dk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68400" bIns="684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ru-RU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88" name="Google Shape;208;p8"/>
          <p:cNvSpPr/>
          <p:nvPr/>
        </p:nvSpPr>
        <p:spPr>
          <a:xfrm>
            <a:off x="0" y="1936440"/>
            <a:ext cx="8640000" cy="298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spAutoFit/>
          </a:bodyPr>
          <a:p>
            <a:pPr marL="457200" indent="-304920">
              <a:lnSpc>
                <a:spcPct val="115000"/>
              </a:lnSpc>
              <a:buClr>
                <a:srgbClr val="132c40"/>
              </a:buClr>
              <a:buFont typeface="Raleway"/>
              <a:buChar char="●"/>
            </a:pPr>
            <a:r>
              <a:rPr b="0" lang="ru" sz="1600" spc="-1" strike="noStrike">
                <a:solidFill>
                  <a:srgbClr val="000000"/>
                </a:solidFill>
                <a:latin typeface="Raleway"/>
                <a:ea typeface="Raleway"/>
              </a:rPr>
              <a:t>Проанализировав рынок Омской области на предмет наличия похожей продукции, можно сделать вывод, что рынок молочной продукции развит достаточно хорошо. Молочную продукцию можно приобрести в любом продуктовом магазине. А если говорить про фермерские молочные продукты,то они также широко представлены на различных рынках другими фермерскими хозяйствами, но доставку по адресам почти никто из них не осуществляет.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marL="457200" indent="-304920">
              <a:lnSpc>
                <a:spcPct val="115000"/>
              </a:lnSpc>
              <a:buClr>
                <a:srgbClr val="132c40"/>
              </a:buClr>
              <a:buFont typeface="Raleway"/>
              <a:buChar char="●"/>
            </a:pPr>
            <a:r>
              <a:rPr b="0" lang="ru" sz="1600" spc="-1" strike="noStrike">
                <a:solidFill>
                  <a:srgbClr val="000000"/>
                </a:solidFill>
                <a:latin typeface="Raleway"/>
                <a:ea typeface="Raleway"/>
              </a:rPr>
              <a:t>Конкурентным преимуществом  «Омская Маслёнка» может являться: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marL="457200" indent="-304920">
              <a:lnSpc>
                <a:spcPct val="115000"/>
              </a:lnSpc>
              <a:buClr>
                <a:srgbClr val="132c40"/>
              </a:buClr>
              <a:buFont typeface="Raleway"/>
              <a:buChar char="●"/>
            </a:pPr>
            <a:r>
              <a:rPr b="0" lang="ru" sz="1600" spc="-1" strike="noStrike">
                <a:solidFill>
                  <a:srgbClr val="000000"/>
                </a:solidFill>
                <a:latin typeface="Raleway"/>
                <a:ea typeface="Raleway"/>
              </a:rPr>
              <a:t> </a:t>
            </a:r>
            <a:r>
              <a:rPr b="0" lang="ru" sz="1600" spc="-1" strike="noStrike">
                <a:solidFill>
                  <a:srgbClr val="000000"/>
                </a:solidFill>
                <a:latin typeface="Raleway"/>
                <a:ea typeface="Raleway"/>
              </a:rPr>
              <a:t>состав;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marL="457200" indent="-304920">
              <a:lnSpc>
                <a:spcPct val="115000"/>
              </a:lnSpc>
              <a:buClr>
                <a:srgbClr val="132c40"/>
              </a:buClr>
              <a:buFont typeface="Raleway"/>
              <a:buChar char="●"/>
            </a:pPr>
            <a:r>
              <a:rPr b="0" lang="ru" sz="1600" spc="-1" strike="noStrike">
                <a:solidFill>
                  <a:srgbClr val="000000"/>
                </a:solidFill>
                <a:latin typeface="Raleway"/>
                <a:ea typeface="Raleway"/>
              </a:rPr>
              <a:t> </a:t>
            </a:r>
            <a:r>
              <a:rPr b="0" lang="ru" sz="1600" spc="-1" strike="noStrike">
                <a:solidFill>
                  <a:srgbClr val="000000"/>
                </a:solidFill>
                <a:latin typeface="Raleway"/>
                <a:ea typeface="Raleway"/>
              </a:rPr>
              <a:t>собственная сырьевая база;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marL="457200" indent="-304920">
              <a:lnSpc>
                <a:spcPct val="115000"/>
              </a:lnSpc>
              <a:buClr>
                <a:srgbClr val="132c40"/>
              </a:buClr>
              <a:buFont typeface="Raleway"/>
              <a:buChar char="●"/>
            </a:pPr>
            <a:r>
              <a:rPr b="0" lang="ru" sz="1600" spc="-1" strike="noStrike">
                <a:solidFill>
                  <a:srgbClr val="000000"/>
                </a:solidFill>
                <a:latin typeface="Raleway"/>
                <a:ea typeface="Raleway"/>
              </a:rPr>
              <a:t> </a:t>
            </a:r>
            <a:r>
              <a:rPr b="0" lang="ru" sz="1600" spc="-1" strike="noStrike">
                <a:solidFill>
                  <a:srgbClr val="000000"/>
                </a:solidFill>
                <a:latin typeface="Raleway"/>
                <a:ea typeface="Raleway"/>
              </a:rPr>
              <a:t>популярность фермерских продуктов в современном мире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1"/>
          <p:cNvSpPr>
            <a:spLocks noGrp="1"/>
          </p:cNvSpPr>
          <p:nvPr>
            <p:ph type="title"/>
          </p:nvPr>
        </p:nvSpPr>
        <p:spPr>
          <a:xfrm>
            <a:off x="456840" y="1235520"/>
            <a:ext cx="2846520" cy="1031400"/>
          </a:xfrm>
          <a:prstGeom prst="rect">
            <a:avLst/>
          </a:prstGeom>
          <a:noFill/>
          <a:ln w="0">
            <a:noFill/>
          </a:ln>
        </p:spPr>
        <p:txBody>
          <a:bodyPr lIns="58320" rIns="58320" tIns="58320" bIns="5832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" sz="3000" spc="-1" strike="noStrike">
                <a:solidFill>
                  <a:schemeClr val="lt1"/>
                </a:solidFill>
                <a:latin typeface="Raleway SemiBold"/>
                <a:ea typeface="Raleway SemiBold"/>
              </a:rPr>
              <a:t>КОНКУРЕНТЫ</a:t>
            </a:r>
            <a:endParaRPr b="0" lang="ru-RU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Google Shape;210;p8"/>
          <p:cNvSpPr/>
          <p:nvPr/>
        </p:nvSpPr>
        <p:spPr>
          <a:xfrm>
            <a:off x="8788320" y="0"/>
            <a:ext cx="354600" cy="2088360"/>
          </a:xfrm>
          <a:prstGeom prst="rect">
            <a:avLst/>
          </a:prstGeom>
          <a:solidFill>
            <a:srgbClr val="fcaf1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4200" rIns="34200" tIns="34200" bIns="342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ru-RU" sz="1300" spc="-1" strike="noStrike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191" name="Google Shape;211;p8"/>
          <p:cNvSpPr/>
          <p:nvPr/>
        </p:nvSpPr>
        <p:spPr>
          <a:xfrm>
            <a:off x="8788320" y="4333320"/>
            <a:ext cx="354600" cy="821520"/>
          </a:xfrm>
          <a:prstGeom prst="rect">
            <a:avLst/>
          </a:prstGeom>
          <a:solidFill>
            <a:srgbClr val="ff2f2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4200" rIns="34200" tIns="34200" bIns="342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ru-RU" sz="1300" spc="-1" strike="noStrike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192" name="Google Shape;212;p8"/>
          <p:cNvSpPr/>
          <p:nvPr/>
        </p:nvSpPr>
        <p:spPr>
          <a:xfrm>
            <a:off x="8788320" y="2088720"/>
            <a:ext cx="354600" cy="1159200"/>
          </a:xfrm>
          <a:prstGeom prst="rect">
            <a:avLst/>
          </a:prstGeom>
          <a:solidFill>
            <a:srgbClr val="8f00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4200" rIns="34200" tIns="34200" bIns="342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ru-RU" sz="1300" spc="-1" strike="noStrike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193" name="Google Shape;213;p8"/>
          <p:cNvSpPr/>
          <p:nvPr/>
        </p:nvSpPr>
        <p:spPr>
          <a:xfrm>
            <a:off x="8788320" y="3248280"/>
            <a:ext cx="354600" cy="1084680"/>
          </a:xfrm>
          <a:prstGeom prst="rect">
            <a:avLst/>
          </a:prstGeom>
          <a:solidFill>
            <a:srgbClr val="addae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4200" rIns="34200" tIns="34200" bIns="342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ru-RU" sz="1300" spc="-1" strike="noStrike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218;p9"/>
          <p:cNvSpPr/>
          <p:nvPr/>
        </p:nvSpPr>
        <p:spPr>
          <a:xfrm>
            <a:off x="443880" y="2033640"/>
            <a:ext cx="8016120" cy="237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spAutoFit/>
          </a:bodyPr>
          <a:p>
            <a:pPr>
              <a:lnSpc>
                <a:spcPct val="150000"/>
              </a:lnSpc>
              <a:tabLst>
                <a:tab algn="l" pos="0"/>
              </a:tabLst>
            </a:pPr>
            <a:r>
              <a:rPr b="0" lang="ru" sz="1600" spc="-1" strike="noStrike">
                <a:solidFill>
                  <a:schemeClr val="dk2"/>
                </a:solidFill>
                <a:latin typeface="Raleway"/>
                <a:ea typeface="Raleway"/>
              </a:rPr>
              <a:t>Мы будем делать </a:t>
            </a:r>
            <a:r>
              <a:rPr b="1" lang="ru" sz="1600" spc="-1" strike="noStrike">
                <a:solidFill>
                  <a:srgbClr val="b838e7"/>
                </a:solidFill>
                <a:latin typeface="Raleway"/>
                <a:ea typeface="Raleway"/>
              </a:rPr>
              <a:t>экологически чистый продукт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50000"/>
              </a:lnSpc>
              <a:tabLst>
                <a:tab algn="l" pos="0"/>
              </a:tabLst>
            </a:pPr>
            <a:r>
              <a:rPr b="0" lang="ru" sz="1600" spc="-1" strike="noStrike">
                <a:solidFill>
                  <a:schemeClr val="dk2"/>
                </a:solidFill>
                <a:latin typeface="Raleway"/>
                <a:ea typeface="Raleway"/>
              </a:rPr>
              <a:t>Это будет стоить </a:t>
            </a:r>
            <a:r>
              <a:rPr b="1" lang="ru" sz="1600" spc="-1" strike="noStrike">
                <a:solidFill>
                  <a:srgbClr val="b838e7"/>
                </a:solidFill>
                <a:latin typeface="Raleway"/>
                <a:ea typeface="Raleway"/>
              </a:rPr>
              <a:t>1200 руб/кг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50000"/>
              </a:lnSpc>
              <a:tabLst>
                <a:tab algn="l" pos="0"/>
              </a:tabLst>
            </a:pPr>
            <a:r>
              <a:rPr b="0" lang="ru" sz="1600" spc="-1" strike="noStrike">
                <a:solidFill>
                  <a:schemeClr val="dk2"/>
                </a:solidFill>
                <a:latin typeface="Raleway"/>
                <a:ea typeface="Raleway"/>
              </a:rPr>
              <a:t>У нас будут покупать </a:t>
            </a:r>
            <a:r>
              <a:rPr b="1" lang="ru" sz="1600" spc="-1" strike="noStrike">
                <a:solidFill>
                  <a:srgbClr val="b838e7"/>
                </a:solidFill>
                <a:latin typeface="Raleway"/>
                <a:ea typeface="Raleway"/>
              </a:rPr>
              <a:t>сыр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50000"/>
              </a:lnSpc>
              <a:tabLst>
                <a:tab algn="l" pos="0"/>
              </a:tabLst>
            </a:pPr>
            <a:r>
              <a:rPr b="0" lang="ru" sz="1600" spc="-1" strike="noStrike">
                <a:solidFill>
                  <a:schemeClr val="dk2"/>
                </a:solidFill>
                <a:latin typeface="Raleway"/>
                <a:ea typeface="Raleway"/>
              </a:rPr>
              <a:t>Бизнес-модель, </a:t>
            </a:r>
            <a:r>
              <a:rPr b="1" lang="ru" sz="1600" spc="-1" strike="noStrike">
                <a:solidFill>
                  <a:srgbClr val="b838e7"/>
                </a:solidFill>
                <a:latin typeface="Raleway"/>
                <a:ea typeface="Raleway"/>
              </a:rPr>
              <a:t>прямая продажа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50000"/>
              </a:lnSpc>
              <a:tabLst>
                <a:tab algn="l" pos="0"/>
              </a:tabLst>
            </a:pPr>
            <a:r>
              <a:rPr b="0" lang="ru" sz="1600" spc="-1" strike="noStrike">
                <a:solidFill>
                  <a:schemeClr val="dk2"/>
                </a:solidFill>
                <a:latin typeface="Raleway"/>
                <a:ea typeface="Raleway"/>
              </a:rPr>
              <a:t>Дополнительно мы можем зарабатывать на </a:t>
            </a:r>
            <a:r>
              <a:rPr b="1" lang="ru" sz="1600" spc="-1" strike="noStrike">
                <a:solidFill>
                  <a:srgbClr val="b838e7"/>
                </a:solidFill>
                <a:latin typeface="Raleway"/>
                <a:ea typeface="Raleway"/>
              </a:rPr>
              <a:t>беспилотной доставке нашего продукта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Google Shape;219;p9"/>
          <p:cNvSpPr/>
          <p:nvPr/>
        </p:nvSpPr>
        <p:spPr>
          <a:xfrm>
            <a:off x="-5040" y="4773960"/>
            <a:ext cx="406440" cy="379800"/>
          </a:xfrm>
          <a:prstGeom prst="rect">
            <a:avLst/>
          </a:prstGeom>
          <a:solidFill>
            <a:schemeClr val="dk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4200" rIns="34200" tIns="34200" bIns="342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ru-RU" sz="1300" spc="-1" strike="noStrike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196" name="Google Shape;220;p9"/>
          <p:cNvSpPr/>
          <p:nvPr/>
        </p:nvSpPr>
        <p:spPr>
          <a:xfrm>
            <a:off x="-5040" y="4889160"/>
            <a:ext cx="406440" cy="14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74520" bIns="7452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fld id="{1DA5F2A7-0F1F-46EC-B2C8-D406DC6D70DA}" type="slidenum">
              <a:rPr b="0" lang="ru" sz="1000" spc="-1" strike="noStrike">
                <a:solidFill>
                  <a:schemeClr val="lt1"/>
                </a:solidFill>
                <a:latin typeface="Arial"/>
                <a:ea typeface="Arial"/>
              </a:rPr>
              <a:t>&lt;номер&gt;</a:t>
            </a:fld>
            <a:endParaRPr b="0" lang="ru-RU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Google Shape;221;p9"/>
          <p:cNvSpPr/>
          <p:nvPr/>
        </p:nvSpPr>
        <p:spPr>
          <a:xfrm>
            <a:off x="456840" y="1270080"/>
            <a:ext cx="3954600" cy="594360"/>
          </a:xfrm>
          <a:prstGeom prst="rect">
            <a:avLst/>
          </a:prstGeom>
          <a:solidFill>
            <a:schemeClr val="dk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68400" bIns="684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ru-RU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456840" y="1060200"/>
            <a:ext cx="4603680" cy="10418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" sz="3000" spc="-1" strike="noStrike">
                <a:solidFill>
                  <a:schemeClr val="lt1"/>
                </a:solidFill>
                <a:latin typeface="Raleway SemiBold"/>
                <a:ea typeface="Raleway SemiBold"/>
              </a:rPr>
              <a:t>БИЗНЕС-МОДЕЛЬ*</a:t>
            </a:r>
            <a:endParaRPr b="0" lang="ru-RU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Google Shape;223;p9"/>
          <p:cNvSpPr/>
          <p:nvPr/>
        </p:nvSpPr>
        <p:spPr>
          <a:xfrm>
            <a:off x="8788320" y="0"/>
            <a:ext cx="354600" cy="2088360"/>
          </a:xfrm>
          <a:prstGeom prst="rect">
            <a:avLst/>
          </a:prstGeom>
          <a:solidFill>
            <a:srgbClr val="fcaf1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4200" rIns="34200" tIns="34200" bIns="342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ru-RU" sz="1300" spc="-1" strike="noStrike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200" name="Google Shape;224;p9"/>
          <p:cNvSpPr/>
          <p:nvPr/>
        </p:nvSpPr>
        <p:spPr>
          <a:xfrm>
            <a:off x="8788320" y="4333320"/>
            <a:ext cx="354600" cy="821520"/>
          </a:xfrm>
          <a:prstGeom prst="rect">
            <a:avLst/>
          </a:prstGeom>
          <a:solidFill>
            <a:srgbClr val="ff2f2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4200" rIns="34200" tIns="34200" bIns="342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ru-RU" sz="1300" spc="-1" strike="noStrike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201" name="Google Shape;225;p9"/>
          <p:cNvSpPr/>
          <p:nvPr/>
        </p:nvSpPr>
        <p:spPr>
          <a:xfrm>
            <a:off x="8788320" y="2088720"/>
            <a:ext cx="354600" cy="1159200"/>
          </a:xfrm>
          <a:prstGeom prst="rect">
            <a:avLst/>
          </a:prstGeom>
          <a:solidFill>
            <a:srgbClr val="8f00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4200" rIns="34200" tIns="34200" bIns="342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ru-RU" sz="1300" spc="-1" strike="noStrike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202" name="Google Shape;226;p9"/>
          <p:cNvSpPr/>
          <p:nvPr/>
        </p:nvSpPr>
        <p:spPr>
          <a:xfrm>
            <a:off x="8788320" y="3248280"/>
            <a:ext cx="354600" cy="1084680"/>
          </a:xfrm>
          <a:prstGeom prst="rect">
            <a:avLst/>
          </a:prstGeom>
          <a:solidFill>
            <a:srgbClr val="addae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4200" rIns="34200" tIns="34200" bIns="342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ru-RU" sz="1300" spc="-1" strike="noStrike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456840" y="10371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" sz="2700" spc="-1" strike="noStrike">
                <a:solidFill>
                  <a:srgbClr val="8f00ff"/>
                </a:solidFill>
                <a:latin typeface="Raleway"/>
                <a:ea typeface="Raleway"/>
              </a:rPr>
              <a:t>ТЕКУЩИЕ РЕЗУЛЬТАТЫ</a:t>
            </a:r>
            <a:endParaRPr b="0" lang="ru-RU" sz="27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PlaceHolder 2"/>
          <p:cNvSpPr>
            <a:spLocks noGrp="1"/>
          </p:cNvSpPr>
          <p:nvPr>
            <p:ph/>
          </p:nvPr>
        </p:nvSpPr>
        <p:spPr>
          <a:xfrm>
            <a:off x="456840" y="2340360"/>
            <a:ext cx="7992720" cy="30758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p>
            <a:pPr indent="0">
              <a:lnSpc>
                <a:spcPct val="115000"/>
              </a:lnSpc>
              <a:buNone/>
              <a:tabLst>
                <a:tab algn="l" pos="0"/>
              </a:tabLst>
            </a:pPr>
            <a:r>
              <a:rPr b="1" lang="ru" sz="1200" spc="-1" strike="noStrike">
                <a:solidFill>
                  <a:schemeClr val="dk2"/>
                </a:solidFill>
                <a:latin typeface="Raleway"/>
                <a:ea typeface="Raleway"/>
              </a:rPr>
              <a:t>-Разработка бизнес-плана,привлечение некоторых инвестров,поиск ключевых партнеров.</a:t>
            </a: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15000"/>
              </a:lnSpc>
              <a:spcBef>
                <a:spcPts val="1199"/>
              </a:spcBef>
              <a:spcAft>
                <a:spcPts val="1199"/>
              </a:spcAft>
              <a:buNone/>
              <a:tabLst>
                <a:tab algn="l" pos="0"/>
              </a:tabLst>
            </a:pP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Google Shape;234;p10"/>
          <p:cNvSpPr/>
          <p:nvPr/>
        </p:nvSpPr>
        <p:spPr>
          <a:xfrm>
            <a:off x="8788320" y="0"/>
            <a:ext cx="354600" cy="2088360"/>
          </a:xfrm>
          <a:prstGeom prst="rect">
            <a:avLst/>
          </a:prstGeom>
          <a:solidFill>
            <a:srgbClr val="fcaf1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4200" rIns="34200" tIns="34200" bIns="342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ru-RU" sz="1300" spc="-1" strike="noStrike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206" name="Google Shape;235;p10"/>
          <p:cNvSpPr/>
          <p:nvPr/>
        </p:nvSpPr>
        <p:spPr>
          <a:xfrm>
            <a:off x="8788320" y="4333320"/>
            <a:ext cx="354600" cy="821520"/>
          </a:xfrm>
          <a:prstGeom prst="rect">
            <a:avLst/>
          </a:prstGeom>
          <a:solidFill>
            <a:srgbClr val="ff2f2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4200" rIns="34200" tIns="34200" bIns="342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ru-RU" sz="1300" spc="-1" strike="noStrike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207" name="Google Shape;236;p10"/>
          <p:cNvSpPr/>
          <p:nvPr/>
        </p:nvSpPr>
        <p:spPr>
          <a:xfrm>
            <a:off x="8788320" y="2088720"/>
            <a:ext cx="354600" cy="1159200"/>
          </a:xfrm>
          <a:prstGeom prst="rect">
            <a:avLst/>
          </a:prstGeom>
          <a:solidFill>
            <a:srgbClr val="8f00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4200" rIns="34200" tIns="34200" bIns="342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ru-RU" sz="1300" spc="-1" strike="noStrike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208" name="Google Shape;237;p10"/>
          <p:cNvSpPr/>
          <p:nvPr/>
        </p:nvSpPr>
        <p:spPr>
          <a:xfrm>
            <a:off x="8788320" y="3248280"/>
            <a:ext cx="354600" cy="1084680"/>
          </a:xfrm>
          <a:prstGeom prst="rect">
            <a:avLst/>
          </a:prstGeom>
          <a:solidFill>
            <a:srgbClr val="addae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4200" rIns="34200" tIns="34200" bIns="342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ru-RU" sz="1300" spc="-1" strike="noStrike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456840" y="52920"/>
            <a:ext cx="6743160" cy="10976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" sz="3000" spc="-1" strike="noStrike">
                <a:solidFill>
                  <a:schemeClr val="dk1"/>
                </a:solidFill>
                <a:latin typeface="Raleway SemiBold"/>
                <a:ea typeface="Raleway SemiBold"/>
              </a:rPr>
              <a:t>КОМАНДА СТАРТАПА</a:t>
            </a:r>
            <a:endParaRPr b="0" lang="ru-RU" sz="30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210" name="Google Shape;243;p11"/>
          <p:cNvGraphicFramePr/>
          <p:nvPr/>
        </p:nvGraphicFramePr>
        <p:xfrm>
          <a:off x="456840" y="921600"/>
          <a:ext cx="7531560" cy="2941560"/>
        </p:xfrm>
        <a:graphic>
          <a:graphicData uri="http://schemas.openxmlformats.org/drawingml/2006/table">
            <a:tbl>
              <a:tblPr/>
              <a:tblGrid>
                <a:gridCol w="2510640"/>
                <a:gridCol w="5021280"/>
              </a:tblGrid>
              <a:tr h="380880">
                <a:tc>
                  <a:txBody>
                    <a:bodyPr lIns="91080" rIns="91080" tIns="91080" bIns="9108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" sz="1100" spc="-1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РОЛЬ</a:t>
                      </a:r>
                      <a:endParaRPr b="0" lang="ru-RU" sz="11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91080" marR="91080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 lIns="91080" rIns="91080" tIns="91080" bIns="9108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" sz="1100" spc="-1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                                    </a:t>
                      </a:r>
                      <a:r>
                        <a:rPr b="0" lang="ru" sz="1100" spc="-1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ФАМИЛИЯ ИМЯ     </a:t>
                      </a:r>
                      <a:endParaRPr b="0" lang="ru-RU" sz="11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91080" marR="91080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solidFill>
                      <a:schemeClr val="accent4"/>
                    </a:solidFill>
                  </a:tcPr>
                </a:tc>
              </a:tr>
              <a:tr h="439560">
                <a:tc>
                  <a:txBody>
                    <a:bodyPr lIns="91080" rIns="91080" tIns="91080" bIns="91080" anchor="ctr">
                      <a:noAutofit/>
                    </a:bodyPr>
                    <a:p>
                      <a:pPr>
                        <a:lnSpc>
                          <a:spcPct val="115000"/>
                        </a:lnSpc>
                        <a:tabLst>
                          <a:tab algn="l" pos="0"/>
                        </a:tabLst>
                      </a:pPr>
                      <a:r>
                        <a:rPr b="0" lang="ru" sz="1100" spc="-1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ЛИДЕР (CEO)</a:t>
                      </a:r>
                      <a:endParaRPr b="0" lang="ru-RU" sz="11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91080" marR="91080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1080" rIns="91080" tIns="91080" bIns="9108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100" spc="-1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РАЗУМОВА АЛЕКСАНДРА</a:t>
                      </a:r>
                      <a:endParaRPr b="0" lang="ru-RU" sz="11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91080" marR="91080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noFill/>
                  </a:tcPr>
                </a:tc>
              </a:tr>
              <a:tr h="439560">
                <a:tc>
                  <a:txBody>
                    <a:bodyPr lIns="91080" rIns="91080" tIns="91080" bIns="91080" anchor="ctr">
                      <a:noAutofit/>
                    </a:bodyPr>
                    <a:p>
                      <a:pPr>
                        <a:lnSpc>
                          <a:spcPct val="115000"/>
                        </a:lnSpc>
                        <a:tabLst>
                          <a:tab algn="l" pos="0"/>
                        </a:tabLst>
                      </a:pPr>
                      <a:r>
                        <a:rPr b="0" lang="ru" sz="1100" spc="-1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ТЕХНОЛОГ, РАЗРАБОТЧИК (CTO)</a:t>
                      </a:r>
                      <a:endParaRPr b="0" lang="ru-RU" sz="11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91080" marR="91080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1080" rIns="91080" tIns="91080" bIns="9108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100" spc="-1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БЕЛОБОРОДОВ КИРИЛЛ </a:t>
                      </a:r>
                      <a:endParaRPr b="0" lang="ru-RU" sz="11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91080" marR="91080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noFill/>
                  </a:tcPr>
                </a:tc>
              </a:tr>
              <a:tr h="439560">
                <a:tc>
                  <a:txBody>
                    <a:bodyPr lIns="91080" rIns="91080" tIns="91080" bIns="91080" anchor="ctr">
                      <a:noAutofit/>
                    </a:bodyPr>
                    <a:p>
                      <a:pPr>
                        <a:lnSpc>
                          <a:spcPct val="115000"/>
                        </a:lnSpc>
                        <a:tabLst>
                          <a:tab algn="l" pos="0"/>
                        </a:tabLst>
                      </a:pPr>
                      <a:r>
                        <a:rPr b="0" lang="ru" sz="1100" spc="-1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МАРКЕТОЛОГ (СMO)</a:t>
                      </a:r>
                      <a:endParaRPr b="0" lang="ru-RU" sz="11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91080" marR="91080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1080" rIns="91080" tIns="91080" bIns="9108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100" spc="-1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МАМАЕВА ДИАНА</a:t>
                      </a:r>
                      <a:endParaRPr b="0" lang="ru-RU" sz="11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91080" marR="91080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11" name="Google Shape;246;p11"/>
          <p:cNvSpPr/>
          <p:nvPr/>
        </p:nvSpPr>
        <p:spPr>
          <a:xfrm>
            <a:off x="-5040" y="4773960"/>
            <a:ext cx="406440" cy="379800"/>
          </a:xfrm>
          <a:prstGeom prst="rect">
            <a:avLst/>
          </a:prstGeom>
          <a:solidFill>
            <a:schemeClr val="accent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4200" rIns="34200" tIns="34200" bIns="342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ru-RU" sz="1300" spc="-1" strike="noStrike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212" name="Google Shape;247;p11"/>
          <p:cNvSpPr/>
          <p:nvPr/>
        </p:nvSpPr>
        <p:spPr>
          <a:xfrm>
            <a:off x="-5040" y="4889160"/>
            <a:ext cx="406440" cy="14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74520" bIns="7452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fld id="{38B79A1C-B653-4DAD-BEB6-3619BBF774FF}" type="slidenum">
              <a:rPr b="0" lang="ru" sz="1000" spc="-1" strike="noStrike">
                <a:solidFill>
                  <a:schemeClr val="lt1"/>
                </a:solidFill>
                <a:latin typeface="Arial"/>
                <a:ea typeface="Arial"/>
              </a:rPr>
              <a:t>&lt;номер&gt;</a:t>
            </a:fld>
            <a:endParaRPr b="0" lang="ru-RU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Google Shape;248;p11"/>
          <p:cNvSpPr/>
          <p:nvPr/>
        </p:nvSpPr>
        <p:spPr>
          <a:xfrm>
            <a:off x="8788320" y="0"/>
            <a:ext cx="354600" cy="2088360"/>
          </a:xfrm>
          <a:prstGeom prst="rect">
            <a:avLst/>
          </a:prstGeom>
          <a:solidFill>
            <a:srgbClr val="fcaf1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4200" rIns="34200" tIns="34200" bIns="342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ru-RU" sz="1300" spc="-1" strike="noStrike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214" name="Google Shape;249;p11"/>
          <p:cNvSpPr/>
          <p:nvPr/>
        </p:nvSpPr>
        <p:spPr>
          <a:xfrm>
            <a:off x="8788320" y="4333320"/>
            <a:ext cx="354600" cy="821520"/>
          </a:xfrm>
          <a:prstGeom prst="rect">
            <a:avLst/>
          </a:prstGeom>
          <a:solidFill>
            <a:srgbClr val="ff2f2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4200" rIns="34200" tIns="34200" bIns="342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ru-RU" sz="1300" spc="-1" strike="noStrike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215" name="Google Shape;250;p11"/>
          <p:cNvSpPr/>
          <p:nvPr/>
        </p:nvSpPr>
        <p:spPr>
          <a:xfrm>
            <a:off x="8788320" y="2088720"/>
            <a:ext cx="354600" cy="1159200"/>
          </a:xfrm>
          <a:prstGeom prst="rect">
            <a:avLst/>
          </a:prstGeom>
          <a:solidFill>
            <a:srgbClr val="8f00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4200" rIns="34200" tIns="34200" bIns="342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ru-RU" sz="1300" spc="-1" strike="noStrike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216" name="Google Shape;251;p11"/>
          <p:cNvSpPr/>
          <p:nvPr/>
        </p:nvSpPr>
        <p:spPr>
          <a:xfrm>
            <a:off x="8788320" y="3248280"/>
            <a:ext cx="354600" cy="1084680"/>
          </a:xfrm>
          <a:prstGeom prst="rect">
            <a:avLst/>
          </a:prstGeom>
          <a:solidFill>
            <a:srgbClr val="addae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4200" rIns="34200" tIns="34200" bIns="342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ru-RU" sz="1300" spc="-1" strike="noStrike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1544760" y="582480"/>
            <a:ext cx="4655520" cy="975600"/>
          </a:xfrm>
          <a:prstGeom prst="rect">
            <a:avLst/>
          </a:prstGeom>
          <a:noFill/>
          <a:ln w="0">
            <a:noFill/>
          </a:ln>
        </p:spPr>
        <p:txBody>
          <a:bodyPr lIns="58320" rIns="58320" tIns="58320" bIns="5832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" sz="2800" spc="-1" strike="noStrike">
                <a:solidFill>
                  <a:schemeClr val="dk1"/>
                </a:solidFill>
                <a:latin typeface="Raleway SemiBold"/>
                <a:ea typeface="Raleway SemiBold"/>
              </a:rPr>
              <a:t>ПЛАНЫ РАЗВИТИЯ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Google Shape;258;p12"/>
          <p:cNvSpPr/>
          <p:nvPr/>
        </p:nvSpPr>
        <p:spPr>
          <a:xfrm>
            <a:off x="-5040" y="4773960"/>
            <a:ext cx="406440" cy="379800"/>
          </a:xfrm>
          <a:prstGeom prst="rect">
            <a:avLst/>
          </a:prstGeom>
          <a:solidFill>
            <a:schemeClr val="dk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4200" rIns="34200" tIns="34200" bIns="342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ru-RU" sz="1300" spc="-1" strike="noStrike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219" name="Google Shape;259;p12"/>
          <p:cNvSpPr/>
          <p:nvPr/>
        </p:nvSpPr>
        <p:spPr>
          <a:xfrm>
            <a:off x="-5040" y="4889160"/>
            <a:ext cx="406440" cy="14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74520" bIns="7452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fld id="{C9F6673C-2403-4D07-A508-6E4273EC0ACF}" type="slidenum">
              <a:rPr b="0" lang="ru" sz="1000" spc="-1" strike="noStrike">
                <a:solidFill>
                  <a:schemeClr val="lt1"/>
                </a:solidFill>
                <a:latin typeface="Arial"/>
                <a:ea typeface="Arial"/>
              </a:rPr>
              <a:t>&lt;номер&gt;</a:t>
            </a:fld>
            <a:endParaRPr b="0" lang="ru-RU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Google Shape;260;p12"/>
          <p:cNvSpPr/>
          <p:nvPr/>
        </p:nvSpPr>
        <p:spPr>
          <a:xfrm>
            <a:off x="456840" y="582480"/>
            <a:ext cx="687600" cy="687600"/>
          </a:xfrm>
          <a:prstGeom prst="rect">
            <a:avLst/>
          </a:prstGeom>
          <a:solidFill>
            <a:schemeClr val="dk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68400" bIns="684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ru-RU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pic>
        <p:nvPicPr>
          <p:cNvPr id="221" name="Google Shape;261;p12" descr=""/>
          <p:cNvPicPr/>
          <p:nvPr/>
        </p:nvPicPr>
        <p:blipFill>
          <a:blip r:embed="rId1"/>
          <a:stretch/>
        </p:blipFill>
        <p:spPr>
          <a:xfrm>
            <a:off x="530640" y="656280"/>
            <a:ext cx="539640" cy="539640"/>
          </a:xfrm>
          <a:prstGeom prst="rect">
            <a:avLst/>
          </a:prstGeom>
          <a:ln w="0">
            <a:noFill/>
          </a:ln>
        </p:spPr>
      </p:pic>
      <p:sp>
        <p:nvSpPr>
          <p:cNvPr id="222" name="Google Shape;262;p12"/>
          <p:cNvSpPr/>
          <p:nvPr/>
        </p:nvSpPr>
        <p:spPr>
          <a:xfrm>
            <a:off x="8788320" y="0"/>
            <a:ext cx="354600" cy="2088360"/>
          </a:xfrm>
          <a:prstGeom prst="rect">
            <a:avLst/>
          </a:prstGeom>
          <a:solidFill>
            <a:srgbClr val="fcaf1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4200" rIns="34200" tIns="34200" bIns="342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ru-RU" sz="1300" spc="-1" strike="noStrike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223" name="Google Shape;263;p12"/>
          <p:cNvSpPr/>
          <p:nvPr/>
        </p:nvSpPr>
        <p:spPr>
          <a:xfrm>
            <a:off x="8788320" y="4333320"/>
            <a:ext cx="354600" cy="821520"/>
          </a:xfrm>
          <a:prstGeom prst="rect">
            <a:avLst/>
          </a:prstGeom>
          <a:solidFill>
            <a:srgbClr val="ff2f2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4200" rIns="34200" tIns="34200" bIns="342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ru-RU" sz="1300" spc="-1" strike="noStrike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224" name="Google Shape;264;p12"/>
          <p:cNvSpPr/>
          <p:nvPr/>
        </p:nvSpPr>
        <p:spPr>
          <a:xfrm>
            <a:off x="8788320" y="2088720"/>
            <a:ext cx="354600" cy="1159200"/>
          </a:xfrm>
          <a:prstGeom prst="rect">
            <a:avLst/>
          </a:prstGeom>
          <a:solidFill>
            <a:srgbClr val="8f00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4200" rIns="34200" tIns="34200" bIns="342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ru-RU" sz="1300" spc="-1" strike="noStrike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225" name="Google Shape;265;p12"/>
          <p:cNvSpPr/>
          <p:nvPr/>
        </p:nvSpPr>
        <p:spPr>
          <a:xfrm>
            <a:off x="8788320" y="3248280"/>
            <a:ext cx="354600" cy="1084680"/>
          </a:xfrm>
          <a:prstGeom prst="rect">
            <a:avLst/>
          </a:prstGeom>
          <a:solidFill>
            <a:srgbClr val="addae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4200" rIns="34200" tIns="34200" bIns="342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ru-RU" sz="1300" spc="-1" strike="noStrike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graphicFrame>
        <p:nvGraphicFramePr>
          <p:cNvPr id="226" name="Google Shape;266;p12"/>
          <p:cNvGraphicFramePr/>
          <p:nvPr/>
        </p:nvGraphicFramePr>
        <p:xfrm>
          <a:off x="523800" y="1519560"/>
          <a:ext cx="7531560" cy="1699560"/>
        </p:xfrm>
        <a:graphic>
          <a:graphicData uri="http://schemas.openxmlformats.org/drawingml/2006/table">
            <a:tbl>
              <a:tblPr/>
              <a:tblGrid>
                <a:gridCol w="3341160"/>
                <a:gridCol w="1679760"/>
                <a:gridCol w="2510640"/>
              </a:tblGrid>
              <a:tr h="380880">
                <a:tc>
                  <a:txBody>
                    <a:bodyPr lIns="91080" rIns="91080" tIns="91080" bIns="9108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" sz="1100" spc="-1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ЧТО ДЕЛАЕМ</a:t>
                      </a:r>
                      <a:endParaRPr b="0" lang="ru-RU" sz="11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91080" marR="91080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 lIns="91080" rIns="91080" tIns="91080" bIns="9108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" sz="1100" spc="-1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СРОК</a:t>
                      </a:r>
                      <a:endParaRPr b="0" lang="ru-RU" sz="11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91080" marR="91080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 lIns="91080" rIns="91080" tIns="91080" bIns="9108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" sz="1100" spc="-1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ОТВЕТСТВЕННЫЙ</a:t>
                      </a:r>
                      <a:endParaRPr b="0" lang="ru-RU" sz="11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91080" marR="91080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solidFill>
                      <a:schemeClr val="accent4"/>
                    </a:solidFill>
                  </a:tcPr>
                </a:tc>
              </a:tr>
              <a:tr h="439560">
                <a:tc>
                  <a:txBody>
                    <a:bodyPr lIns="91080" rIns="91080" tIns="91080" bIns="91080" anchor="ctr">
                      <a:noAutofit/>
                    </a:bodyPr>
                    <a:p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Четкая проработка идеи проекта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anchor="ctr" marL="91080" marR="91080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1080" rIns="91080" tIns="91080" bIns="91080" anchor="ctr">
                      <a:noAutofit/>
                    </a:bodyPr>
                    <a:p>
                      <a:r>
                        <a:rPr b="0" lang="ru-RU" sz="1100" spc="-1" strike="noStrike">
                          <a:solidFill>
                            <a:srgbClr val="132c40"/>
                          </a:solidFill>
                          <a:latin typeface="Raleway SemiBold"/>
                        </a:rPr>
                        <a:t>7 дней</a:t>
                      </a:r>
                      <a:endParaRPr b="0" lang="ru-RU" sz="1100" spc="-1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</a:endParaRPr>
                    </a:p>
                  </a:txBody>
                  <a:tcPr anchor="ctr" marL="91080" marR="91080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1080" rIns="91080" tIns="91080" bIns="91080" anchor="ctr">
                      <a:noAutofit/>
                    </a:bodyPr>
                    <a:p>
                      <a:r>
                        <a:rPr b="0" lang="ru-RU" sz="1100" spc="-1" strike="noStrike">
                          <a:solidFill>
                            <a:srgbClr val="132c40"/>
                          </a:solidFill>
                          <a:latin typeface="Raleway SemiBold"/>
                        </a:rPr>
                        <a:t>Лидер,аналитик</a:t>
                      </a:r>
                      <a:endParaRPr b="0" lang="ru-RU" sz="1100" spc="-1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</a:endParaRPr>
                    </a:p>
                  </a:txBody>
                  <a:tcPr anchor="ctr" marL="91080" marR="91080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noFill/>
                  </a:tcPr>
                </a:tc>
              </a:tr>
              <a:tr h="439560">
                <a:tc>
                  <a:txBody>
                    <a:bodyPr lIns="91080" rIns="91080" tIns="91080" bIns="91080" anchor="ctr">
                      <a:noAutofit/>
                    </a:bodyPr>
                    <a:p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Визуализация проекта,просчет бизнес-плана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anchor="ctr" marL="91080" marR="91080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1080" rIns="91080" tIns="91080" bIns="91080" anchor="ctr">
                      <a:noAutofit/>
                    </a:bodyPr>
                    <a:p>
                      <a:r>
                        <a:rPr b="0" lang="ru-RU" sz="1100" spc="-1" strike="noStrike">
                          <a:solidFill>
                            <a:srgbClr val="132c40"/>
                          </a:solidFill>
                          <a:latin typeface="Raleway SemiBold"/>
                        </a:rPr>
                        <a:t>14-21 дней</a:t>
                      </a:r>
                      <a:endParaRPr b="0" lang="ru-RU" sz="1100" spc="-1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</a:endParaRPr>
                    </a:p>
                  </a:txBody>
                  <a:tcPr anchor="ctr" marL="91080" marR="91080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1080" rIns="91080" tIns="91080" bIns="91080" anchor="ctr">
                      <a:noAutofit/>
                    </a:bodyPr>
                    <a:p>
                      <a:r>
                        <a:rPr b="0" lang="ru-RU" sz="1100" spc="-1" strike="noStrike">
                          <a:solidFill>
                            <a:srgbClr val="132c40"/>
                          </a:solidFill>
                          <a:latin typeface="Raleway SemiBold"/>
                        </a:rPr>
                        <a:t>Экономист,лидер,аналитик,маркетолог,дизайнер</a:t>
                      </a:r>
                      <a:endParaRPr b="0" lang="ru-RU" sz="1100" spc="-1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</a:endParaRPr>
                    </a:p>
                  </a:txBody>
                  <a:tcPr anchor="ctr" marL="91080" marR="91080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noFill/>
                  </a:tcPr>
                </a:tc>
              </a:tr>
              <a:tr h="439560">
                <a:tc>
                  <a:txBody>
                    <a:bodyPr lIns="91080" rIns="91080" tIns="91080" bIns="91080" anchor="ctr">
                      <a:noAutofit/>
                    </a:bodyPr>
                    <a:p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Поиск и налаживание связей с ключевыми партнерами,поиск инвестиций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anchor="ctr" marL="91080" marR="91080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1080" rIns="91080" tIns="91080" bIns="91080" anchor="ctr">
                      <a:noAutofit/>
                    </a:bodyPr>
                    <a:p>
                      <a:r>
                        <a:rPr b="0" lang="ru-RU" sz="1100" spc="-1" strike="noStrike">
                          <a:solidFill>
                            <a:srgbClr val="132c40"/>
                          </a:solidFill>
                          <a:latin typeface="Raleway SemiBold"/>
                        </a:rPr>
                        <a:t>4 недели</a:t>
                      </a:r>
                      <a:endParaRPr b="0" lang="ru-RU" sz="1100" spc="-1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</a:endParaRPr>
                    </a:p>
                  </a:txBody>
                  <a:tcPr anchor="ctr" marL="91080" marR="91080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1080" rIns="91080" tIns="91080" bIns="91080" anchor="ctr">
                      <a:noAutofit/>
                    </a:bodyPr>
                    <a:p>
                      <a:r>
                        <a:rPr b="0" lang="ru-RU" sz="1100" spc="-1" strike="noStrike">
                          <a:solidFill>
                            <a:srgbClr val="132c40"/>
                          </a:solidFill>
                          <a:latin typeface="Raleway SemiBold"/>
                        </a:rPr>
                        <a:t>Лидер,Экономист,Аналитик</a:t>
                      </a:r>
                      <a:endParaRPr b="0" lang="ru-RU" sz="1100" spc="-1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</a:endParaRPr>
                    </a:p>
                  </a:txBody>
                  <a:tcPr anchor="ctr" marL="91080" marR="91080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27" name="Google Shape;267;p12"/>
          <p:cNvSpPr/>
          <p:nvPr/>
        </p:nvSpPr>
        <p:spPr>
          <a:xfrm>
            <a:off x="478080" y="2709360"/>
            <a:ext cx="5020920" cy="410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spAutoFit/>
          </a:bodyPr>
          <a:p>
            <a:pPr marL="457200" indent="-311040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PlaceHolder 1"/>
          <p:cNvSpPr>
            <a:spLocks noGrp="1"/>
          </p:cNvSpPr>
          <p:nvPr>
            <p:ph type="title"/>
          </p:nvPr>
        </p:nvSpPr>
        <p:spPr>
          <a:xfrm>
            <a:off x="1260000" y="598680"/>
            <a:ext cx="4655520" cy="841320"/>
          </a:xfrm>
          <a:prstGeom prst="rect">
            <a:avLst/>
          </a:prstGeom>
          <a:noFill/>
          <a:ln w="0">
            <a:noFill/>
          </a:ln>
        </p:spPr>
        <p:txBody>
          <a:bodyPr lIns="58320" rIns="58320" tIns="58320" bIns="5832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" sz="3000" spc="-1" strike="noStrike">
                <a:solidFill>
                  <a:schemeClr val="dk1"/>
                </a:solidFill>
                <a:latin typeface="Raleway SemiBold"/>
                <a:ea typeface="Raleway SemiBold"/>
              </a:rPr>
              <a:t>КОНТАКТЫ ЛИДЕРА</a:t>
            </a:r>
            <a:endParaRPr b="0" lang="ru-RU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Google Shape;275;p13"/>
          <p:cNvSpPr/>
          <p:nvPr/>
        </p:nvSpPr>
        <p:spPr>
          <a:xfrm>
            <a:off x="-5040" y="4773960"/>
            <a:ext cx="406440" cy="37980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4200" rIns="34200" tIns="34200" bIns="342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ru-RU" sz="1300" spc="-1" strike="noStrike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230" name="Google Shape;276;p13"/>
          <p:cNvSpPr/>
          <p:nvPr/>
        </p:nvSpPr>
        <p:spPr>
          <a:xfrm>
            <a:off x="-5040" y="4889160"/>
            <a:ext cx="406440" cy="14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74520" bIns="7452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fld id="{B6E1B3DA-07EF-4C86-BBDC-89DA45F230E6}" type="slidenum">
              <a:rPr b="0" lang="ru" sz="1000" spc="-1" strike="noStrike">
                <a:solidFill>
                  <a:schemeClr val="lt1"/>
                </a:solidFill>
                <a:latin typeface="Arial"/>
                <a:ea typeface="Arial"/>
              </a:rPr>
              <a:t>&lt;номер&gt;</a:t>
            </a:fld>
            <a:endParaRPr b="0" lang="ru-RU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1" name="Google Shape;277;p13"/>
          <p:cNvSpPr/>
          <p:nvPr/>
        </p:nvSpPr>
        <p:spPr>
          <a:xfrm>
            <a:off x="456840" y="582480"/>
            <a:ext cx="687600" cy="687600"/>
          </a:xfrm>
          <a:prstGeom prst="rect">
            <a:avLst/>
          </a:prstGeom>
          <a:solidFill>
            <a:schemeClr val="accent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68400" bIns="684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ru-RU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pic>
        <p:nvPicPr>
          <p:cNvPr id="232" name="Google Shape;278;p13" descr=""/>
          <p:cNvPicPr/>
          <p:nvPr/>
        </p:nvPicPr>
        <p:blipFill>
          <a:blip r:embed="rId1"/>
          <a:stretch/>
        </p:blipFill>
        <p:spPr>
          <a:xfrm>
            <a:off x="530640" y="656280"/>
            <a:ext cx="539640" cy="539640"/>
          </a:xfrm>
          <a:prstGeom prst="rect">
            <a:avLst/>
          </a:prstGeom>
          <a:ln w="0">
            <a:noFill/>
          </a:ln>
        </p:spPr>
      </p:pic>
      <p:sp>
        <p:nvSpPr>
          <p:cNvPr id="233" name="Google Shape;279;p13"/>
          <p:cNvSpPr/>
          <p:nvPr/>
        </p:nvSpPr>
        <p:spPr>
          <a:xfrm>
            <a:off x="8788320" y="0"/>
            <a:ext cx="354600" cy="2088360"/>
          </a:xfrm>
          <a:prstGeom prst="rect">
            <a:avLst/>
          </a:prstGeom>
          <a:solidFill>
            <a:srgbClr val="fcaf1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4200" rIns="34200" tIns="34200" bIns="342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ru-RU" sz="1300" spc="-1" strike="noStrike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234" name="Google Shape;280;p13"/>
          <p:cNvSpPr/>
          <p:nvPr/>
        </p:nvSpPr>
        <p:spPr>
          <a:xfrm>
            <a:off x="8788320" y="4333320"/>
            <a:ext cx="354600" cy="821520"/>
          </a:xfrm>
          <a:prstGeom prst="rect">
            <a:avLst/>
          </a:prstGeom>
          <a:solidFill>
            <a:srgbClr val="ff2f2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4200" rIns="34200" tIns="34200" bIns="342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ru-RU" sz="1300" spc="-1" strike="noStrike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235" name="Google Shape;281;p13"/>
          <p:cNvSpPr/>
          <p:nvPr/>
        </p:nvSpPr>
        <p:spPr>
          <a:xfrm>
            <a:off x="8788320" y="2088720"/>
            <a:ext cx="354600" cy="1159200"/>
          </a:xfrm>
          <a:prstGeom prst="rect">
            <a:avLst/>
          </a:prstGeom>
          <a:solidFill>
            <a:srgbClr val="8f00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4200" rIns="34200" tIns="34200" bIns="342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ru-RU" sz="1300" spc="-1" strike="noStrike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236" name="Google Shape;282;p13"/>
          <p:cNvSpPr/>
          <p:nvPr/>
        </p:nvSpPr>
        <p:spPr>
          <a:xfrm>
            <a:off x="8788320" y="3248280"/>
            <a:ext cx="354600" cy="1084680"/>
          </a:xfrm>
          <a:prstGeom prst="rect">
            <a:avLst/>
          </a:prstGeom>
          <a:solidFill>
            <a:srgbClr val="addae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4200" rIns="34200" tIns="34200" bIns="342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ru-RU" sz="1300" spc="-1" strike="noStrike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237" name=""/>
          <p:cNvSpPr txBox="1"/>
          <p:nvPr/>
        </p:nvSpPr>
        <p:spPr>
          <a:xfrm>
            <a:off x="445320" y="1453320"/>
            <a:ext cx="4234680" cy="17136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РАЗУМОВА АЛЕКСАНДРА АЛЕКСАНДРОВНА</a:t>
            </a:r>
            <a:br>
              <a:rPr sz="1800"/>
            </a:br>
            <a:r>
              <a:rPr b="0" lang="ru-RU" sz="1400" spc="-1" strike="noStrike">
                <a:solidFill>
                  <a:srgbClr val="000000"/>
                </a:solidFill>
                <a:latin typeface="Arial"/>
              </a:rPr>
              <a:t>студентка 3 курса Землеустроительного факультета по направлению подготовки 21.03.02 землеустройство и кадастры</a:t>
            </a:r>
            <a:br>
              <a:rPr sz="1800"/>
            </a:br>
            <a:br>
              <a:rPr sz="1800"/>
            </a:b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НОМЕР ТЕЛЕФОНА: 89236739584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</TotalTime>
  <Application>LibreOffice/7.6.0.3$Windows_X86_64 LibreOffice_project/69edd8b8ebc41d00b4de3915dc82f8f0fc3b6265</Application>
  <AppVersion>15.0000</AppVersion>
  <Words>380</Words>
  <Paragraphs>71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ru-RU</dc:language>
  <cp:lastModifiedBy/>
  <dcterms:modified xsi:type="dcterms:W3CDTF">2023-09-28T18:20:55Z</dcterms:modified>
  <cp:revision>3</cp:revision>
  <dc:subject/>
  <dc:title>НАЗВАНИЕ ПРОЕКТА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13</vt:i4>
  </property>
  <property fmtid="{D5CDD505-2E9C-101B-9397-08002B2CF9AE}" pid="3" name="PresentationFormat">
    <vt:lpwstr>Экран (16:9)</vt:lpwstr>
  </property>
  <property fmtid="{D5CDD505-2E9C-101B-9397-08002B2CF9AE}" pid="4" name="Slides">
    <vt:i4>13</vt:i4>
  </property>
</Properties>
</file>