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84" y="20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cedenceresearch.com/mental-health-apps-market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644099" y="1864777"/>
            <a:ext cx="6640094" cy="125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UNIZEN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Liberation Sans"/>
                <a:ea typeface="Liberation Sans"/>
                <a:cs typeface="Liberation Sans"/>
              </a:rPr>
              <a:t>ПСИХОЛОГИЧЕСКАЯ ПОДДЕРЖКА СТУДЕНТОВ ТЮМГУ</a:t>
            </a:r>
            <a:endParaRPr sz="14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10" name="TextBox 9"/>
          <p:cNvSpPr txBox="1"/>
          <p:nvPr/>
        </p:nvSpPr>
        <p:spPr bwMode="auto">
          <a:xfrm>
            <a:off x="4652828" y="3023231"/>
            <a:ext cx="2629868" cy="125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Вероника Капусткина</a:t>
            </a:r>
            <a:endParaRPr/>
          </a:p>
          <a:p>
            <a:pPr algn="ctr">
              <a:defRPr/>
            </a:pPr>
            <a:r>
              <a:rPr lang="ru-RU" sz="1600" b="1">
                <a:latin typeface="Arial"/>
                <a:cs typeface="Arial"/>
              </a:rPr>
              <a:t>Лидер команды</a:t>
            </a:r>
            <a:endParaRPr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Разработка на С++, </a:t>
            </a:r>
            <a:r>
              <a:rPr lang="en-US" sz="1400">
                <a:latin typeface="Arial"/>
                <a:cs typeface="Arial"/>
              </a:rPr>
              <a:t>Python</a:t>
            </a:r>
            <a:r>
              <a:rPr lang="ru-RU" sz="1400">
                <a:latin typeface="Arial"/>
                <a:cs typeface="Arial"/>
              </a:rPr>
              <a:t>, </a:t>
            </a:r>
            <a:endParaRPr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анализ информации, </a:t>
            </a:r>
            <a:endParaRPr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опыт репетиторства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8883" y="1512945"/>
            <a:ext cx="3475379" cy="128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Кепещук Марьяна</a:t>
            </a:r>
            <a:endParaRPr/>
          </a:p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Работа с информацией</a:t>
            </a:r>
            <a:endParaRPr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Анализ и обработка информации,</a:t>
            </a:r>
            <a:endParaRPr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разработка на </a:t>
            </a:r>
            <a:r>
              <a:rPr lang="en-US" sz="1400">
                <a:latin typeface="Arial"/>
                <a:cs typeface="Arial"/>
              </a:rPr>
              <a:t>Python, опыт участия в чемпионате по решению кейсов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8201598" y="3108956"/>
            <a:ext cx="3639850" cy="1402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Татьяна Бунеева</a:t>
            </a:r>
          </a:p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Дизайнер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8 лет опыта в сфере дизайна,</a:t>
            </a:r>
            <a:endParaRPr sz="1600"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участие в БММ, опыт репетиторства</a:t>
            </a:r>
            <a:endParaRPr sz="1600"/>
          </a:p>
          <a:p>
            <a:pPr algn="ctr"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3988" y="3078475"/>
            <a:ext cx="3545169" cy="146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Полина Рыженко</a:t>
            </a:r>
            <a:endParaRPr/>
          </a:p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Разработчик</a:t>
            </a:r>
            <a:endParaRPr lang="en-US" b="1">
              <a:latin typeface="Arial"/>
              <a:cs typeface="Arial"/>
            </a:endParaRPr>
          </a:p>
          <a:p>
            <a:pPr algn="ctr">
              <a:defRPr/>
            </a:pPr>
            <a:r>
              <a:rPr lang="ru-RU"/>
              <a:t>Разработка на С</a:t>
            </a:r>
            <a:r>
              <a:rPr lang="en-US"/>
              <a:t>#</a:t>
            </a:r>
            <a:r>
              <a:rPr lang="ru-RU"/>
              <a:t>, опыт работы </a:t>
            </a:r>
            <a:endParaRPr/>
          </a:p>
          <a:p>
            <a:pPr algn="ctr">
              <a:defRPr/>
            </a:pPr>
            <a:r>
              <a:rPr lang="ru-RU"/>
              <a:t>переводчиком с </a:t>
            </a:r>
            <a:endParaRPr/>
          </a:p>
          <a:p>
            <a:pPr algn="ctr">
              <a:defRPr/>
            </a:pPr>
            <a:r>
              <a:rPr lang="ru-RU"/>
              <a:t>английского языка</a:t>
            </a:r>
            <a:endParaRPr/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8817246" y="1286250"/>
            <a:ext cx="3024202" cy="125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Дарья Буракова</a:t>
            </a:r>
            <a:endParaRPr lang="ru-RU"/>
          </a:p>
          <a:p>
            <a:pPr algn="ctr">
              <a:defRPr/>
            </a:pPr>
            <a:r>
              <a:rPr lang="ru-RU" sz="1600" b="1">
                <a:latin typeface="Arial"/>
                <a:cs typeface="Arial"/>
              </a:rPr>
              <a:t>Работа с информацией</a:t>
            </a:r>
            <a:endParaRPr lang="ru-RU" sz="1600"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Организаторские способности,</a:t>
            </a:r>
            <a:endParaRPr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Сбор информации, работа с </a:t>
            </a:r>
            <a:r>
              <a:rPr lang="en-US" sz="1400">
                <a:latin typeface="Arial"/>
                <a:cs typeface="Arial"/>
              </a:rPr>
              <a:t>Exсel </a:t>
            </a:r>
            <a:endParaRPr lang="ru-RU" sz="140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таблицами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591362912" name="TextBox 591362911"/>
          <p:cNvSpPr txBox="1"/>
          <p:nvPr/>
        </p:nvSpPr>
        <p:spPr bwMode="auto">
          <a:xfrm>
            <a:off x="7589553" y="4973742"/>
            <a:ext cx="4328095" cy="10976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b="1"/>
              <a:t>Герасимов Константин Сергеевич</a:t>
            </a:r>
            <a:endParaRPr/>
          </a:p>
          <a:p>
            <a:pPr algn="ctr">
              <a:defRPr/>
            </a:pPr>
            <a:r>
              <a:rPr sz="1600"/>
              <a:t>Участник БММ, разработчик телеграмм-ботов, имеет 2 крупных проекта в рамках обучения в IT-Cube Норильск </a:t>
            </a:r>
          </a:p>
        </p:txBody>
      </p:sp>
      <p:sp>
        <p:nvSpPr>
          <p:cNvPr id="1184114162" name="TextBox 1184114161"/>
          <p:cNvSpPr txBox="1"/>
          <p:nvPr/>
        </p:nvSpPr>
        <p:spPr bwMode="auto">
          <a:xfrm>
            <a:off x="0" y="4973742"/>
            <a:ext cx="4282666" cy="10976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b="1"/>
              <a:t>Глушенков Дмитрий Евгеньевич</a:t>
            </a:r>
            <a:endParaRPr/>
          </a:p>
          <a:p>
            <a:pPr algn="ctr">
              <a:defRPr/>
            </a:pPr>
            <a:r>
              <a:rPr sz="1600"/>
              <a:t>Участник БММ, разработчик телеграмм-ботов, разработчик сайтов, участник соревнований по спортивному программированию и CTF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alpha val="99999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6446574" name="TextBox 5"/>
          <p:cNvSpPr txBox="1"/>
          <p:nvPr/>
        </p:nvSpPr>
        <p:spPr bwMode="auto">
          <a:xfrm>
            <a:off x="250683" y="1010734"/>
            <a:ext cx="5769203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grpSp>
        <p:nvGrpSpPr>
          <p:cNvPr id="2046777530" name="Группа 6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1391241800" name="Прямоугольник 7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82501007" name="Прямоугольник 8"/>
            <p:cNvSpPr/>
            <p:nvPr/>
          </p:nvSpPr>
          <p:spPr bwMode="auto">
            <a:xfrm>
              <a:off x="419314" y="330199"/>
              <a:ext cx="2804159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81554000" name="TextBox 9"/>
            <p:cNvSpPr txBox="1"/>
            <p:nvPr/>
          </p:nvSpPr>
          <p:spPr bwMode="auto">
            <a:xfrm>
              <a:off x="988473" y="405642"/>
              <a:ext cx="1699401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СТАТИСТИКА</a:t>
              </a:r>
              <a:endParaRPr/>
            </a:p>
          </p:txBody>
        </p:sp>
      </p:grpSp>
      <p:pic>
        <p:nvPicPr>
          <p:cNvPr id="1696047982" name="Рисунок 169604798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83813" y="878938"/>
            <a:ext cx="5102943" cy="5655210"/>
          </a:xfrm>
          <a:prstGeom prst="rect">
            <a:avLst/>
          </a:prstGeom>
        </p:spPr>
      </p:pic>
      <p:pic>
        <p:nvPicPr>
          <p:cNvPr id="767970620" name="Рисунок 76797061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363354" y="878938"/>
            <a:ext cx="5012241" cy="56552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alpha val="99999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9193833" name="TextBox 5"/>
          <p:cNvSpPr txBox="1"/>
          <p:nvPr/>
        </p:nvSpPr>
        <p:spPr bwMode="auto">
          <a:xfrm>
            <a:off x="250683" y="1010734"/>
            <a:ext cx="5769203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grpSp>
        <p:nvGrpSpPr>
          <p:cNvPr id="696171460" name="Группа 6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555326623" name="Прямоугольник 7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439450480" name="Прямоугольник 8"/>
            <p:cNvSpPr/>
            <p:nvPr/>
          </p:nvSpPr>
          <p:spPr bwMode="auto">
            <a:xfrm>
              <a:off x="419314" y="330199"/>
              <a:ext cx="2804159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14233600" name="TextBox 9"/>
            <p:cNvSpPr txBox="1"/>
            <p:nvPr/>
          </p:nvSpPr>
          <p:spPr bwMode="auto">
            <a:xfrm>
              <a:off x="988473" y="405642"/>
              <a:ext cx="1699401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СТАТИСТИКА</a:t>
              </a:r>
              <a:endParaRPr/>
            </a:p>
          </p:txBody>
        </p:sp>
      </p:grpSp>
      <p:pic>
        <p:nvPicPr>
          <p:cNvPr id="604786248" name="Рисунок 60478624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50398" y="914400"/>
            <a:ext cx="5169774" cy="5700966"/>
          </a:xfrm>
          <a:prstGeom prst="rect">
            <a:avLst/>
          </a:prstGeom>
        </p:spPr>
      </p:pic>
      <p:pic>
        <p:nvPicPr>
          <p:cNvPr id="1035509481" name="Рисунок 103550948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95999" y="861138"/>
            <a:ext cx="5476786" cy="580749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alpha val="99999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2132796" name="TextBox 5"/>
          <p:cNvSpPr txBox="1"/>
          <p:nvPr/>
        </p:nvSpPr>
        <p:spPr bwMode="auto">
          <a:xfrm>
            <a:off x="250683" y="1010734"/>
            <a:ext cx="5769203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grpSp>
        <p:nvGrpSpPr>
          <p:cNvPr id="681367460" name="Группа 6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88882929" name="Прямоугольник 7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589859468" name="Прямоугольник 8"/>
            <p:cNvSpPr/>
            <p:nvPr/>
          </p:nvSpPr>
          <p:spPr bwMode="auto">
            <a:xfrm>
              <a:off x="419314" y="330199"/>
              <a:ext cx="2804159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83798612" name="TextBox 9"/>
            <p:cNvSpPr txBox="1"/>
            <p:nvPr/>
          </p:nvSpPr>
          <p:spPr bwMode="auto">
            <a:xfrm>
              <a:off x="988473" y="405642"/>
              <a:ext cx="1699401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СТАТИСТИКА</a:t>
              </a:r>
              <a:endParaRPr/>
            </a:p>
          </p:txBody>
        </p:sp>
      </p:grpSp>
      <p:pic>
        <p:nvPicPr>
          <p:cNvPr id="2071794827" name="Рисунок 207179482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01999" y="1107707"/>
            <a:ext cx="5333865" cy="4642583"/>
          </a:xfrm>
          <a:prstGeom prst="rect">
            <a:avLst/>
          </a:prstGeom>
        </p:spPr>
      </p:pic>
      <p:pic>
        <p:nvPicPr>
          <p:cNvPr id="951392146" name="Рисунок 95139214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19887" y="1010734"/>
            <a:ext cx="5674950" cy="56411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419315" y="1458410"/>
            <a:ext cx="3099389" cy="387751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 bwMode="auto">
          <a:xfrm>
            <a:off x="419314" y="2981670"/>
            <a:ext cx="3099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3556380" y="683118"/>
            <a:ext cx="9056013" cy="6858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ru-RU" sz="15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Общие характеристики </a:t>
            </a:r>
            <a:endParaRPr sz="1500"/>
          </a:p>
          <a:p>
            <a:pPr marL="741079" lvl="1" indent="-283879">
              <a:buClr>
                <a:schemeClr val="tx1"/>
              </a:buClr>
              <a:buAutoNum type="arabicPeriod"/>
              <a:defRPr/>
            </a:pPr>
            <a:r>
              <a:rPr lang="ru-RU" sz="15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18+, любого пола, любой сферы деятельности (Студенты ТюмГУ, в том числе иностранные)</a:t>
            </a:r>
            <a:br>
              <a:rPr lang="ru-RU" sz="15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</a:br>
            <a:endParaRPr sz="15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342900" marR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ru-RU" sz="15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Проблемы и потребности:</a:t>
            </a:r>
            <a:endParaRPr sz="1500"/>
          </a:p>
          <a:p>
            <a:pPr marL="741079" lvl="1" indent="-283879">
              <a:buClr>
                <a:schemeClr val="tx1"/>
              </a:buClr>
              <a:buAutoNum type="arabicPeriod"/>
              <a:defRPr/>
            </a:pPr>
            <a:r>
              <a:rPr lang="ru-RU" sz="15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</a:rPr>
              <a:t>Тревожные и депрессивные состояния, панические атаки.</a:t>
            </a:r>
            <a:endParaRPr sz="1500"/>
          </a:p>
          <a:p>
            <a:pPr marL="741079" lvl="1" indent="-283879">
              <a:buClr>
                <a:schemeClr val="tx1"/>
              </a:buClr>
              <a:buAutoNum type="arabicPeriod"/>
              <a:defRPr/>
            </a:pPr>
            <a:r>
              <a:rPr lang="ru-RU" sz="15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</a:rPr>
              <a:t>Волнение при публичных выступлениях, учебном процессе.</a:t>
            </a:r>
            <a:endParaRPr sz="1500"/>
          </a:p>
          <a:p>
            <a:pPr marL="741079" lvl="1" indent="-283879">
              <a:buClr>
                <a:schemeClr val="tx1"/>
              </a:buClr>
              <a:buAutoNum type="arabicPeriod"/>
              <a:defRPr/>
            </a:pPr>
            <a:r>
              <a:rPr lang="ru-RU" sz="1500">
                <a:solidFill>
                  <a:schemeClr val="tx1">
                    <a:lumMod val="85000"/>
                    <a:lumOff val="15000"/>
                  </a:schemeClr>
                </a:solidFill>
              </a:rPr>
              <a:t>Проблемы с коммуникацией.</a:t>
            </a:r>
            <a:endParaRPr sz="1500"/>
          </a:p>
          <a:p>
            <a:pPr marL="741079" lvl="1" indent="-283879">
              <a:buClr>
                <a:schemeClr val="tx1"/>
              </a:buClr>
              <a:buAutoNum type="arabicPeriod"/>
              <a:defRPr/>
            </a:pPr>
            <a:r>
              <a:rPr lang="ru-RU" sz="1500">
                <a:solidFill>
                  <a:schemeClr val="tx1">
                    <a:lumMod val="85000"/>
                    <a:lumOff val="15000"/>
                  </a:schemeClr>
                </a:solidFill>
              </a:rPr>
              <a:t>Социальная тревожность и тд.</a:t>
            </a:r>
            <a:endParaRPr sz="1500"/>
          </a:p>
          <a:p>
            <a:pPr marL="741079" lvl="1" indent="-283879">
              <a:buClr>
                <a:schemeClr val="tx1"/>
              </a:buClr>
              <a:buAutoNum type="arabicPeriod"/>
              <a:defRPr/>
            </a:pPr>
            <a:r>
              <a:rPr lang="ru-RU" sz="1500">
                <a:solidFill>
                  <a:schemeClr val="tx1">
                    <a:lumMod val="85000"/>
                    <a:lumOff val="15000"/>
                  </a:schemeClr>
                </a:solidFill>
              </a:rPr>
              <a:t>(выявим дальше при опросах)</a:t>
            </a:r>
            <a:endParaRPr sz="1500"/>
          </a:p>
          <a:p>
            <a:pPr marL="342900" marR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endParaRPr sz="15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342900" marR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ru-RU" sz="15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Продукты, которые сейчас использует для решения проблемы:</a:t>
            </a:r>
            <a:endParaRPr sz="1500"/>
          </a:p>
          <a:p>
            <a:pPr marL="741079" lvl="1" indent="-283879">
              <a:buClr>
                <a:schemeClr val="tx1"/>
              </a:buClr>
              <a:buAutoNum type="arabicPeriod"/>
              <a:defRPr/>
            </a:pPr>
            <a:r>
              <a:rPr lang="ru-RU" sz="15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Центр психо</a:t>
            </a:r>
            <a:r>
              <a:rPr lang="ru-RU" sz="15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логической поддержки ТюмГУ</a:t>
            </a:r>
            <a:endParaRPr sz="150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741079" lvl="1" indent="-283879">
              <a:buClr>
                <a:schemeClr val="tx1"/>
              </a:buClr>
              <a:buAutoNum type="arabicPeriod"/>
              <a:defRPr/>
            </a:pPr>
            <a:r>
              <a:rPr lang="ru-RU" sz="15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Тьюторы ТюмГу</a:t>
            </a:r>
            <a:endParaRPr sz="15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741079" lvl="1" indent="-283879">
              <a:buClr>
                <a:schemeClr val="tx1"/>
              </a:buClr>
              <a:buAutoNum type="arabicPeriod"/>
              <a:defRPr/>
            </a:pPr>
            <a:r>
              <a:rPr lang="ru-RU" sz="15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Бадди ТюмГУ</a:t>
            </a:r>
            <a:endParaRPr sz="1500"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sz="15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342900" marR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ru-RU" sz="15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Причины, по которым текущие решения «не работают»:</a:t>
            </a:r>
            <a:endParaRPr sz="1500"/>
          </a:p>
          <a:p>
            <a:pPr marL="741079" lvl="1" indent="-283879">
              <a:buClr>
                <a:schemeClr val="tx1"/>
              </a:buClr>
              <a:buAutoNum type="arabicPeriod"/>
              <a:defRPr/>
            </a:pPr>
            <a:r>
              <a:rPr lang="ru-RU" sz="15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Заявки на консультацию обрабатываются в течение 2-х рабочих дней</a:t>
            </a:r>
            <a:endParaRPr sz="1500"/>
          </a:p>
          <a:p>
            <a:pPr marL="741079" lvl="1" indent="-283879">
              <a:buClr>
                <a:schemeClr val="tx1"/>
              </a:buClr>
              <a:buAutoNum type="arabicPeriod"/>
              <a:defRPr/>
            </a:pPr>
            <a:r>
              <a:rPr lang="ru-RU" sz="15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Возможное не рассмотрение заявки</a:t>
            </a:r>
            <a:endParaRPr sz="1500"/>
          </a:p>
          <a:p>
            <a:pPr marL="741079" lvl="1" indent="-283879">
              <a:buClr>
                <a:schemeClr val="tx1"/>
              </a:buClr>
              <a:buAutoNum type="arabicPeriod"/>
              <a:defRPr/>
            </a:pPr>
            <a:r>
              <a:rPr lang="ru-RU" sz="15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Тьюторы и Бадди ТюмГУ не всегда могут оказать качественную помощь</a:t>
            </a:r>
            <a:endParaRPr sz="1500"/>
          </a:p>
          <a:p>
            <a:pPr marL="342900" marR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endParaRPr sz="15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342900" marR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ru-RU" sz="15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Что ценит, на что обращает внимание</a:t>
            </a:r>
            <a:r>
              <a:rPr lang="ru-RU" sz="1500" b="0" strike="noStrike" cap="none" spc="0">
                <a:latin typeface="Arial"/>
                <a:cs typeface="Arial"/>
              </a:rPr>
              <a:t>:</a:t>
            </a:r>
            <a:endParaRPr sz="1500"/>
          </a:p>
          <a:p>
            <a:pPr marL="741079" lvl="1" indent="-283879">
              <a:buClr>
                <a:schemeClr val="tx1"/>
              </a:buClr>
              <a:buAutoNum type="arabicPeriod"/>
              <a:defRPr/>
            </a:pPr>
            <a:r>
              <a:rPr lang="ru-RU" sz="1500">
                <a:latin typeface="Arial"/>
                <a:cs typeface="Arial"/>
              </a:rPr>
              <a:t>Удобность в использовании продукта</a:t>
            </a:r>
            <a:endParaRPr sz="1500"/>
          </a:p>
          <a:p>
            <a:pPr marL="741079" lvl="1" indent="-283879">
              <a:buClr>
                <a:schemeClr val="tx1"/>
              </a:buClr>
              <a:buAutoNum type="arabicPeriod"/>
              <a:defRPr/>
            </a:pPr>
            <a:r>
              <a:rPr lang="ru-RU" sz="1500" b="0" strike="noStrike" cap="none" spc="0">
                <a:latin typeface="Arial"/>
                <a:cs typeface="Arial"/>
              </a:rPr>
              <a:t>Возможное дистанционное общение</a:t>
            </a:r>
            <a:endParaRPr sz="1500"/>
          </a:p>
          <a:p>
            <a:pPr marL="741079" lvl="1" indent="-283879">
              <a:buClr>
                <a:schemeClr val="tx1"/>
              </a:buClr>
              <a:buAutoNum type="arabicPeriod"/>
              <a:defRPr/>
            </a:pPr>
            <a:r>
              <a:rPr lang="ru-RU" sz="1500">
                <a:latin typeface="Arial"/>
                <a:cs typeface="Arial"/>
              </a:rPr>
              <a:t>Экономность</a:t>
            </a:r>
            <a:endParaRPr sz="1500"/>
          </a:p>
          <a:p>
            <a:pPr marL="741079" lvl="1" indent="-283879">
              <a:buClr>
                <a:schemeClr val="tx1"/>
              </a:buClr>
              <a:buAutoNum type="arabicPeriod"/>
              <a:defRPr/>
            </a:pPr>
            <a:r>
              <a:rPr lang="ru-RU" sz="1500" b="0" strike="noStrike" cap="none" spc="0">
                <a:latin typeface="Arial"/>
                <a:cs typeface="Arial"/>
              </a:rPr>
              <a:t>Визуальная эстетика</a:t>
            </a:r>
            <a:endParaRPr sz="1500"/>
          </a:p>
          <a:p>
            <a:pPr marL="741079" lvl="1" indent="-283879">
              <a:buClr>
                <a:schemeClr val="tx1"/>
              </a:buClr>
              <a:buAutoNum type="arabicPeriod"/>
              <a:defRPr/>
            </a:pPr>
            <a:endParaRPr b="0" strike="noStrike" cap="none" spc="0"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pic>
        <p:nvPicPr>
          <p:cNvPr id="1939946958" name="Рисунок 193994695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76501" y="1458409"/>
            <a:ext cx="2585012" cy="3877518"/>
          </a:xfrm>
          <a:prstGeom prst="rect">
            <a:avLst/>
          </a:prstGeom>
        </p:spPr>
      </p:pic>
      <p:sp>
        <p:nvSpPr>
          <p:cNvPr id="1535497414" name="TextBox 1535497413"/>
          <p:cNvSpPr txBox="1"/>
          <p:nvPr/>
        </p:nvSpPr>
        <p:spPr bwMode="auto">
          <a:xfrm>
            <a:off x="477224" y="5608319"/>
            <a:ext cx="2974680" cy="45756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lvl="1" algn="l">
              <a:defRPr/>
            </a:pPr>
            <a:r>
              <a:rPr lang="ru-RU" sz="1200" b="0" i="1" strike="noStrike" cap="none" spc="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rPr>
              <a:t>Изображение сгенерировано нейросетью «Kandinsky 2.2»</a:t>
            </a:r>
            <a:endParaRPr sz="1100" i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27872" y="1319511"/>
            <a:ext cx="6002951" cy="3932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latin typeface="Arial"/>
                <a:cs typeface="Arial"/>
              </a:rPr>
              <a:t>Предлагаемая идея</a:t>
            </a:r>
            <a:r>
              <a:rPr lang="ru-RU">
                <a:latin typeface="Arial"/>
                <a:cs typeface="Arial"/>
              </a:rPr>
              <a:t>: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Реализация приложения на русском и английском языках которое помогает справляться с тревожностью и паническими атаками, адаптироваться в университете, дает возможность получить информацию о психологическом благополучии, а также помогает в выполнении психологических практик.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lang="ru-RU">
                <a:latin typeface="Arial"/>
                <a:cs typeface="Arial"/>
              </a:rPr>
              <a:t>ублей, силами нашей команды.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>
            <a:off x="419314" y="1178559"/>
            <a:ext cx="4308684" cy="4282439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4836854" y="620577"/>
            <a:ext cx="7342063" cy="6050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7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Продукт:</a:t>
            </a:r>
            <a:r>
              <a:rPr lang="ru-RU" sz="17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Мобильное кроссплатформенное приложение для Android и iOS</a:t>
            </a:r>
            <a:endParaRPr sz="17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7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7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/ возможности:</a:t>
            </a:r>
            <a:endParaRPr sz="17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7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Статьи от специалистов</a:t>
            </a:r>
            <a:endParaRPr sz="17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7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Запись на встречу в Центр психологической поддержки ТюмГУ</a:t>
            </a:r>
            <a:endParaRPr sz="17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7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Советы по борьбе со стрессом/тревогой</a:t>
            </a:r>
            <a:endParaRPr sz="17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7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Практика медитации, йоги</a:t>
            </a:r>
            <a:endParaRPr sz="17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7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Создание уютной атмосферы благодаря воспроизведению различных успокаивающих звуков (например: шум дождя, грозы и т.д.)</a:t>
            </a:r>
            <a:endParaRPr sz="17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7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Упражнения для замедления дыхательного ритма, благодаря чему замедляется сердечный ритм</a:t>
            </a:r>
            <a:endParaRPr sz="17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7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Психологические тесты</a:t>
            </a:r>
            <a:endParaRPr sz="17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7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Рекомендация физических упражнений</a:t>
            </a:r>
            <a:endParaRPr sz="17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7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Интерактивные упражнения для борьбы с панической атакой (например: распределение 2D предметов по различным категориям (цвет, форма и т.д.))</a:t>
            </a:r>
            <a:endParaRPr sz="17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7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Определение уровня стресса при выполнении коммуникативных задач с участием ИИ, обрабатывающим его ответ</a:t>
            </a:r>
            <a:endParaRPr sz="17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7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График настроения</a:t>
            </a:r>
            <a:endParaRPr sz="17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7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Поддержка иностранных языков</a:t>
            </a:r>
            <a:endParaRPr sz="17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7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Смена цветовых тем приложения</a:t>
            </a:r>
            <a:endParaRPr sz="17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782247747" name="Рисунок 178224774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66938" y="1213060"/>
            <a:ext cx="4213435" cy="4213435"/>
          </a:xfrm>
          <a:prstGeom prst="rect">
            <a:avLst/>
          </a:prstGeom>
        </p:spPr>
      </p:pic>
      <p:sp>
        <p:nvSpPr>
          <p:cNvPr id="815849322" name="TextBox 815849321"/>
          <p:cNvSpPr txBox="1"/>
          <p:nvPr/>
        </p:nvSpPr>
        <p:spPr bwMode="auto">
          <a:xfrm>
            <a:off x="1290803" y="5669100"/>
            <a:ext cx="2565704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0" i="1" u="none" strike="noStrike" cap="none" spc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Пример логотипа</a:t>
            </a:r>
            <a:endParaRPr sz="1400" b="0" i="1" u="none" strike="noStrike" cap="none" spc="0">
              <a:ln>
                <a:noFill/>
              </a:ln>
              <a:solidFill>
                <a:schemeClr val="bg2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42894182" name="Группа 19"/>
          <p:cNvGrpSpPr/>
          <p:nvPr/>
        </p:nvGrpSpPr>
        <p:grpSpPr bwMode="auto">
          <a:xfrm>
            <a:off x="0" y="0"/>
            <a:ext cx="12192000" cy="797559"/>
            <a:chOff x="0" y="0"/>
            <a:chExt cx="12192000" cy="797559"/>
          </a:xfrm>
        </p:grpSpPr>
        <p:sp>
          <p:nvSpPr>
            <p:cNvPr id="1644679266" name="Прямоугольник 6"/>
            <p:cNvSpPr/>
            <p:nvPr/>
          </p:nvSpPr>
          <p:spPr bwMode="auto">
            <a:xfrm>
              <a:off x="0" y="0"/>
              <a:ext cx="12192000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464641264" name="Прямоугольник 7"/>
            <p:cNvSpPr/>
            <p:nvPr/>
          </p:nvSpPr>
          <p:spPr bwMode="auto">
            <a:xfrm>
              <a:off x="419314" y="330199"/>
              <a:ext cx="2977095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756022652" name="TextBox 3"/>
            <p:cNvSpPr txBox="1"/>
            <p:nvPr/>
          </p:nvSpPr>
          <p:spPr bwMode="auto">
            <a:xfrm>
              <a:off x="542745" y="402363"/>
              <a:ext cx="2672956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Пример внешнего вида</a:t>
              </a:r>
              <a:endParaRPr/>
            </a:p>
          </p:txBody>
        </p:sp>
      </p:grpSp>
      <p:pic>
        <p:nvPicPr>
          <p:cNvPr id="986270820" name="Рисунок 98627081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642327" y="900655"/>
            <a:ext cx="3112186" cy="5532775"/>
          </a:xfrm>
          <a:prstGeom prst="rect">
            <a:avLst/>
          </a:prstGeom>
        </p:spPr>
      </p:pic>
      <p:sp>
        <p:nvSpPr>
          <p:cNvPr id="622492391" name="Прямоугольник 4"/>
          <p:cNvSpPr/>
          <p:nvPr/>
        </p:nvSpPr>
        <p:spPr bwMode="auto">
          <a:xfrm>
            <a:off x="4120781" y="761839"/>
            <a:ext cx="4155280" cy="5810409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52506914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1428706329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951859818" name="Прямоугольник 7"/>
            <p:cNvSpPr/>
            <p:nvPr/>
          </p:nvSpPr>
          <p:spPr bwMode="auto">
            <a:xfrm>
              <a:off x="419314" y="330199"/>
              <a:ext cx="2977095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50817568" name="TextBox 3"/>
            <p:cNvSpPr txBox="1"/>
            <p:nvPr/>
          </p:nvSpPr>
          <p:spPr bwMode="auto">
            <a:xfrm>
              <a:off x="452953" y="380819"/>
              <a:ext cx="2909817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Сценарий использования</a:t>
              </a:r>
              <a:endParaRPr/>
            </a:p>
          </p:txBody>
        </p:sp>
      </p:grpSp>
      <p:sp>
        <p:nvSpPr>
          <p:cNvPr id="2136499058" name="Овал 2136499057"/>
          <p:cNvSpPr/>
          <p:nvPr/>
        </p:nvSpPr>
        <p:spPr bwMode="auto">
          <a:xfrm>
            <a:off x="2830035" y="3392898"/>
            <a:ext cx="1580418" cy="74414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bg2">
                <a:lumMod val="50196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sz="1200">
                <a:solidFill>
                  <a:schemeClr val="tx1"/>
                </a:solidFill>
              </a:rPr>
              <a:t>Регистрация пользователя</a:t>
            </a:r>
          </a:p>
        </p:txBody>
      </p:sp>
      <p:sp>
        <p:nvSpPr>
          <p:cNvPr id="30535515" name="Овал 30535514"/>
          <p:cNvSpPr/>
          <p:nvPr/>
        </p:nvSpPr>
        <p:spPr bwMode="auto">
          <a:xfrm>
            <a:off x="4682262" y="3392898"/>
            <a:ext cx="1475643" cy="74413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bg2">
                <a:lumMod val="50196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sz="1200">
                <a:solidFill>
                  <a:schemeClr val="tx1"/>
                </a:solidFill>
              </a:rPr>
              <a:t>Вход в приложение</a:t>
            </a:r>
          </a:p>
        </p:txBody>
      </p:sp>
      <p:sp>
        <p:nvSpPr>
          <p:cNvPr id="1254763645" name="Овал 1254763644"/>
          <p:cNvSpPr/>
          <p:nvPr/>
        </p:nvSpPr>
        <p:spPr bwMode="auto">
          <a:xfrm>
            <a:off x="6697956" y="756577"/>
            <a:ext cx="1475642" cy="74413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bg2">
                <a:lumMod val="50196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sz="1200">
                <a:solidFill>
                  <a:schemeClr val="tx1"/>
                </a:solidFill>
              </a:rPr>
              <a:t>Запись на прием</a:t>
            </a:r>
          </a:p>
        </p:txBody>
      </p:sp>
      <p:sp>
        <p:nvSpPr>
          <p:cNvPr id="1802305592" name="Овал 1802305591"/>
          <p:cNvSpPr/>
          <p:nvPr/>
        </p:nvSpPr>
        <p:spPr bwMode="auto">
          <a:xfrm>
            <a:off x="6633830" y="1840929"/>
            <a:ext cx="1680431" cy="74413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bg2">
                <a:lumMod val="50196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sz="1200">
                <a:solidFill>
                  <a:schemeClr val="tx1"/>
                </a:solidFill>
              </a:rPr>
              <a:t>Статьи и рекомендации</a:t>
            </a:r>
          </a:p>
        </p:txBody>
      </p:sp>
      <p:sp>
        <p:nvSpPr>
          <p:cNvPr id="1734416626" name="Овал 1734416625"/>
          <p:cNvSpPr/>
          <p:nvPr/>
        </p:nvSpPr>
        <p:spPr bwMode="auto">
          <a:xfrm>
            <a:off x="6683160" y="2880374"/>
            <a:ext cx="1572084" cy="80367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bg2">
                <a:lumMod val="50196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sz="1200">
                <a:solidFill>
                  <a:schemeClr val="tx1"/>
                </a:solidFill>
              </a:rPr>
              <a:t>Ambience </a:t>
            </a:r>
          </a:p>
          <a:p>
            <a:pPr algn="ctr">
              <a:defRPr/>
            </a:pPr>
            <a:r>
              <a:rPr sz="1200">
                <a:solidFill>
                  <a:schemeClr val="tx1"/>
                </a:solidFill>
              </a:rPr>
              <a:t>(Акустическое окружение)</a:t>
            </a:r>
          </a:p>
        </p:txBody>
      </p:sp>
      <p:sp>
        <p:nvSpPr>
          <p:cNvPr id="767583039" name="Овал 767583038"/>
          <p:cNvSpPr/>
          <p:nvPr/>
        </p:nvSpPr>
        <p:spPr bwMode="auto">
          <a:xfrm>
            <a:off x="6779602" y="4007250"/>
            <a:ext cx="1475642" cy="54868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bg2">
                <a:lumMod val="50196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1200">
                <a:solidFill>
                  <a:schemeClr val="tx1"/>
                </a:solidFill>
              </a:rPr>
              <a:t>Упражнения</a:t>
            </a:r>
          </a:p>
        </p:txBody>
      </p:sp>
      <p:sp>
        <p:nvSpPr>
          <p:cNvPr id="2078674277" name="Овал 2078674276"/>
          <p:cNvSpPr/>
          <p:nvPr/>
        </p:nvSpPr>
        <p:spPr bwMode="auto">
          <a:xfrm>
            <a:off x="6620351" y="5837057"/>
            <a:ext cx="1880427" cy="74413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bg2">
                <a:lumMod val="50196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sz="1200">
                <a:solidFill>
                  <a:schemeClr val="tx1"/>
                </a:solidFill>
              </a:rPr>
              <a:t>Взаимодействие с виртуальным помощником</a:t>
            </a:r>
          </a:p>
        </p:txBody>
      </p:sp>
      <p:sp>
        <p:nvSpPr>
          <p:cNvPr id="1925891417" name="Овал 1925891416"/>
          <p:cNvSpPr/>
          <p:nvPr/>
        </p:nvSpPr>
        <p:spPr bwMode="auto">
          <a:xfrm>
            <a:off x="6794397" y="4800978"/>
            <a:ext cx="1475642" cy="74413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bg2">
                <a:lumMod val="50196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sz="1200">
                <a:solidFill>
                  <a:schemeClr val="tx1"/>
                </a:solidFill>
              </a:rPr>
              <a:t>Психологи-ческие тесты</a:t>
            </a:r>
          </a:p>
        </p:txBody>
      </p:sp>
      <p:cxnSp>
        <p:nvCxnSpPr>
          <p:cNvPr id="2" name="Прямая соединительная линия 1"/>
          <p:cNvCxnSpPr>
            <a:cxnSpLocks/>
            <a:stCxn id="2136499058" idx="6"/>
            <a:endCxn id="30535515" idx="2"/>
          </p:cNvCxnSpPr>
          <p:nvPr/>
        </p:nvCxnSpPr>
        <p:spPr bwMode="auto">
          <a:xfrm flipV="1">
            <a:off x="4410453" y="3764969"/>
            <a:ext cx="271808" cy="0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/>
          <p:cNvCxnSpPr>
            <a:cxnSpLocks/>
            <a:stCxn id="30535515" idx="6"/>
            <a:endCxn id="1254763645" idx="2"/>
          </p:cNvCxnSpPr>
          <p:nvPr/>
        </p:nvCxnSpPr>
        <p:spPr bwMode="auto">
          <a:xfrm flipV="1">
            <a:off x="6157906" y="1128647"/>
            <a:ext cx="540050" cy="2636321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7593751" name="Прямая соединительная линия 1217593750"/>
          <p:cNvCxnSpPr>
            <a:cxnSpLocks/>
            <a:stCxn id="30535515" idx="6"/>
            <a:endCxn id="1802305592" idx="2"/>
          </p:cNvCxnSpPr>
          <p:nvPr/>
        </p:nvCxnSpPr>
        <p:spPr bwMode="auto">
          <a:xfrm flipV="1">
            <a:off x="6157906" y="2212999"/>
            <a:ext cx="475923" cy="1551968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4567004" name="Прямая соединительная линия 1424567003"/>
          <p:cNvCxnSpPr>
            <a:cxnSpLocks/>
            <a:stCxn id="30535515" idx="6"/>
            <a:endCxn id="1734416626" idx="2"/>
          </p:cNvCxnSpPr>
          <p:nvPr/>
        </p:nvCxnSpPr>
        <p:spPr bwMode="auto">
          <a:xfrm flipV="1">
            <a:off x="6157906" y="3282209"/>
            <a:ext cx="525254" cy="482758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716031" name="Прямая соединительная линия 186716030"/>
          <p:cNvCxnSpPr>
            <a:cxnSpLocks/>
            <a:stCxn id="30535515" idx="6"/>
            <a:endCxn id="767583039" idx="2"/>
          </p:cNvCxnSpPr>
          <p:nvPr/>
        </p:nvCxnSpPr>
        <p:spPr bwMode="auto">
          <a:xfrm>
            <a:off x="6157906" y="3764968"/>
            <a:ext cx="621695" cy="516621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1058055" name="Прямая соединительная линия 1801058054"/>
          <p:cNvCxnSpPr>
            <a:cxnSpLocks/>
            <a:stCxn id="30535515" idx="6"/>
            <a:endCxn id="2078674277" idx="2"/>
          </p:cNvCxnSpPr>
          <p:nvPr/>
        </p:nvCxnSpPr>
        <p:spPr bwMode="auto">
          <a:xfrm>
            <a:off x="6157906" y="3764968"/>
            <a:ext cx="462445" cy="2444158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8639501" name="Прямая соединительная линия 898639500"/>
          <p:cNvCxnSpPr>
            <a:cxnSpLocks/>
            <a:stCxn id="30535515" idx="6"/>
            <a:endCxn id="1925891417" idx="2"/>
          </p:cNvCxnSpPr>
          <p:nvPr/>
        </p:nvCxnSpPr>
        <p:spPr bwMode="auto">
          <a:xfrm>
            <a:off x="6157906" y="3764968"/>
            <a:ext cx="636491" cy="1408079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>
            <a:cxnSpLocks/>
            <a:stCxn id="767583039" idx="6"/>
            <a:endCxn id="1533559173" idx="2"/>
          </p:cNvCxnSpPr>
          <p:nvPr/>
        </p:nvCxnSpPr>
        <p:spPr bwMode="auto">
          <a:xfrm>
            <a:off x="8255244" y="4281590"/>
            <a:ext cx="805933" cy="1038775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4167529" name="Прямая соединительная линия 1384167528"/>
          <p:cNvCxnSpPr>
            <a:cxnSpLocks/>
            <a:stCxn id="767583039" idx="6"/>
            <a:endCxn id="407548024" idx="2"/>
          </p:cNvCxnSpPr>
          <p:nvPr/>
        </p:nvCxnSpPr>
        <p:spPr bwMode="auto">
          <a:xfrm>
            <a:off x="8255244" y="4281590"/>
            <a:ext cx="650456" cy="164139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757629" name="Прямая соединительная линия 360757628"/>
          <p:cNvCxnSpPr>
            <a:cxnSpLocks/>
            <a:stCxn id="767583039" idx="6"/>
            <a:endCxn id="1585604910" idx="2"/>
          </p:cNvCxnSpPr>
          <p:nvPr/>
        </p:nvCxnSpPr>
        <p:spPr bwMode="auto">
          <a:xfrm>
            <a:off x="8255244" y="4281590"/>
            <a:ext cx="850092" cy="1927536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1247458" name="Овал 2021247457"/>
          <p:cNvSpPr/>
          <p:nvPr/>
        </p:nvSpPr>
        <p:spPr bwMode="auto">
          <a:xfrm>
            <a:off x="8877387" y="2602170"/>
            <a:ext cx="1778365" cy="63533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bg2">
                <a:lumMod val="50196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1200">
                <a:solidFill>
                  <a:schemeClr val="tx1"/>
                </a:solidFill>
              </a:rPr>
              <a:t>Расслабляющая музыка</a:t>
            </a:r>
          </a:p>
        </p:txBody>
      </p:sp>
      <p:sp>
        <p:nvSpPr>
          <p:cNvPr id="1738632684" name="Овал 1738632683"/>
          <p:cNvSpPr/>
          <p:nvPr/>
        </p:nvSpPr>
        <p:spPr bwMode="auto">
          <a:xfrm>
            <a:off x="9134929" y="3369707"/>
            <a:ext cx="1263280" cy="54867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bg2">
                <a:lumMod val="50196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1200">
                <a:solidFill>
                  <a:schemeClr val="tx1"/>
                </a:solidFill>
              </a:rPr>
              <a:t>Звуки природы</a:t>
            </a:r>
          </a:p>
        </p:txBody>
      </p:sp>
      <p:sp>
        <p:nvSpPr>
          <p:cNvPr id="1533559173" name="Овал 1533559172"/>
          <p:cNvSpPr/>
          <p:nvPr/>
        </p:nvSpPr>
        <p:spPr bwMode="auto">
          <a:xfrm>
            <a:off x="9061178" y="5046026"/>
            <a:ext cx="1475641" cy="54867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bg2">
                <a:lumMod val="50196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1200">
                <a:solidFill>
                  <a:schemeClr val="tx1"/>
                </a:solidFill>
              </a:rPr>
              <a:t>Медитация, йога</a:t>
            </a:r>
          </a:p>
        </p:txBody>
      </p:sp>
      <p:cxnSp>
        <p:nvCxnSpPr>
          <p:cNvPr id="5" name="Прямая соединительная линия 4"/>
          <p:cNvCxnSpPr>
            <a:cxnSpLocks/>
            <a:stCxn id="1734416626" idx="6"/>
            <a:endCxn id="2021247458" idx="2"/>
          </p:cNvCxnSpPr>
          <p:nvPr/>
        </p:nvCxnSpPr>
        <p:spPr bwMode="auto">
          <a:xfrm flipV="1">
            <a:off x="8255244" y="2919836"/>
            <a:ext cx="622141" cy="362372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784339" name="Прямая соединительная линия 251784338"/>
          <p:cNvCxnSpPr>
            <a:cxnSpLocks/>
            <a:stCxn id="1734416626" idx="6"/>
            <a:endCxn id="1738632684" idx="2"/>
          </p:cNvCxnSpPr>
          <p:nvPr/>
        </p:nvCxnSpPr>
        <p:spPr bwMode="auto">
          <a:xfrm>
            <a:off x="8255244" y="3282209"/>
            <a:ext cx="879684" cy="361837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4037009" name="Овал 1924037008"/>
          <p:cNvSpPr/>
          <p:nvPr/>
        </p:nvSpPr>
        <p:spPr bwMode="auto">
          <a:xfrm>
            <a:off x="8850430" y="1024430"/>
            <a:ext cx="1777007" cy="66989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bg2">
                <a:lumMod val="50196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1200">
                <a:solidFill>
                  <a:schemeClr val="tx1"/>
                </a:solidFill>
              </a:rPr>
              <a:t>Рекомендации физических упражнений</a:t>
            </a:r>
          </a:p>
        </p:txBody>
      </p:sp>
      <p:sp>
        <p:nvSpPr>
          <p:cNvPr id="276255077" name="Овал 276255076"/>
          <p:cNvSpPr/>
          <p:nvPr/>
        </p:nvSpPr>
        <p:spPr bwMode="auto">
          <a:xfrm>
            <a:off x="9040118" y="1955278"/>
            <a:ext cx="1485333" cy="54867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bg2">
                <a:lumMod val="50196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1200">
                <a:solidFill>
                  <a:schemeClr val="tx1"/>
                </a:solidFill>
              </a:rPr>
              <a:t>Статьи психологов</a:t>
            </a:r>
          </a:p>
        </p:txBody>
      </p:sp>
      <p:sp>
        <p:nvSpPr>
          <p:cNvPr id="1585604910" name="Овал 1585604909"/>
          <p:cNvSpPr/>
          <p:nvPr/>
        </p:nvSpPr>
        <p:spPr bwMode="auto">
          <a:xfrm>
            <a:off x="9105337" y="5934787"/>
            <a:ext cx="1475641" cy="54867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bg2">
                <a:lumMod val="50196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1200">
                <a:solidFill>
                  <a:schemeClr val="tx1"/>
                </a:solidFill>
              </a:rPr>
              <a:t>Глубокое дыхание</a:t>
            </a:r>
          </a:p>
        </p:txBody>
      </p:sp>
      <p:cxnSp>
        <p:nvCxnSpPr>
          <p:cNvPr id="6" name="Прямая соединительная линия 5"/>
          <p:cNvCxnSpPr>
            <a:cxnSpLocks/>
            <a:stCxn id="1802305592" idx="6"/>
            <a:endCxn id="1924037009" idx="2"/>
          </p:cNvCxnSpPr>
          <p:nvPr/>
        </p:nvCxnSpPr>
        <p:spPr bwMode="auto">
          <a:xfrm flipV="1">
            <a:off x="8314261" y="1359376"/>
            <a:ext cx="536168" cy="853623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2957335" name="Прямая соединительная линия 982957334"/>
          <p:cNvCxnSpPr>
            <a:cxnSpLocks/>
            <a:stCxn id="1802305592" idx="6"/>
            <a:endCxn id="276255077" idx="2"/>
          </p:cNvCxnSpPr>
          <p:nvPr/>
        </p:nvCxnSpPr>
        <p:spPr bwMode="auto">
          <a:xfrm>
            <a:off x="8314261" y="2221309"/>
            <a:ext cx="725856" cy="0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7548024" name="Овал 407548023"/>
          <p:cNvSpPr/>
          <p:nvPr/>
        </p:nvSpPr>
        <p:spPr bwMode="auto">
          <a:xfrm>
            <a:off x="8905701" y="4125744"/>
            <a:ext cx="1721736" cy="63997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bg2">
                <a:lumMod val="50196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1200">
                <a:solidFill>
                  <a:schemeClr val="tx1"/>
                </a:solidFill>
              </a:rPr>
              <a:t>Борьба с панической атакой</a:t>
            </a:r>
          </a:p>
        </p:txBody>
      </p:sp>
      <p:sp>
        <p:nvSpPr>
          <p:cNvPr id="1292527330" name="Овал 1292527329"/>
          <p:cNvSpPr/>
          <p:nvPr/>
        </p:nvSpPr>
        <p:spPr bwMode="auto">
          <a:xfrm>
            <a:off x="921984" y="3391043"/>
            <a:ext cx="1580418" cy="74413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bg2">
                <a:lumMod val="50196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sz="1200">
                <a:solidFill>
                  <a:schemeClr val="tx1"/>
                </a:solidFill>
              </a:rPr>
              <a:t>Установка приложения</a:t>
            </a:r>
          </a:p>
        </p:txBody>
      </p:sp>
      <p:cxnSp>
        <p:nvCxnSpPr>
          <p:cNvPr id="7" name="Прямая соединительная линия 6"/>
          <p:cNvCxnSpPr>
            <a:cxnSpLocks/>
            <a:stCxn id="1292527330" idx="6"/>
            <a:endCxn id="2136499058" idx="2"/>
          </p:cNvCxnSpPr>
          <p:nvPr/>
        </p:nvCxnSpPr>
        <p:spPr bwMode="auto">
          <a:xfrm>
            <a:off x="2502402" y="3764041"/>
            <a:ext cx="327632" cy="0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349134" y="5566226"/>
            <a:ext cx="5631707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Уровень готовности технологии: 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№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2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790827" name="TextBox 112790826"/>
          <p:cNvSpPr txBox="1"/>
          <p:nvPr/>
        </p:nvSpPr>
        <p:spPr bwMode="auto">
          <a:xfrm>
            <a:off x="6258294" y="1381757"/>
            <a:ext cx="5706538" cy="52124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Искусственный интеллект (ИИ): Для создания систем обратной связи на основе анализа текстовых данных, распознавания речи, обработки коммуникативной анкеты, паттернов поведения, реализуемых путем предоставления персонализированных рекомендаций для улучшения психологического благополучия.</a:t>
            </a:r>
            <a:endParaRPr sz="12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endParaRPr sz="12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Машинное обучение: используется для создания и совершенствования систем анализа данных, представляемых пользовательским агентом. </a:t>
            </a:r>
            <a:endParaRPr sz="12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endParaRPr sz="12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Аналитика больших данных (Big Data Analytics): Анализ данных по эмоциональному состоянию студентов для выявления паттернов и предоставления более эффективной поддержки.</a:t>
            </a:r>
            <a:endParaRPr sz="12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endParaRPr sz="12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Разработка кроссплатформенных приложений: Обеспечение доступа к ресурсам проекта с различных устройств студентов для максимального удобства.</a:t>
            </a:r>
            <a:endParaRPr sz="12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endParaRPr sz="12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Мобильные приложения: Для удобного доступа студентов к персонализированным рекомендациям, тренировкам и информации о своем психологическом состоянии.</a:t>
            </a:r>
            <a:endParaRPr sz="12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287985119" name="TextBox 1287985118"/>
          <p:cNvSpPr txBox="1"/>
          <p:nvPr/>
        </p:nvSpPr>
        <p:spPr bwMode="auto">
          <a:xfrm>
            <a:off x="6324968" y="924199"/>
            <a:ext cx="5296282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Технологии, используемые в решении:</a:t>
            </a:r>
            <a:endParaRPr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97438941" name="TextBox 797438940"/>
          <p:cNvSpPr txBox="1"/>
          <p:nvPr/>
        </p:nvSpPr>
        <p:spPr bwMode="auto">
          <a:xfrm>
            <a:off x="349134" y="1015998"/>
            <a:ext cx="5127401" cy="91476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 обладает следующими техническими параметрами:</a:t>
            </a:r>
            <a:endParaRPr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</p:txBody>
      </p:sp>
      <p:sp>
        <p:nvSpPr>
          <p:cNvPr id="1723342615" name="TextBox 1723342614"/>
          <p:cNvSpPr txBox="1"/>
          <p:nvPr/>
        </p:nvSpPr>
        <p:spPr bwMode="auto">
          <a:xfrm>
            <a:off x="349134" y="1783080"/>
            <a:ext cx="5471705" cy="35055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-Кроссплатформенное мобильное приложение, которое не требует большой производительности устройства.</a:t>
            </a:r>
          </a:p>
          <a:p>
            <a:pPr>
              <a:defRPr/>
            </a:pPr>
            <a:r>
              <a:rPr sz="1600"/>
              <a:t>-Является карманным психологическим помощником.</a:t>
            </a:r>
          </a:p>
          <a:p>
            <a:pPr>
              <a:defRPr/>
            </a:pPr>
            <a:r>
              <a:rPr sz="1600"/>
              <a:t>-Связано с выделенным сервером, на котором будут храниться персональные данные пользователей, массивы данных, с которыми будут взаимодействовать пользователи.</a:t>
            </a:r>
          </a:p>
          <a:p>
            <a:pPr>
              <a:defRPr/>
            </a:pPr>
            <a:r>
              <a:rPr sz="1600"/>
              <a:t>-Имеет интуитивный понятный интерфейс.</a:t>
            </a:r>
          </a:p>
          <a:p>
            <a:pPr>
              <a:defRPr/>
            </a:pPr>
            <a:r>
              <a:rPr sz="1600"/>
              <a:t>-Мощностями сервера происходят обработки новых полученных данных в ходе эксплуатации.</a:t>
            </a:r>
          </a:p>
          <a:p>
            <a:pPr>
              <a:defRPr/>
            </a:pPr>
            <a:r>
              <a:rPr sz="1600"/>
              <a:t>-Сервером обеспечиваются сохранность и конфиденциальность данных каждого пользователя, используются технологии шифрования и безопасной передачи данных.	</a:t>
            </a: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/>
        </p:nvGraphicFramePr>
        <p:xfrm>
          <a:off x="515936" y="1131327"/>
          <a:ext cx="11089944" cy="5625912"/>
        </p:xfrm>
        <a:graphic>
          <a:graphicData uri="http://schemas.openxmlformats.org/drawingml/2006/table">
            <a:tbl>
              <a:tblPr firstRow="1" bandRow="1"/>
              <a:tblGrid>
                <a:gridCol w="1633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61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61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61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61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61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761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814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b="1"/>
                    </a:p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«UniZen»</a:t>
                      </a:r>
                      <a:endParaRPr b="1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Calm</a:t>
                      </a:r>
                      <a:endParaRPr b="1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Happify</a:t>
                      </a:r>
                      <a:endParaRPr sz="1400" b="1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Daylio</a:t>
                      </a:r>
                      <a:endParaRPr sz="1400" b="1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Ясно</a:t>
                      </a:r>
                      <a:endParaRPr sz="1400" b="1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Selfcare</a:t>
                      </a:r>
                      <a:endParaRPr b="1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/>
                        <a:t>Теоретический материал, взаимодействие с экспертами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Есть возможность читать статьи от специалистов.</a:t>
                      </a:r>
                    </a:p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Имеются советы для преодоления тех или иных трудностей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 теоретическая база. Сервис направлен только на практическую реализацию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Имеется небольшая доля теории, интегрированная в трекер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 теоретическая база.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Огромная теоретическая база, нацелен чисто на работу с психотерапевтом.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 теор. база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/>
                        <a:t>Персональное взаимодействие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ИИ на основе Машинного обучения взаимодействует с пользователем, определяя паттерны его поведения и предлагая персонализированные треки.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Можно составлять свои персональные подборки самостоятельно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Экспертами составлены персональные трекеры, определяемые с помощью анкетирования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Приложение направлено на самостоятельное пользование. Является дневником для записей.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Работа с экспертом в формате - онлайн конференции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Персональный аккаунт с прогрессом.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/>
                        <a:t>Практическое взаимодействие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Наличие интерактивных упражнений, различных медитативных практик (йога, медитация, физические упражнения)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Основной функционал выполнен из физических практик. Упор идет на музыкальную составляющую и слуховое восприятие информации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Отслеживание настроения пользователя и полезные советы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Позволяет вести дневник, в который можно добавлять различные визуальные дополнения (например изображения)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Практику назначает личный эксперт. Сервисом это не предусмотрено</a:t>
                      </a:r>
                      <a:endParaRPr lang="ru-RU"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Игра - упор на визуальное и аудио сопровождение пользователя. Процесс медитации и расслабления заключен в игровом процессе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/>
                        <a:t>UI/UX</a:t>
                      </a:r>
                      <a:endParaRPr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Интуитивно понятный современный интерфейс с лаконичной цветовой палитрой.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 интуитивный и устаревший дизайн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Неприятные глазу цветовые темы, не интуитивный дизайн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Возможность смены цветовых тем, приятный глазу минималистичный дизайн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Веб-приложение, сервис для подбора эксперта с соответствующим интерфейсом, ограниченным веб решениями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Стильный и современный дизайн без цветового шума.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52437532" name="TextBox 10"/>
          <p:cNvSpPr txBox="1"/>
          <p:nvPr/>
        </p:nvSpPr>
        <p:spPr bwMode="auto">
          <a:xfrm>
            <a:off x="4568265" y="775747"/>
            <a:ext cx="5517239" cy="30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>
                <a:latin typeface="Arial"/>
                <a:cs typeface="Arial"/>
              </a:rPr>
              <a:t>Уникальность нашего проекта: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2" y="1178559"/>
            <a:ext cx="561982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Гипотеза:</a:t>
            </a:r>
            <a:endParaRPr sz="1600" b="1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Проведение онлайн опроса среди небольшой группы студентов </a:t>
            </a:r>
            <a:r>
              <a:rPr lang="ru-RU"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ТюмГУ</a:t>
            </a:r>
            <a:r>
              <a:rPr lang="ru-RU"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позволит установить, что более 50% участников опроса положительно оценят полезность и удобство приложения, выразив желание использовать его для управления стрессом и улучшения психологического благополучия</a:t>
            </a: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проверки:</a:t>
            </a:r>
            <a:endParaRPr sz="1600" b="1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Liberation Sans"/>
                <a:ea typeface="Liberation Sans"/>
                <a:cs typeface="Liberation Sans"/>
              </a:rPr>
              <a:t>Онлайн опрос</a:t>
            </a: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Liberation Sans"/>
              <a:cs typeface="Liberation San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 </a:t>
            </a:r>
            <a:endParaRPr sz="1600" b="1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150</a:t>
            </a:r>
            <a:endParaRPr sz="1600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5999" y="1178559"/>
            <a:ext cx="5049519" cy="564372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148716" y="1178559"/>
            <a:ext cx="498620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5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  <a:endParaRPr sz="15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5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1.Ваш возраст</a:t>
            </a:r>
            <a:endParaRPr sz="15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5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2.Ваш пол</a:t>
            </a:r>
            <a:endParaRPr sz="15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5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Бывают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ли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у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вас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моменты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когда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чувствуете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себя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тревожно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?</a:t>
            </a:r>
            <a:endParaRPr sz="15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5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Как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часто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чувствуете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себя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тревожно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?</a:t>
            </a:r>
            <a:endParaRPr sz="15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5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Что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вам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помогает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справиться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со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стрессом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/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тревогой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?</a:t>
            </a:r>
            <a:endParaRPr sz="15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5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6.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Чувствуете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ли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стресс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связанный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с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учёбой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?</a:t>
            </a:r>
            <a:endParaRPr sz="15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5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7.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Как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часто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чувствуете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стресс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связанный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с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учёбой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?</a:t>
            </a:r>
            <a:endParaRPr sz="15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5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8.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Бывает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ли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у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вас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учащенное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сердцебиение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(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тахикардия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)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перед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парой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или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экзаменом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?</a:t>
            </a:r>
            <a:endParaRPr sz="15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5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9.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Есть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ли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у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вас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нарушения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сна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(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трудное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засыпание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;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сон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с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частыми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пробуждениями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;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сон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не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приносящий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чувство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бодрости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)?</a:t>
            </a:r>
            <a:endParaRPr sz="15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5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10.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чем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может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быть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связано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нарушение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сна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5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11.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Сталкивались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ли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с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нежеланием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выполнять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заданные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задания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потому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что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их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накопилось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слишком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много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непонятно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за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что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«</a:t>
            </a:r>
            <a:r>
              <a:rPr sz="15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хвататься</a:t>
            </a:r>
            <a:r>
              <a:rPr sz="15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»?</a:t>
            </a:r>
            <a:endParaRPr lang="ru-RU" sz="1500" b="0" i="0" u="none" dirty="0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500" strike="noStrike" cap="none" spc="0" dirty="0">
                <a:ln>
                  <a:noFill/>
                </a:ln>
                <a:solidFill>
                  <a:srgbClr val="000000"/>
                </a:solidFill>
                <a:latin typeface="Liberation Sans"/>
                <a:ea typeface="Arial"/>
                <a:cs typeface="Arial"/>
              </a:rPr>
              <a:t>12. Хотели бы вы иметь бесплатное мобильное приложение, которое помогло бы вам справиться со стрессом?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500" b="0" i="0" u="none" dirty="0">
                <a:solidFill>
                  <a:srgbClr val="000000"/>
                </a:solidFill>
                <a:latin typeface="Liberation Sans"/>
                <a:ea typeface="Arial"/>
                <a:cs typeface="Arial"/>
              </a:rPr>
              <a:t>13. Что бы вы хотели в нем видеть?</a:t>
            </a:r>
            <a:endParaRPr sz="15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44464" y="1126806"/>
            <a:ext cx="11564454" cy="2164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Динамика рынка (с указанием источника):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600" b="0" i="0" u="none">
                <a:solidFill>
                  <a:srgbClr val="222222"/>
                </a:solidFill>
                <a:latin typeface="Asana"/>
                <a:ea typeface="Asana"/>
                <a:cs typeface="Asana"/>
              </a:rPr>
              <a:t>Объем мирового </a:t>
            </a:r>
            <a:r>
              <a:rPr sz="1600" b="1" i="0" u="none">
                <a:solidFill>
                  <a:srgbClr val="222222"/>
                </a:solidFill>
                <a:latin typeface="Asana"/>
                <a:ea typeface="Asana"/>
                <a:cs typeface="Asana"/>
              </a:rPr>
              <a:t>рынка приложений для психического здоровья</a:t>
            </a:r>
            <a:r>
              <a:rPr sz="1600" b="0" i="0" u="none">
                <a:solidFill>
                  <a:srgbClr val="222222"/>
                </a:solidFill>
                <a:latin typeface="Asana"/>
                <a:ea typeface="Asana"/>
                <a:cs typeface="Asana"/>
              </a:rPr>
              <a:t> оценивался в 5,19 млрд долларов США в 2022 году и, как ожидается, достигнет </a:t>
            </a:r>
            <a:r>
              <a:rPr sz="1600" b="1" i="0" u="none">
                <a:solidFill>
                  <a:srgbClr val="222222"/>
                </a:solidFill>
                <a:latin typeface="Asana"/>
                <a:ea typeface="Asana"/>
                <a:cs typeface="Asana"/>
              </a:rPr>
              <a:t>около 26,36 млрд долларов США к</a:t>
            </a:r>
            <a:r>
              <a:rPr sz="1600" b="0" i="0" u="none">
                <a:solidFill>
                  <a:srgbClr val="222222"/>
                </a:solidFill>
                <a:latin typeface="Asana"/>
                <a:ea typeface="Asana"/>
                <a:cs typeface="Asana"/>
              </a:rPr>
              <a:t> 2032 году и будет расти со </a:t>
            </a:r>
            <a:r>
              <a:rPr sz="1600" b="1" i="0" u="none">
                <a:solidFill>
                  <a:srgbClr val="222222"/>
                </a:solidFill>
                <a:latin typeface="Asana"/>
                <a:ea typeface="Asana"/>
                <a:cs typeface="Asana"/>
              </a:rPr>
              <a:t>среднегодовым темпом роста 17,7% в течение прогнозируемого периода с 2023 по 2032 год.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sana"/>
              <a:ea typeface="Asana"/>
              <a:cs typeface="Asana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sana"/>
              <a:cs typeface="Asana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u="sng">
                <a:solidFill>
                  <a:schemeClr val="hlink"/>
                </a:solidFill>
                <a:hlinkClick r:id="rId2" tooltip="https://www.precedenceresearch.com/mental-health-apps-market"/>
              </a:rPr>
              <a:t>Источник: Объем рынка приложений для психического здоровья, тенденции, рост, отчет 2032 (precedenceresearch.com)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sana"/>
              <a:cs typeface="Asana"/>
            </a:endParaRPr>
          </a:p>
        </p:txBody>
      </p:sp>
      <p:sp>
        <p:nvSpPr>
          <p:cNvPr id="126194593" name="TextBox 126194592"/>
          <p:cNvSpPr txBox="1"/>
          <p:nvPr/>
        </p:nvSpPr>
        <p:spPr bwMode="auto">
          <a:xfrm>
            <a:off x="241776" y="3573502"/>
            <a:ext cx="10198732" cy="228635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b="1"/>
              <a:t>Статистика запросов в Яндексе: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Запрос «паническая атака» - 341 509 (проблема актуальна, но нужно уточнение, у студентов)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Запрос «панические атаки у студентов» - 30 (указывается в месяц)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Запрос «психологическая поддержка студентов» - 207 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Запрос «психологическая поддержка тюмгу» - 8 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Запрос «приложение для психологической поддержки студентов» - 3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Запрос «решение проблемы психологической поддержки студентов» - 3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/>
          </a:p>
        </p:txBody>
      </p:sp>
      <p:sp>
        <p:nvSpPr>
          <p:cNvPr id="1062004727" name="TextBox 1062004726"/>
          <p:cNvSpPr txBox="1"/>
          <p:nvPr/>
        </p:nvSpPr>
        <p:spPr bwMode="auto">
          <a:xfrm>
            <a:off x="217158" y="5716395"/>
            <a:ext cx="11819068" cy="9452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Статистика запросов в Яндексе показывает, что проблема психологической поддержки студентов существует,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но при этом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 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запросов по решению этой проблемы мало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652594377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398396597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083861107" name="Прямоугольник 7"/>
            <p:cNvSpPr/>
            <p:nvPr/>
          </p:nvSpPr>
          <p:spPr bwMode="auto">
            <a:xfrm>
              <a:off x="419314" y="330199"/>
              <a:ext cx="2977095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2085889658" name="TextBox 3"/>
            <p:cNvSpPr txBox="1"/>
            <p:nvPr/>
          </p:nvSpPr>
          <p:spPr bwMode="auto">
            <a:xfrm>
              <a:off x="804835" y="402363"/>
              <a:ext cx="2206053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1010200654" name="TextBox 1010200653"/>
          <p:cNvSpPr txBox="1"/>
          <p:nvPr/>
        </p:nvSpPr>
        <p:spPr bwMode="auto">
          <a:xfrm>
            <a:off x="761999" y="1950063"/>
            <a:ext cx="9217344" cy="4816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«игроки» на рынке:</a:t>
            </a:r>
            <a:endParaRPr b="1"/>
          </a:p>
          <a:p>
            <a:pPr algn="l">
              <a:defRPr/>
            </a:pPr>
            <a:r>
              <a:rPr lang="ru-RU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 рынке приложений для психологической помощи и благополучия существует несколько ключевых игроков. Ключевыми игроками в сентябре 2021 года были:</a:t>
            </a:r>
          </a:p>
          <a:p>
            <a:pPr algn="l"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12286" indent="-212286">
              <a:buFont typeface="Arial"/>
              <a:buChar char="–"/>
              <a:defRPr/>
            </a:pPr>
            <a:r>
              <a:rPr sz="1400" b="0" i="0" u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Сильвер Клауд Хелс, Инк</a:t>
            </a:r>
            <a:endParaRPr sz="1400"/>
          </a:p>
          <a:p>
            <a:pPr marL="212286" indent="-212286">
              <a:buFont typeface="Arial"/>
              <a:buChar char="–"/>
              <a:defRPr/>
            </a:pPr>
            <a:r>
              <a:rPr sz="1400" b="0" i="0" u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Хаппифай, Инк</a:t>
            </a:r>
            <a:endParaRPr sz="1400"/>
          </a:p>
          <a:p>
            <a:pPr marL="212286" indent="-212286">
              <a:buFont typeface="Arial"/>
              <a:buChar char="–"/>
              <a:defRPr/>
            </a:pPr>
            <a:r>
              <a:rPr sz="1400" b="0" i="0" u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ООО «Урбан Массаж»</a:t>
            </a:r>
            <a:endParaRPr sz="1400"/>
          </a:p>
          <a:p>
            <a:pPr marL="212286" indent="-212286">
              <a:buFont typeface="Arial"/>
              <a:buChar char="–"/>
              <a:defRPr/>
            </a:pPr>
            <a:r>
              <a:rPr sz="1400" b="0" i="0" u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Юпер, Инк</a:t>
            </a:r>
            <a:endParaRPr sz="1400"/>
          </a:p>
          <a:p>
            <a:pPr marL="212286" indent="-212286">
              <a:buFont typeface="Arial"/>
              <a:buChar char="–"/>
              <a:defRPr/>
            </a:pPr>
            <a:r>
              <a:rPr sz="1400" b="0" i="0" u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Флоу Неврология AB</a:t>
            </a:r>
            <a:endParaRPr sz="1400"/>
          </a:p>
          <a:p>
            <a:pPr marL="212286" indent="-212286">
              <a:buFont typeface="Arial"/>
              <a:buChar char="–"/>
              <a:defRPr/>
            </a:pPr>
            <a:r>
              <a:rPr sz="1400" b="0" i="0" u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Headspace, Inc</a:t>
            </a:r>
            <a:endParaRPr sz="1400"/>
          </a:p>
          <a:p>
            <a:pPr marL="212286" indent="-212286">
              <a:buFont typeface="Arial"/>
              <a:buChar char="–"/>
              <a:defRPr/>
            </a:pPr>
            <a:r>
              <a:rPr sz="1400" b="0" i="0" u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Санвелло Хелс, Инк</a:t>
            </a:r>
            <a:endParaRPr sz="1400"/>
          </a:p>
          <a:p>
            <a:pPr marL="212286" indent="-212286">
              <a:buFont typeface="Arial"/>
              <a:buChar char="–"/>
              <a:defRPr/>
            </a:pPr>
            <a:r>
              <a:rPr sz="1400" b="0" i="0" u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Мишн Пвт Лтд</a:t>
            </a:r>
            <a:endParaRPr sz="1400"/>
          </a:p>
          <a:p>
            <a:pPr marL="212286" indent="-212286">
              <a:buFont typeface="Arial"/>
              <a:buChar char="–"/>
              <a:defRPr/>
            </a:pPr>
            <a:r>
              <a:rPr sz="1400" b="0" i="0" u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Calm.com, Инк</a:t>
            </a:r>
            <a:endParaRPr sz="1400"/>
          </a:p>
          <a:p>
            <a:pPr marL="212286" indent="-212286">
              <a:buFont typeface="Arial"/>
              <a:buChar char="–"/>
              <a:defRPr/>
            </a:pPr>
            <a:r>
              <a:rPr sz="1400" b="0" i="0" u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Токспейс</a:t>
            </a:r>
            <a:endParaRPr sz="1400"/>
          </a:p>
          <a:p>
            <a:pPr marL="212286" indent="-212286">
              <a:buFont typeface="Arial"/>
              <a:buChar char="–"/>
              <a:defRPr/>
            </a:pPr>
            <a:r>
              <a:rPr sz="1400" b="0" i="0" u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ООО "Ustwo Fampany"</a:t>
            </a:r>
            <a:endParaRPr sz="1400"/>
          </a:p>
          <a:p>
            <a:pPr marL="212286" indent="-212286">
              <a:buFont typeface="Arial"/>
              <a:buChar char="–"/>
              <a:defRPr/>
            </a:pPr>
            <a:r>
              <a:rPr sz="1400" b="0" i="0" u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Здравоохранение «Аврора»</a:t>
            </a:r>
            <a:endParaRPr sz="1400"/>
          </a:p>
          <a:p>
            <a:pPr marL="212286" indent="-212286">
              <a:buFont typeface="Arial"/>
              <a:buChar char="–"/>
              <a:defRPr/>
            </a:pPr>
            <a:r>
              <a:rPr sz="1400" b="0" i="0" u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7 чашек чая</a:t>
            </a:r>
            <a:endParaRPr sz="1400"/>
          </a:p>
          <a:p>
            <a:pPr marL="212286" indent="-212286">
              <a:buFont typeface="Arial"/>
              <a:buChar char="–"/>
              <a:defRPr/>
            </a:pPr>
            <a:r>
              <a:rPr sz="1400" b="0" i="0" u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Аддикейд</a:t>
            </a:r>
            <a:endParaRPr sz="1400"/>
          </a:p>
          <a:p>
            <a:pPr marL="212286" indent="-212286">
              <a:buFont typeface="Arial"/>
              <a:buChar char="–"/>
              <a:defRPr/>
            </a:pPr>
            <a:r>
              <a:rPr sz="1400" b="0" i="0" u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НОКД Инк.</a:t>
            </a:r>
            <a:endParaRPr sz="1400"/>
          </a:p>
          <a:p>
            <a:pPr marL="212286" indent="-212286">
              <a:buFont typeface="Arial"/>
              <a:buChar char="–"/>
              <a:defRPr/>
            </a:pPr>
            <a:r>
              <a:rPr sz="1400" b="0" i="0" u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Запись о восстановлении, Inc</a:t>
            </a:r>
            <a:endParaRPr sz="1400"/>
          </a:p>
          <a:p>
            <a:pPr marL="212286" indent="-212286" algn="l">
              <a:buFont typeface="Arial"/>
              <a:buChar char="–"/>
              <a:defRPr/>
            </a:pPr>
            <a:r>
              <a:rPr sz="1400" b="0" i="0" u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Фонд Мэйо для медицинского образования и исследований</a:t>
            </a:r>
            <a:endParaRPr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7548164" name="TextBox 1877548163"/>
          <p:cNvSpPr txBox="1"/>
          <p:nvPr/>
        </p:nvSpPr>
        <p:spPr bwMode="auto">
          <a:xfrm>
            <a:off x="761999" y="830399"/>
            <a:ext cx="9276384" cy="1189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Планируемая доля рынка:</a:t>
            </a:r>
            <a:endParaRPr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t>На российском рынке при учете узкой направленности данного проекта и умеренного количества конкурентов мы планируем занять 3-5% рынка.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7" y="1209036"/>
            <a:ext cx="6852596" cy="338363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Модель монетизации: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Монетизация: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встроенная в приложение реклама, возможность денежного пожертвования разработчикам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Стоимость и регулярность: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приложение бесплатно для пользователей, поэтому стоимость и регулярность денежного пожертвования варьируется от каждого пользователя индивидуально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PlayMarket, AppStore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386136" y="1209036"/>
            <a:ext cx="4301757" cy="228635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Партнёры: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-ТюмГУ;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-Центр Психологической Поддержки ТюмГУ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866563032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1021351486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623988706" name="Прямоугольник 7"/>
            <p:cNvSpPr/>
            <p:nvPr/>
          </p:nvSpPr>
          <p:spPr bwMode="auto">
            <a:xfrm>
              <a:off x="419314" y="330199"/>
              <a:ext cx="2977095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403490085" name="TextBox 3"/>
            <p:cNvSpPr txBox="1"/>
            <p:nvPr/>
          </p:nvSpPr>
          <p:spPr bwMode="auto">
            <a:xfrm>
              <a:off x="674991" y="402363"/>
              <a:ext cx="2465739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1716349332" name="TextBox 1"/>
          <p:cNvSpPr txBox="1"/>
          <p:nvPr/>
        </p:nvSpPr>
        <p:spPr bwMode="auto">
          <a:xfrm>
            <a:off x="436242" y="968731"/>
            <a:ext cx="11154852" cy="530387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</a:t>
            </a:r>
            <a:endParaRPr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Наше приложение для психологической помощи студентам университета обеспечивает конфиденциальное и доступное место, где вы можете получить поддержку и советы, развивать навыки управления стрессом и эмоциональным благополучием, а также получить помощь в ментальном развитии</a:t>
            </a:r>
            <a:endParaRPr sz="1800">
              <a:solidFill>
                <a:schemeClr val="tx1"/>
              </a:solidFill>
              <a:latin typeface="Abyssinica SIL"/>
              <a:cs typeface="Abyssinica SI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взаимодействия:</a:t>
            </a:r>
            <a:endParaRPr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 Мобильное приложение (iOS и Android) для доступа в любое удобное время.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Официальные страницы в социальных сетях для информирования о новых ресурсах, мероприятиях и обновлениях.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Электронная почта и уведомления в приложении для обратной связи и напоминаний о важных событиях.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Партнерство с университетом для предоставления доступа к приложению через их онлайн-сервисы и ресурсы.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Реклама и информационные материалы на кампусах университета.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6. Сотрудничество со студенческими организациями и клубами для продвижения приложения среди студентов.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7. Прямая поддержка через онлайн-чат и телефон для пользователей, нуждающихся в консультации. </a:t>
            </a:r>
            <a:endParaRPr>
              <a:solidFill>
                <a:schemeClr val="tx1"/>
              </a:solidFill>
              <a:latin typeface="Abyssinica SIL"/>
              <a:cs typeface="Abyssinica SI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-176892"/>
            <a:ext cx="12191999" cy="590308"/>
            <a:chOff x="0" y="0"/>
            <a:chExt cx="12191999" cy="590308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133563" y="111896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345439" y="145533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40" y="6076072"/>
            <a:ext cx="6605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проекта:_____ месяцев </a:t>
            </a:r>
            <a:r>
              <a:rPr lang="ru-RU" sz="16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(не более 3-х лет)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0" y="407066"/>
          <a:ext cx="16995435" cy="6903534"/>
        </p:xfrm>
        <a:graphic>
          <a:graphicData uri="http://schemas.openxmlformats.org/drawingml/2006/table">
            <a:tbl>
              <a:tblPr/>
              <a:tblGrid>
                <a:gridCol w="2704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9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39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39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17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91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88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739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7399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85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852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852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7852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852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7852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7852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7852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57059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Январь - Март</a:t>
                      </a: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1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Апрель - Июнь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1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Июль - Сентябрь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37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Договор 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с университетом</a:t>
                      </a:r>
                      <a:r>
                        <a:rPr sz="1200"/>
                        <a:t> о рекламе </a:t>
                      </a: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01.01.2024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01.09.2024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Герасимов К.</a:t>
                      </a: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✔</a:t>
                      </a:r>
                      <a:endParaRPr sz="2000" b="0" i="0" u="none">
                        <a:solidFill>
                          <a:schemeClr val="tx1"/>
                        </a:solidFill>
                        <a:latin typeface="Liberation Sans"/>
                        <a:ea typeface="Liberation Sans"/>
                        <a:cs typeface="Liberation Sans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98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Определить дизайн приложения, нанять разработчиков, создать ТЗ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1.01.2024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1.02.2024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Капусткина В.</a:t>
                      </a:r>
                    </a:p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Бунеева Т.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2000" b="0" i="0" u="none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</a:t>
                      </a:r>
                      <a:r>
                        <a:rPr lang="ru-RU" sz="20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✔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98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Разработка прототипа приложения, БД, собрать материал и контент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2.02.2023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25.03.2024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Герасимов К.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2000" b="0" i="0" u="none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</a:t>
                      </a:r>
                      <a:r>
                        <a:rPr lang="ru-RU" sz="20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✔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23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Найм фуллстак-разработичков, начало разработки сайта для обратной связи и продвижения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26.03.2024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10.04.2024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Глушенков Д.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✔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308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Найм разработчика телеграм бота. Определение концепции. Разработка бота.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15.04.2024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10.07.2024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Глушенков Д.</a:t>
                      </a: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✔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23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Найм СММ-специалиста, развитие социальных сетей для привлечения потенциальных клиентов.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12.07.2024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01.09.2024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Буракова Д.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✔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4067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Аренда выделенного сервера, предварительный деплой проекта.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03.08.2024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10.08.2024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Глушенков Д.</a:t>
                      </a:r>
                    </a:p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Кепещук М.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✔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023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Подготовка выпуска прототипа продукта, «обкатка» продукта в рамках университета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01.09.2024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30.09.2024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Капусткина В.</a:t>
                      </a:r>
                      <a:endParaRPr sz="1200" b="0" i="1" u="none" strike="noStrike" cap="none" spc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Рыженко П.</a:t>
                      </a: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✔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 bwMode="auto">
          <a:xfrm>
            <a:off x="7974037" y="598135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8" y="6041931"/>
            <a:ext cx="5380234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 965000 рублей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окупаемости: 0 месяцев</a:t>
            </a:r>
            <a:endParaRPr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/>
        </p:nvGraphicFramePr>
        <p:xfrm>
          <a:off x="435609" y="1000045"/>
          <a:ext cx="11416029" cy="4852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6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47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47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47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47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94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01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2477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247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7635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7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 sz="10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 sz="10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sz="10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 sz="10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sz="10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 sz="10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 sz="10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Август</a:t>
                      </a:r>
                      <a:endParaRPr sz="10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Сентябрь</a:t>
                      </a:r>
                      <a:endParaRPr sz="10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503">
                <a:tc gridSpan="10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 sz="10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49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Встроенная таргетированная реклама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0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Донат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222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Инвестиции / гранты / кредиты (если есть)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100000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Arial"/>
                          <a:cs typeface="Arial"/>
                        </a:rPr>
                        <a:t>100000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Arial"/>
                          <a:cs typeface="Arial"/>
                        </a:rPr>
                        <a:t>100000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Arial"/>
                          <a:cs typeface="Arial"/>
                        </a:rPr>
                        <a:t>100000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Arial"/>
                          <a:cs typeface="Arial"/>
                        </a:rPr>
                        <a:t>100000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100000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Arial"/>
                          <a:cs typeface="Arial"/>
                        </a:rPr>
                        <a:t>50000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Arial"/>
                          <a:cs typeface="Arial"/>
                        </a:rPr>
                        <a:t>50000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Arial"/>
                          <a:cs typeface="Arial"/>
                        </a:rPr>
                        <a:t>50000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421">
                <a:tc gridSpan="10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 sz="10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50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Заработная плата специалистов</a:t>
                      </a:r>
                      <a:endParaRPr sz="10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503">
                <a:tc>
                  <a:txBody>
                    <a:bodyPr/>
                    <a:lstStyle/>
                    <a:p>
                      <a:pPr marL="283879" indent="-283879">
                        <a:buFont typeface="Arial"/>
                        <a:buChar char="–"/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Мобильный разработчик IOS</a:t>
                      </a:r>
                      <a:endParaRPr sz="10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0636">
                <a:tc>
                  <a:txBody>
                    <a:bodyPr/>
                    <a:lstStyle/>
                    <a:p>
                      <a:pPr marL="283879" indent="-283879">
                        <a:buFont typeface="Arial"/>
                        <a:buChar char="–"/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Мобильный разработчик Android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7503">
                <a:tc>
                  <a:txBody>
                    <a:bodyPr/>
                    <a:lstStyle/>
                    <a:p>
                      <a:pPr marL="239821" indent="-239821">
                        <a:buFont typeface="Arial"/>
                        <a:buChar char="–"/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Фуллстак разработчики (2 человека)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60000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60000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60000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7503">
                <a:tc>
                  <a:txBody>
                    <a:bodyPr/>
                    <a:lstStyle/>
                    <a:p>
                      <a:pPr marL="239821" indent="-239821">
                        <a:buFont typeface="Arial"/>
                        <a:buChar char="–"/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Разработчик телеграм ботов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7503">
                <a:tc>
                  <a:txBody>
                    <a:bodyPr/>
                    <a:lstStyle/>
                    <a:p>
                      <a:pPr marL="239821" indent="-239821">
                        <a:buFont typeface="Arial"/>
                        <a:buChar char="–"/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SMM-специалист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15000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15000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15000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15000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750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Оборудование</a:t>
                      </a:r>
                      <a:endParaRPr sz="10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6721">
                <a:tc>
                  <a:txBody>
                    <a:bodyPr/>
                    <a:lstStyle/>
                    <a:p>
                      <a:pPr marL="239821" indent="-239821">
                        <a:buFont typeface="Arial"/>
                        <a:buChar char="–"/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Дедик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10000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10000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10000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4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 sz="10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solidFill>
                          <a:schemeClr val="tx1"/>
                        </a:solidFill>
                        <a:highlight>
                          <a:srgbClr val="A9A9A9"/>
                        </a:highlight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solidFill>
                          <a:schemeClr val="tx1"/>
                        </a:solidFill>
                        <a:highlight>
                          <a:srgbClr val="A9A9A9"/>
                        </a:highlight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solidFill>
                          <a:schemeClr val="tx1"/>
                        </a:solidFill>
                        <a:highlight>
                          <a:srgbClr val="A9A9A9"/>
                        </a:highlight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solidFill>
                          <a:schemeClr val="tx1"/>
                        </a:solidFill>
                        <a:highlight>
                          <a:srgbClr val="A9A9A9"/>
                        </a:highlight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>
                        <a:solidFill>
                          <a:schemeClr val="tx1"/>
                        </a:solidFill>
                        <a:highlight>
                          <a:srgbClr val="A9A9A9"/>
                        </a:highlight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>
                        <a:solidFill>
                          <a:schemeClr val="tx1"/>
                        </a:solidFill>
                        <a:highlight>
                          <a:srgbClr val="A9A9A9"/>
                        </a:highlight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solidFill>
                          <a:schemeClr val="tx1"/>
                        </a:solidFill>
                        <a:highlight>
                          <a:srgbClr val="A9A9A9"/>
                        </a:highlight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solidFill>
                          <a:schemeClr val="tx1"/>
                        </a:solidFill>
                        <a:highlight>
                          <a:srgbClr val="A9A9A9"/>
                        </a:highlight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solidFill>
                          <a:schemeClr val="tx1"/>
                        </a:solidFill>
                        <a:highlight>
                          <a:srgbClr val="A9A9A9"/>
                        </a:highlight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7503">
                <a:tc>
                  <a:txBody>
                    <a:bodyPr/>
                    <a:lstStyle/>
                    <a:p>
                      <a:pPr marL="239821" indent="-239821">
                        <a:buFont typeface="Arial"/>
                        <a:buChar char="–"/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Реклама в кампусах ТюмГУ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750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Иное</a:t>
                      </a:r>
                      <a:endParaRPr sz="10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50000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50000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750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 sz="10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-10000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50000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-20000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-20000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-50000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-85000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25000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25000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25000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72743" y="1142640"/>
            <a:ext cx="5745216" cy="3932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 результаты:</a:t>
            </a:r>
            <a:endParaRPr sz="180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 Более 10000 скачиваний и установок приложения на устройства студентов (38% от общего числа студентов)</a:t>
            </a:r>
          </a:p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Зарегистрированные пользователи приложения: 8000 студентов (примерно 30% от общего числа студентов)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Оценка приложения: 4.5 из 5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Процент пользователей, оставивших положительные отзывы о приложении не менее 80%.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Около 2500 зарегистрированных записей на встречу к специалистам Центра психологической поддержки ТюмГУ</a:t>
            </a:r>
          </a:p>
        </p:txBody>
      </p:sp>
      <p:sp>
        <p:nvSpPr>
          <p:cNvPr id="1968567462" name="TextBox 1968567461"/>
          <p:cNvSpPr txBox="1"/>
          <p:nvPr/>
        </p:nvSpPr>
        <p:spPr bwMode="auto">
          <a:xfrm>
            <a:off x="6272249" y="1142639"/>
            <a:ext cx="5511864" cy="53038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  <a:endParaRPr sz="1800" b="1" i="0" u="none" strike="noStrike" cap="none" spc="0">
              <a:ln>
                <a:noFill/>
              </a:ln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 Увеличение самооценки и повышение уровня благополучия студентов, оценённое через анкеты и опросы до и после использования приложения.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Улучшение навыков управления стрессом и эмоциональным благополучием у пользователей, выраженное в их отчётах и обратной связи.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Увеличение осведомлённости и понимания студентами важности психологического здоровья и доступности психологической помощи.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Увеличение уровня удовлетворенности пользователями качеством и доступностью психологической поддержки через приложение.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Уровень активности пользователей в учебных материалах и ресурсах, предоставляемых приложением для развития навыков управления стрессом и эмоциональным благополучием.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2877819" y="1072967"/>
            <a:ext cx="5506248" cy="5395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 целесообразен для реализации по следующим причинам:</a:t>
            </a:r>
            <a:endParaRPr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300" b="1"/>
          </a:p>
          <a:p>
            <a:pPr marL="228806" lvl="0" indent="-228806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sz="1300" b="1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Повышение психологического благополучия студентов: </a:t>
            </a:r>
            <a: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Психологические проблемы, стресс и тревожность распространены среди студентов. Приложение может помочь им развивать навыки управления стрессом и улучшать свое психологическое состояние.</a:t>
            </a:r>
            <a:b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</a:br>
            <a:endParaRPr sz="1300" b="0" i="0" u="none">
              <a:solidFill>
                <a:schemeClr val="tx1"/>
              </a:solidFill>
              <a:latin typeface="Asana"/>
              <a:ea typeface="Asana"/>
              <a:cs typeface="Asana"/>
            </a:endParaRPr>
          </a:p>
          <a:p>
            <a:pPr marL="228806" lvl="0" indent="-228806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sz="1300" b="1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Доступность и конфиденциальность: </a:t>
            </a:r>
            <a: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 Приложение предоставляет студентам доступ к поддержке в удобное время и место, а также сохраняет конфиденциальность, что может облегчить обращение за помощью.</a:t>
            </a:r>
            <a:b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</a:br>
            <a:endParaRPr sz="1300" b="0" i="0" u="none">
              <a:solidFill>
                <a:schemeClr val="tx1"/>
              </a:solidFill>
              <a:latin typeface="Asana"/>
              <a:ea typeface="Asana"/>
              <a:cs typeface="Asana"/>
            </a:endParaRPr>
          </a:p>
          <a:p>
            <a:pPr marL="228806" lvl="0" indent="-228806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sz="1300" b="1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Повышение осведомленности:  </a:t>
            </a:r>
            <a: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Проект может способствовать повышению осведомленности среди студентов о важности психологического здоровья и доступности психологической помощи.</a:t>
            </a:r>
            <a:b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</a:br>
            <a:endParaRPr sz="1300" b="1" i="0" u="none">
              <a:solidFill>
                <a:schemeClr val="tx1"/>
              </a:solidFill>
              <a:latin typeface="Asana"/>
              <a:ea typeface="Asana"/>
              <a:cs typeface="Asana"/>
            </a:endParaRPr>
          </a:p>
          <a:p>
            <a:pPr marL="228806" lvl="0" indent="-228806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sz="1300" b="1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Партнерство с университетом:  </a:t>
            </a:r>
            <a: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Сотрудничество с университетом может обеспечить более широкий доступ к приложению и его интеграцию в образовательную среду.</a:t>
            </a:r>
            <a:b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</a:br>
            <a:endParaRPr sz="1300" b="0" i="0" u="none">
              <a:solidFill>
                <a:schemeClr val="tx1"/>
              </a:solidFill>
              <a:latin typeface="Asana"/>
              <a:ea typeface="Asana"/>
              <a:cs typeface="Asana"/>
            </a:endParaRPr>
          </a:p>
          <a:p>
            <a:pPr marL="228806" lvl="0" indent="-228806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sz="1300" b="1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Улучшение обратной связи:</a:t>
            </a:r>
            <a: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  Мониторинг количественных и качественных показателей поможет улучшать приложение и адаптировать его под потребности студентов.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884028179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2073244205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56822164" name="Прямоугольник 7"/>
            <p:cNvSpPr/>
            <p:nvPr/>
          </p:nvSpPr>
          <p:spPr bwMode="auto">
            <a:xfrm>
              <a:off x="419314" y="330199"/>
              <a:ext cx="2977095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795334913" name="TextBox 3"/>
            <p:cNvSpPr txBox="1"/>
            <p:nvPr/>
          </p:nvSpPr>
          <p:spPr bwMode="auto">
            <a:xfrm>
              <a:off x="1192762" y="402363"/>
              <a:ext cx="1430199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1887264212" name="TextBox 1887264211"/>
          <p:cNvSpPr txBox="1"/>
          <p:nvPr/>
        </p:nvSpPr>
        <p:spPr bwMode="auto">
          <a:xfrm>
            <a:off x="2980682" y="750569"/>
            <a:ext cx="6239993" cy="5867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среднесрочной перспективе (3-5 лет) мы планируем…</a:t>
            </a:r>
            <a:endParaRPr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/>
          </a:p>
          <a:p>
            <a:pPr marL="228806" lvl="0" indent="-228806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Ø"/>
              <a:defRPr/>
            </a:pPr>
            <a:r>
              <a:rPr sz="1300" b="1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Расширение функциональности</a:t>
            </a:r>
            <a: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: Постепенное расширение возможностей приложения, включая новые функции, модули и ресурсы для студентов.</a:t>
            </a:r>
            <a:b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</a:br>
            <a:endParaRPr sz="1300" b="0" i="0" u="none">
              <a:solidFill>
                <a:schemeClr val="tx1"/>
              </a:solidFill>
              <a:latin typeface="Asana"/>
              <a:ea typeface="Asana"/>
              <a:cs typeface="Asana"/>
            </a:endParaRPr>
          </a:p>
          <a:p>
            <a:pPr marL="228806" lvl="0" indent="-228806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Ø"/>
              <a:defRPr/>
            </a:pPr>
            <a:r>
              <a:rPr sz="1300" b="1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Партнерства и сотрудничество:</a:t>
            </a:r>
            <a: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 Развитие партнерских отношений с другими университетами и организациями в сфере образования и здравоохранения для расширения пользовательской базы.</a:t>
            </a:r>
            <a:b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</a:br>
            <a:endParaRPr sz="1300" b="1" i="0" u="none">
              <a:solidFill>
                <a:schemeClr val="tx1"/>
              </a:solidFill>
              <a:latin typeface="Asana"/>
              <a:ea typeface="Asana"/>
              <a:cs typeface="Asana"/>
            </a:endParaRPr>
          </a:p>
          <a:p>
            <a:pPr marL="228806" lvl="0" indent="-228806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Ø"/>
              <a:defRPr/>
            </a:pPr>
            <a:r>
              <a:rPr sz="1300" b="1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Исследование и аналитика:</a:t>
            </a:r>
            <a: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 Проведение исследований и анализа для оценки эффективности приложения, внесение изменений на основе обратной связи студентов и анализа данных.</a:t>
            </a:r>
            <a:b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</a:br>
            <a:endParaRPr sz="1300" b="1" i="0" u="none">
              <a:solidFill>
                <a:schemeClr val="tx1"/>
              </a:solidFill>
              <a:latin typeface="Asana"/>
              <a:ea typeface="Asana"/>
              <a:cs typeface="Asana"/>
            </a:endParaRPr>
          </a:p>
          <a:p>
            <a:pPr marL="228806" lvl="0" indent="-228806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Ø"/>
              <a:defRPr/>
            </a:pPr>
            <a:r>
              <a:rPr sz="1300" b="1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Повышение уровня безопасности:</a:t>
            </a:r>
            <a: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 Обеспечение высокого уровня безопасности данных и конфиденциальности информации пользователей.</a:t>
            </a:r>
            <a:b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</a:br>
            <a:endParaRPr sz="1300" b="0" i="0" u="none">
              <a:solidFill>
                <a:schemeClr val="tx1"/>
              </a:solidFill>
              <a:latin typeface="Asana"/>
              <a:ea typeface="Asana"/>
              <a:cs typeface="Asana"/>
            </a:endParaRPr>
          </a:p>
          <a:p>
            <a:pPr marL="228806" lvl="0" indent="-228806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Ø"/>
              <a:defRPr/>
            </a:pPr>
            <a:r>
              <a:rPr sz="1300" b="1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Масштабирование маркетинга:</a:t>
            </a:r>
            <a: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 Увеличение маркетинговых усилий для привлечения новых пользователей и расширения аудитории приложения.</a:t>
            </a:r>
            <a:b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</a:br>
            <a:endParaRPr sz="1300" b="0" i="0" u="none">
              <a:solidFill>
                <a:schemeClr val="tx1"/>
              </a:solidFill>
              <a:latin typeface="Asana"/>
              <a:ea typeface="Asana"/>
              <a:cs typeface="Asana"/>
            </a:endParaRPr>
          </a:p>
          <a:p>
            <a:pPr marL="228806" lvl="0" indent="-228806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Ø"/>
              <a:defRPr/>
            </a:pPr>
            <a:r>
              <a:rPr sz="1300" b="1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Долгосрочное финансирование: </a:t>
            </a:r>
            <a: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Обеспечение устойчивого финансирования для долгосрочной устойчивости проекта.</a:t>
            </a:r>
            <a:b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</a:br>
            <a:endParaRPr sz="1300" b="1" i="0" u="none">
              <a:solidFill>
                <a:schemeClr val="tx1"/>
              </a:solidFill>
              <a:latin typeface="Asana"/>
              <a:ea typeface="Asana"/>
              <a:cs typeface="Asana"/>
            </a:endParaRPr>
          </a:p>
          <a:p>
            <a:pPr marL="228806" lvl="0" indent="-228806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Ø"/>
              <a:defRPr/>
            </a:pPr>
            <a:r>
              <a:rPr sz="1300" b="1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Развитие образовательных ресурсов: </a:t>
            </a:r>
            <a:r>
              <a:rPr sz="1300" b="0" i="0" u="none">
                <a:solidFill>
                  <a:schemeClr val="tx1"/>
                </a:solidFill>
                <a:latin typeface="Asana"/>
                <a:ea typeface="Asana"/>
                <a:cs typeface="Asana"/>
              </a:rPr>
              <a:t>Создание и улучшение учебных материалов и ресурсов, предоставляемых через приложение.</a:t>
            </a:r>
            <a:endParaRPr sz="1300" b="0" i="0" u="none" strike="noStrike" cap="none" spc="0">
              <a:ln>
                <a:noFill/>
              </a:ln>
              <a:solidFill>
                <a:schemeClr val="tx1"/>
              </a:solidFill>
              <a:latin typeface="Asana"/>
              <a:cs typeface="As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2442</Words>
  <Application>Microsoft Office PowerPoint</Application>
  <DocSecurity>0</DocSecurity>
  <PresentationFormat>Широкоэкранный</PresentationFormat>
  <Paragraphs>425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4" baseType="lpstr">
      <vt:lpstr>Abyssinica SIL</vt:lpstr>
      <vt:lpstr>Arial</vt:lpstr>
      <vt:lpstr>Arial</vt:lpstr>
      <vt:lpstr>Arial Black</vt:lpstr>
      <vt:lpstr>Asana</vt:lpstr>
      <vt:lpstr>Calibri</vt:lpstr>
      <vt:lpstr>Calibri Light</vt:lpstr>
      <vt:lpstr>Liberation Sans</vt:lpstr>
      <vt:lpstr>Times New Roman</vt:lpstr>
      <vt:lpstr>Trebuchet MS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The Extinct Sun</cp:lastModifiedBy>
  <cp:revision>71</cp:revision>
  <dcterms:created xsi:type="dcterms:W3CDTF">2023-09-23T09:41:00Z</dcterms:created>
  <dcterms:modified xsi:type="dcterms:W3CDTF">2023-10-24T12:20:14Z</dcterms:modified>
  <cp:category/>
  <dc:identifier/>
  <cp:contentStatus/>
  <dc:language/>
  <cp:version/>
</cp:coreProperties>
</file>