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906000" cy="6858000" type="A4"/>
  <p:notesSz cx="6797675" cy="9926638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Lato Black" panose="020F0502020204030203" pitchFamily="34" charset="0"/>
      <p:bold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1/saWwy6x6GuqIhhRZmAlUhcd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22F76DF-59C7-4641-8D1C-046D7EC21275}">
  <a:tblStyle styleId="{622F76DF-59C7-4641-8D1C-046D7EC2127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670D690-EDCC-4B8D-BD76-B8A85C723CA0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ru-RU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812800"/>
            <a:ext cx="57912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812800"/>
            <a:ext cx="57912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Google Shape;140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ru-RU"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sz="14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812800"/>
            <a:ext cx="57912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812800"/>
            <a:ext cx="57912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ubTitle" idx="1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subTitle" idx="1"/>
          </p:nvPr>
        </p:nvSpPr>
        <p:spPr>
          <a:xfrm>
            <a:off x="602640" y="234000"/>
            <a:ext cx="6755760" cy="3071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3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3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3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3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8721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2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3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4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5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5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body" idx="2"/>
          </p:nvPr>
        </p:nvSpPr>
        <p:spPr>
          <a:xfrm>
            <a:off x="3545280" y="11563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3"/>
          </p:nvPr>
        </p:nvSpPr>
        <p:spPr>
          <a:xfrm>
            <a:off x="6494040" y="11563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4"/>
          </p:nvPr>
        </p:nvSpPr>
        <p:spPr>
          <a:xfrm>
            <a:off x="596520" y="37897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5"/>
          </p:nvPr>
        </p:nvSpPr>
        <p:spPr>
          <a:xfrm>
            <a:off x="3545280" y="37897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body" idx="6"/>
          </p:nvPr>
        </p:nvSpPr>
        <p:spPr>
          <a:xfrm>
            <a:off x="6494040" y="37897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7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9"/>
          <p:cNvSpPr txBox="1">
            <a:spLocks noGrp="1"/>
          </p:cNvSpPr>
          <p:nvPr>
            <p:ph type="subTitle" idx="1"/>
          </p:nvPr>
        </p:nvSpPr>
        <p:spPr>
          <a:xfrm>
            <a:off x="602640" y="234000"/>
            <a:ext cx="6755760" cy="3071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0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0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30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body" idx="3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1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1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31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1"/>
          <p:cNvSpPr txBox="1">
            <a:spLocks noGrp="1"/>
          </p:cNvSpPr>
          <p:nvPr>
            <p:ph type="body" idx="3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2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2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32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32"/>
          <p:cNvSpPr txBox="1">
            <a:spLocks noGrp="1"/>
          </p:cNvSpPr>
          <p:nvPr>
            <p:ph type="body" idx="3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8721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body" idx="2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4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4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body" idx="2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3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body" idx="4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5"/>
          <p:cNvSpPr txBox="1"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body" idx="1"/>
          </p:nvPr>
        </p:nvSpPr>
        <p:spPr>
          <a:xfrm>
            <a:off x="596520" y="11563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35"/>
          <p:cNvSpPr txBox="1">
            <a:spLocks noGrp="1"/>
          </p:cNvSpPr>
          <p:nvPr>
            <p:ph type="body" idx="2"/>
          </p:nvPr>
        </p:nvSpPr>
        <p:spPr>
          <a:xfrm>
            <a:off x="3545280" y="11563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3"/>
          </p:nvPr>
        </p:nvSpPr>
        <p:spPr>
          <a:xfrm>
            <a:off x="6494040" y="11563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body" idx="4"/>
          </p:nvPr>
        </p:nvSpPr>
        <p:spPr>
          <a:xfrm>
            <a:off x="596520" y="37897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body" idx="5"/>
          </p:nvPr>
        </p:nvSpPr>
        <p:spPr>
          <a:xfrm>
            <a:off x="3545280" y="37897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body" idx="6"/>
          </p:nvPr>
        </p:nvSpPr>
        <p:spPr>
          <a:xfrm>
            <a:off x="6494040" y="3789720"/>
            <a:ext cx="2808000" cy="240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581760" y="2846880"/>
            <a:ext cx="8641800" cy="145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75" tIns="42100" rIns="83875" bIns="421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62" name="Google Shape;62;p12"/>
          <p:cNvCxnSpPr/>
          <p:nvPr/>
        </p:nvCxnSpPr>
        <p:spPr>
          <a:xfrm>
            <a:off x="682200" y="4303800"/>
            <a:ext cx="2709360" cy="360"/>
          </a:xfrm>
          <a:prstGeom prst="straightConnector1">
            <a:avLst/>
          </a:prstGeom>
          <a:noFill/>
          <a:ln w="9525" cap="flat" cmpd="sng">
            <a:solidFill>
              <a:srgbClr val="0C0C0C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" name="Google Shape;63;p12"/>
          <p:cNvCxnSpPr/>
          <p:nvPr/>
        </p:nvCxnSpPr>
        <p:spPr>
          <a:xfrm>
            <a:off x="682200" y="4303800"/>
            <a:ext cx="527040" cy="360"/>
          </a:xfrm>
          <a:prstGeom prst="straightConnector1">
            <a:avLst/>
          </a:prstGeom>
          <a:noFill/>
          <a:ln w="9525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4" name="Google Shape;64;p1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80760" y="852840"/>
            <a:ext cx="1852560" cy="346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2"/>
          <p:cNvGrpSpPr/>
          <p:nvPr/>
        </p:nvGrpSpPr>
        <p:grpSpPr>
          <a:xfrm>
            <a:off x="702720" y="709560"/>
            <a:ext cx="527040" cy="360"/>
            <a:chOff x="702720" y="709560"/>
            <a:chExt cx="527040" cy="360"/>
          </a:xfrm>
        </p:grpSpPr>
        <p:cxnSp>
          <p:nvCxnSpPr>
            <p:cNvPr id="66" name="Google Shape;66;p12"/>
            <p:cNvCxnSpPr/>
            <p:nvPr/>
          </p:nvCxnSpPr>
          <p:spPr>
            <a:xfrm>
              <a:off x="702720" y="709560"/>
              <a:ext cx="527040" cy="360"/>
            </a:xfrm>
            <a:prstGeom prst="straightConnector1">
              <a:avLst/>
            </a:prstGeom>
            <a:noFill/>
            <a:ln w="9525" cap="flat" cmpd="sng">
              <a:solidFill>
                <a:srgbClr val="0C0C0C">
                  <a:alpha val="2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7" name="Google Shape;67;p12"/>
            <p:cNvCxnSpPr/>
            <p:nvPr/>
          </p:nvCxnSpPr>
          <p:spPr>
            <a:xfrm>
              <a:off x="702720" y="709560"/>
              <a:ext cx="216000" cy="36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/>
          <p:nvPr/>
        </p:nvSpPr>
        <p:spPr>
          <a:xfrm>
            <a:off x="-122550" y="1849150"/>
            <a:ext cx="8892900" cy="11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990033"/>
                </a:solidFill>
                <a:latin typeface="Arial"/>
                <a:ea typeface="Arial"/>
                <a:cs typeface="Arial"/>
                <a:sym typeface="Arial"/>
              </a:rPr>
              <a:t>«Программное обеспечение для оценки уровня психологического давления на человека с использованием анализа речевого сигнала»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 b="1" i="0" u="none" strike="noStrike" cap="none" dirty="0">
                <a:solidFill>
                  <a:srgbClr val="990033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1" i="0" u="none" strike="noStrike" cap="none" dirty="0">
              <a:solidFill>
                <a:srgbClr val="99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636480" y="6137640"/>
            <a:ext cx="2787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75" tIns="42100" rIns="83875" bIns="42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ru-RU" sz="1600" dirty="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ru-RU" sz="1600" b="0" i="0" u="none" strike="noStrike" cap="none" dirty="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, РГРТУ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618480" y="5271840"/>
            <a:ext cx="9286920" cy="583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612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2D536C"/>
                </a:solidFill>
                <a:latin typeface="Times New Roman" panose="02020603050405020304" pitchFamily="18" charset="0"/>
                <a:ea typeface="Lato Black"/>
                <a:cs typeface="Times New Roman" panose="02020603050405020304" pitchFamily="18" charset="0"/>
                <a:sym typeface="Lato Black"/>
              </a:rPr>
              <a:t>Акселерационная программа: 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612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2D536C"/>
                </a:solidFill>
                <a:latin typeface="Times New Roman" panose="02020603050405020304" pitchFamily="18" charset="0"/>
                <a:ea typeface="Lato Black"/>
                <a:cs typeface="Times New Roman" panose="02020603050405020304" pitchFamily="18" charset="0"/>
                <a:sym typeface="Lato Black"/>
              </a:rPr>
              <a:t>Школа студенческого технологического предпринимательства «Мой стартап» 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24" name="Google Shape;12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4640" y="5845320"/>
            <a:ext cx="1661400" cy="9500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"/>
          <p:cNvGrpSpPr/>
          <p:nvPr/>
        </p:nvGrpSpPr>
        <p:grpSpPr>
          <a:xfrm>
            <a:off x="7634520" y="55800"/>
            <a:ext cx="2262240" cy="2883960"/>
            <a:chOff x="7634520" y="55800"/>
            <a:chExt cx="2262240" cy="2883960"/>
          </a:xfrm>
        </p:grpSpPr>
        <p:grpSp>
          <p:nvGrpSpPr>
            <p:cNvPr id="126" name="Google Shape;126;p1"/>
            <p:cNvGrpSpPr/>
            <p:nvPr/>
          </p:nvGrpSpPr>
          <p:grpSpPr>
            <a:xfrm>
              <a:off x="7634520" y="55800"/>
              <a:ext cx="2261880" cy="2294280"/>
              <a:chOff x="7634520" y="55800"/>
              <a:chExt cx="2261880" cy="2294280"/>
            </a:xfrm>
          </p:grpSpPr>
          <p:sp>
            <p:nvSpPr>
              <p:cNvPr id="127" name="Google Shape;127;p1"/>
              <p:cNvSpPr/>
              <p:nvPr/>
            </p:nvSpPr>
            <p:spPr>
              <a:xfrm>
                <a:off x="7964640" y="68400"/>
                <a:ext cx="1931760" cy="2281680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80" b="0" i="0" u="none" strike="noStrike" cap="non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"/>
              <p:cNvSpPr/>
              <p:nvPr/>
            </p:nvSpPr>
            <p:spPr>
              <a:xfrm>
                <a:off x="7634520" y="55800"/>
                <a:ext cx="1713240" cy="999360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80" b="0" i="0" u="none" strike="noStrike" cap="non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9" name="Google Shape;129;p1"/>
            <p:cNvSpPr/>
            <p:nvPr/>
          </p:nvSpPr>
          <p:spPr>
            <a:xfrm>
              <a:off x="8981640" y="2489400"/>
              <a:ext cx="915120" cy="450360"/>
            </a:xfrm>
            <a:custGeom>
              <a:avLst/>
              <a:gdLst/>
              <a:ahLst/>
              <a:cxnLst/>
              <a:rect l="l" t="t" r="r" b="b"/>
              <a:pathLst>
                <a:path w="3446144" h="1437004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8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1"/>
          <p:cNvGrpSpPr/>
          <p:nvPr/>
        </p:nvGrpSpPr>
        <p:grpSpPr>
          <a:xfrm>
            <a:off x="717120" y="5971680"/>
            <a:ext cx="4545360" cy="19800"/>
            <a:chOff x="717120" y="5971680"/>
            <a:chExt cx="4545360" cy="19800"/>
          </a:xfrm>
        </p:grpSpPr>
        <p:cxnSp>
          <p:nvCxnSpPr>
            <p:cNvPr id="131" name="Google Shape;131;p1"/>
            <p:cNvCxnSpPr/>
            <p:nvPr/>
          </p:nvCxnSpPr>
          <p:spPr>
            <a:xfrm rot="10800000" flipH="1">
              <a:off x="717120" y="5971680"/>
              <a:ext cx="4545360" cy="19800"/>
            </a:xfrm>
            <a:prstGeom prst="straightConnector1">
              <a:avLst/>
            </a:prstGeom>
            <a:noFill/>
            <a:ln w="9525" cap="flat" cmpd="sng">
              <a:solidFill>
                <a:srgbClr val="2D536C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2" name="Google Shape;132;p1"/>
            <p:cNvCxnSpPr/>
            <p:nvPr/>
          </p:nvCxnSpPr>
          <p:spPr>
            <a:xfrm>
              <a:off x="730440" y="5991120"/>
              <a:ext cx="1645560" cy="360"/>
            </a:xfrm>
            <a:prstGeom prst="straightConnector1">
              <a:avLst/>
            </a:prstGeom>
            <a:noFill/>
            <a:ln w="28575" cap="flat" cmpd="sng">
              <a:solidFill>
                <a:srgbClr val="2D536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33" name="Google Shape;133;p1"/>
          <p:cNvGrpSpPr/>
          <p:nvPr/>
        </p:nvGrpSpPr>
        <p:grpSpPr>
          <a:xfrm>
            <a:off x="699120" y="4971240"/>
            <a:ext cx="4545360" cy="19440"/>
            <a:chOff x="699120" y="4971240"/>
            <a:chExt cx="4545360" cy="19440"/>
          </a:xfrm>
        </p:grpSpPr>
        <p:cxnSp>
          <p:nvCxnSpPr>
            <p:cNvPr id="134" name="Google Shape;134;p1"/>
            <p:cNvCxnSpPr/>
            <p:nvPr/>
          </p:nvCxnSpPr>
          <p:spPr>
            <a:xfrm rot="10800000" flipH="1">
              <a:off x="699120" y="4971240"/>
              <a:ext cx="4545360" cy="19440"/>
            </a:xfrm>
            <a:prstGeom prst="straightConnector1">
              <a:avLst/>
            </a:prstGeom>
            <a:noFill/>
            <a:ln w="9525" cap="flat" cmpd="sng">
              <a:solidFill>
                <a:srgbClr val="2D536C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5" name="Google Shape;135;p1"/>
            <p:cNvCxnSpPr/>
            <p:nvPr/>
          </p:nvCxnSpPr>
          <p:spPr>
            <a:xfrm>
              <a:off x="712440" y="4990320"/>
              <a:ext cx="1645200" cy="360"/>
            </a:xfrm>
            <a:prstGeom prst="straightConnector1">
              <a:avLst/>
            </a:prstGeom>
            <a:noFill/>
            <a:ln w="28575" cap="flat" cmpd="sng">
              <a:solidFill>
                <a:srgbClr val="2D536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36" name="Google Shape;136;p1"/>
          <p:cNvSpPr/>
          <p:nvPr/>
        </p:nvSpPr>
        <p:spPr>
          <a:xfrm>
            <a:off x="717129" y="4284775"/>
            <a:ext cx="8092500" cy="70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3924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2D536C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Рынок НТИ: </a:t>
            </a:r>
            <a:r>
              <a:rPr lang="ru-RU" sz="1800" i="0" u="none" strike="noStrike" cap="none" dirty="0">
                <a:solidFill>
                  <a:srgbClr val="2D536C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«TECHNET»,</a:t>
            </a:r>
            <a:r>
              <a:rPr lang="ru-RU" sz="1200" dirty="0">
                <a:solidFill>
                  <a:srgbClr val="2D536C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1800" dirty="0">
                <a:solidFill>
                  <a:srgbClr val="2D536C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«HEALTHNET», «NEURONET», «SAFENET»</a:t>
            </a:r>
            <a:endParaRPr sz="1800" dirty="0">
              <a:solidFill>
                <a:srgbClr val="FFFF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3924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2D536C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Сквозная технология: </a:t>
            </a:r>
            <a:r>
              <a:rPr lang="ru-RU" sz="1800" dirty="0">
                <a:solidFill>
                  <a:srgbClr val="2D536C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Искусственный интеллект</a:t>
            </a:r>
            <a:endParaRPr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37" name="Google Shape;13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280" y="29520"/>
            <a:ext cx="3576600" cy="1532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"/>
          <p:cNvSpPr/>
          <p:nvPr/>
        </p:nvSpPr>
        <p:spPr>
          <a:xfrm>
            <a:off x="3022137" y="0"/>
            <a:ext cx="3165703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проекта</a:t>
            </a:r>
            <a:endParaRPr dirty="0"/>
          </a:p>
        </p:txBody>
      </p:sp>
      <p:sp>
        <p:nvSpPr>
          <p:cNvPr id="144" name="Google Shape;144;p2"/>
          <p:cNvSpPr/>
          <p:nvPr/>
        </p:nvSpPr>
        <p:spPr>
          <a:xfrm>
            <a:off x="1378712" y="6146229"/>
            <a:ext cx="7195500" cy="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"/>
          <p:cNvSpPr/>
          <p:nvPr/>
        </p:nvSpPr>
        <p:spPr>
          <a:xfrm>
            <a:off x="6061291" y="1950933"/>
            <a:ext cx="1585440" cy="37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750" rIns="65150" bIns="32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i="0" u="none" strike="noStrike" cap="none">
              <a:solidFill>
                <a:srgbClr val="0034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6" name="Google Shape;146;p2"/>
          <p:cNvGraphicFramePr/>
          <p:nvPr>
            <p:extLst>
              <p:ext uri="{D42A27DB-BD31-4B8C-83A1-F6EECF244321}">
                <p14:modId xmlns:p14="http://schemas.microsoft.com/office/powerpoint/2010/main" val="2275051367"/>
              </p:ext>
            </p:extLst>
          </p:nvPr>
        </p:nvGraphicFramePr>
        <p:xfrm>
          <a:off x="116874" y="502929"/>
          <a:ext cx="9672275" cy="5334020"/>
        </p:xfrm>
        <a:graphic>
          <a:graphicData uri="http://schemas.openxmlformats.org/drawingml/2006/table">
            <a:tbl>
              <a:tblPr firstRow="1" bandRow="1">
                <a:noFill/>
                <a:tableStyleId>{622F76DF-59C7-4641-8D1C-046D7EC21275}</a:tableStyleId>
              </a:tblPr>
              <a:tblGrid>
                <a:gridCol w="466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536C"/>
                        </a:buClr>
                        <a:buSzPts val="1600"/>
                        <a:buFont typeface="Lato Black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rgbClr val="2D536C"/>
                          </a:solidFill>
                          <a:latin typeface="Times New Roman" panose="02020603050405020304" pitchFamily="18" charset="0"/>
                          <a:ea typeface="Lato Black"/>
                          <a:cs typeface="Times New Roman" panose="02020603050405020304" pitchFamily="18" charset="0"/>
                          <a:sym typeface="Lato Black"/>
                        </a:rPr>
                        <a:t>             Цель проекта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Создание программного обеспечения, целью работы которого является выявление эмоционального состояния, возникающего под влиянием внешних факторов с помощью методов обработки речи и машинного обучения.</a:t>
                      </a:r>
                      <a:endParaRPr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536C"/>
                        </a:buClr>
                        <a:buSzPts val="1600"/>
                        <a:buFont typeface="Lato Black"/>
                        <a:buNone/>
                      </a:pPr>
                      <a:r>
                        <a:rPr lang="ru-RU" sz="1600" b="1" strike="noStrike" dirty="0">
                          <a:solidFill>
                            <a:srgbClr val="2D536C"/>
                          </a:solidFill>
                          <a:latin typeface="Times New Roman" panose="02020603050405020304" pitchFamily="18" charset="0"/>
                          <a:ea typeface="Lato Black"/>
                          <a:cs typeface="Times New Roman" panose="02020603050405020304" pitchFamily="18" charset="0"/>
                          <a:sym typeface="Lato Black"/>
                        </a:rPr>
                        <a:t>              Команда проекта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endParaRPr sz="1000" b="1" strike="noStrike" dirty="0">
                        <a:solidFill>
                          <a:srgbClr val="0C0C0C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endParaRPr sz="1000" b="1" strike="noStrike" dirty="0">
                        <a:solidFill>
                          <a:srgbClr val="0C0C0C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1. Сараев М.Н. – руководитель проекта</a:t>
                      </a:r>
                      <a:endParaRPr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2. Уханова М.В. – инженер-конструктор, программист</a:t>
                      </a:r>
                      <a:endParaRPr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3.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Шкарапут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А.Р. – маркетолог</a:t>
                      </a:r>
                      <a:endParaRPr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4.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Канидова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С.А. – экономист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5. Мельник О.В.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–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эксперт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Евсенкина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Ю.М.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–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эксперт</a:t>
                      </a:r>
                      <a:endParaRPr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536C"/>
                        </a:buClr>
                        <a:buSzPts val="1600"/>
                        <a:buFont typeface="Lato Black"/>
                        <a:buNone/>
                      </a:pPr>
                      <a:r>
                        <a:rPr lang="ru-RU" sz="1600" b="1" strike="noStrike" dirty="0">
                          <a:solidFill>
                            <a:srgbClr val="2D536C"/>
                          </a:solidFill>
                          <a:latin typeface="Times New Roman" panose="02020603050405020304" pitchFamily="18" charset="0"/>
                          <a:ea typeface="Lato Black"/>
                          <a:cs typeface="Times New Roman" panose="02020603050405020304" pitchFamily="18" charset="0"/>
                          <a:sym typeface="Lato Black"/>
                        </a:rPr>
                        <a:t>                 Результаты проекта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endParaRPr sz="1000" b="1" strike="noStrike" dirty="0">
                        <a:solidFill>
                          <a:srgbClr val="0C0C0C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i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Создание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программного обеспечения,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обеспечивающего регистрацию, изменение, автоматизированную обработку данных и анализ необходимых параметров для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выявления стресса, тревожности и нервного напряжения. </a:t>
                      </a:r>
                      <a:endParaRPr sz="1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endParaRPr sz="1000" b="1" strike="noStrike" dirty="0">
                        <a:solidFill>
                          <a:srgbClr val="0C0C0C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536C"/>
                        </a:buClr>
                        <a:buSzPts val="1600"/>
                        <a:buFont typeface="Lato Black"/>
                        <a:buNone/>
                      </a:pPr>
                      <a:r>
                        <a:rPr lang="ru-RU" sz="1600" b="1" strike="noStrike" dirty="0">
                          <a:solidFill>
                            <a:srgbClr val="2D536C"/>
                          </a:solidFill>
                          <a:latin typeface="Times New Roman" panose="02020603050405020304" pitchFamily="18" charset="0"/>
                          <a:ea typeface="Lato Black"/>
                          <a:cs typeface="Times New Roman" panose="02020603050405020304" pitchFamily="18" charset="0"/>
                          <a:sym typeface="Lato Black"/>
                        </a:rPr>
                        <a:t>                Сроки проекта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2024 – концепция и анализ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2025 – проектирование и разработка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2026 – тестирование и реализация</a:t>
                      </a:r>
                      <a:br>
                        <a:rPr lang="ru-RU" sz="10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</a:br>
                      <a:endParaRPr sz="1400" dirty="0">
                        <a:solidFill>
                          <a:srgbClr val="0C0C0C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7" name="Google Shape;147;p2" descr="C:\Users\pankratov.in\YandexDisk\!NTI\DOCS\ProjectPresentation\icons\PNG\256\1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399" y="502915"/>
            <a:ext cx="534218" cy="480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" descr="C:\Users\pankratov.in\YandexDisk\!NTI\DOCS\ProjectPresentation\icons\PNG\256\33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860" y="3429000"/>
            <a:ext cx="534218" cy="480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" descr="C:\Users\pankratov.in\YandexDisk\!NTI\DOCS\ProjectPresentation\icons\PNG\256\23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1170" y="602315"/>
            <a:ext cx="534219" cy="480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" descr="C:\Users\pankratov.in\YandexDisk\!NTI\DOCS\ProjectPresentation\icons\PNG\256\37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65729" y="3316322"/>
            <a:ext cx="569660" cy="480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"/>
          <p:cNvSpPr/>
          <p:nvPr/>
        </p:nvSpPr>
        <p:spPr>
          <a:xfrm>
            <a:off x="3196662" y="751407"/>
            <a:ext cx="3354742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проекта</a:t>
            </a:r>
            <a:endParaRPr sz="2400" b="0" i="0" u="none" strike="noStrike" cap="none" dirty="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56" name="Google Shape;156;p3"/>
          <p:cNvCxnSpPr/>
          <p:nvPr/>
        </p:nvCxnSpPr>
        <p:spPr>
          <a:xfrm>
            <a:off x="236502" y="1254714"/>
            <a:ext cx="9144360" cy="360"/>
          </a:xfrm>
          <a:prstGeom prst="straightConnector1">
            <a:avLst/>
          </a:prstGeom>
          <a:noFill/>
          <a:ln w="9525" cap="flat" cmpd="sng">
            <a:solidFill>
              <a:srgbClr val="8E708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7" name="Google Shape;157;p3"/>
          <p:cNvSpPr/>
          <p:nvPr/>
        </p:nvSpPr>
        <p:spPr>
          <a:xfrm>
            <a:off x="369000" y="-16920"/>
            <a:ext cx="1898640" cy="32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"/>
          <p:cNvSpPr/>
          <p:nvPr/>
        </p:nvSpPr>
        <p:spPr>
          <a:xfrm>
            <a:off x="566770" y="1529277"/>
            <a:ext cx="8485200" cy="3716491"/>
          </a:xfrm>
          <a:prstGeom prst="roundRect">
            <a:avLst>
              <a:gd name="adj" fmla="val 2129"/>
            </a:avLst>
          </a:prstGeom>
          <a:noFill/>
          <a:ln w="25400" cap="flat" cmpd="sng">
            <a:solidFill>
              <a:srgbClr val="7F7F7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80" b="0" i="0" u="none" strike="noStrike" cap="none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"/>
          <p:cNvSpPr/>
          <p:nvPr/>
        </p:nvSpPr>
        <p:spPr>
          <a:xfrm>
            <a:off x="1" y="0"/>
            <a:ext cx="9905999" cy="56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Программное обеспечение для оценки уровня психологического давления на человека </a:t>
            </a:r>
            <a:endParaRPr sz="1500" b="1" dirty="0">
              <a:solidFill>
                <a:srgbClr val="2A6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использованием анализа речевого сигнала</a:t>
            </a:r>
            <a:r>
              <a:rPr lang="ru-RU" sz="1500" b="1" i="0" u="none" strike="noStrike" cap="none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500" b="1" dirty="0">
              <a:solidFill>
                <a:srgbClr val="2A6099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"/>
          <p:cNvSpPr txBox="1"/>
          <p:nvPr/>
        </p:nvSpPr>
        <p:spPr>
          <a:xfrm>
            <a:off x="704314" y="1761423"/>
            <a:ext cx="8280000" cy="3457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В современном мире уровень стресса и психологического давления на человека значительно возрос. Это связано с быстрыми изменениями в жизни, высокими требованиями на работе, социальными и экономическими факторами. Психологическое давление может приводить к различным негативным последствиям, включая ухудшение здоровья, снижение производительности, развитие психических заболеваний и ухудшение качества жизни.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Данное программное обеспечение позволяет автоматизировать процесс выявления и мониторинга эмоционального состояния человека через анализ его речевых команд, интонации, пауз, тембра голоса и других параметров. С помощью машинного обучения и обработки естественного языка можно разработать алгоритмы, способные выявлять признаки стресса и психологического давления.</a:t>
            </a:r>
            <a:endParaRPr sz="2400" dirty="0">
              <a:solidFill>
                <a:srgbClr val="1A1A1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1" name="Google Shape;161;p3" descr="C:\Users\pankratov.in\YandexDisk\!NTI\DOCS\ProjectPresentation\icons\PNG\256\5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497" y="5473766"/>
            <a:ext cx="1313612" cy="131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" descr="C:\Users\pankratov.in\YandexDisk\!NTI\DOCS\ProjectPresentation\icons\PNG\256\29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7388" y="5409630"/>
            <a:ext cx="1611656" cy="1368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7" name="Google Shape;167;p4"/>
          <p:cNvCxnSpPr/>
          <p:nvPr/>
        </p:nvCxnSpPr>
        <p:spPr>
          <a:xfrm>
            <a:off x="129420" y="818294"/>
            <a:ext cx="9144360" cy="360"/>
          </a:xfrm>
          <a:prstGeom prst="straightConnector1">
            <a:avLst/>
          </a:prstGeom>
          <a:noFill/>
          <a:ln w="9525" cap="flat" cmpd="sng">
            <a:solidFill>
              <a:srgbClr val="8E708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8" name="Google Shape;168;p4"/>
          <p:cNvSpPr/>
          <p:nvPr/>
        </p:nvSpPr>
        <p:spPr>
          <a:xfrm>
            <a:off x="1164240" y="-16920"/>
            <a:ext cx="306000" cy="32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381960" y="1238077"/>
            <a:ext cx="4319700" cy="3405900"/>
          </a:xfrm>
          <a:prstGeom prst="rect">
            <a:avLst/>
          </a:prstGeom>
          <a:noFill/>
          <a:ln w="57150" cap="flat" cmpd="sng">
            <a:solidFill>
              <a:srgbClr val="E93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современном мире проблема психологического давления и стресса становится все более актуальной. Высокий уровень стресса может приводить к различным негативным последствиям для здоровья, включая психические расстройства. Одним из способов оценки уровня стресса является анализ речевого сигнала человека, который может содержать информацию о его эмоциональном состоянии, уровне тревоги и напряженности</a:t>
            </a:r>
            <a:endParaRPr sz="1600" dirty="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5156215" y="1239302"/>
            <a:ext cx="4319700" cy="3403500"/>
          </a:xfrm>
          <a:prstGeom prst="rect">
            <a:avLst/>
          </a:prstGeom>
          <a:noFill/>
          <a:ln w="571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18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 </a:t>
            </a:r>
            <a:endParaRPr sz="16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программного обеспечения,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 обеспечивающего регистрацию, изменение, автоматизированную обработку данных и анализ необходимых параметров для </a:t>
            </a:r>
            <a:r>
              <a:rPr lang="ru-RU" sz="1800" dirty="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выявления стресса, тревожности и нервного напряжения. 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8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1" name="Google Shape;171;p4" descr="C:\Users\pankratov.in\YandexDisk\!NTI\DOCS\ProjectPresentation\icons\PNG\256\1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7251" y="4644047"/>
            <a:ext cx="2385308" cy="205646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/>
          <p:nvPr/>
        </p:nvSpPr>
        <p:spPr>
          <a:xfrm>
            <a:off x="0" y="284424"/>
            <a:ext cx="99060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«Программное обеспечение для оценки уровня психологического давления на человека </a:t>
            </a:r>
            <a:endParaRPr sz="1500" b="1" dirty="0">
              <a:solidFill>
                <a:srgbClr val="2A6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использованием анализа речевого сигнала»</a:t>
            </a:r>
            <a:endParaRPr sz="1500" b="1" dirty="0">
              <a:solidFill>
                <a:srgbClr val="2A6099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7" name="Google Shape;177;p5"/>
          <p:cNvCxnSpPr/>
          <p:nvPr/>
        </p:nvCxnSpPr>
        <p:spPr>
          <a:xfrm>
            <a:off x="380820" y="806779"/>
            <a:ext cx="9144360" cy="360"/>
          </a:xfrm>
          <a:prstGeom prst="straightConnector1">
            <a:avLst/>
          </a:prstGeom>
          <a:noFill/>
          <a:ln w="9525" cap="flat" cmpd="sng">
            <a:solidFill>
              <a:srgbClr val="8E708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8" name="Google Shape;178;p5"/>
          <p:cNvSpPr/>
          <p:nvPr/>
        </p:nvSpPr>
        <p:spPr>
          <a:xfrm>
            <a:off x="1164240" y="-16920"/>
            <a:ext cx="306000" cy="32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284500" y="936725"/>
            <a:ext cx="4606800" cy="5713800"/>
          </a:xfrm>
          <a:prstGeom prst="roundRect">
            <a:avLst>
              <a:gd name="adj" fmla="val 2129"/>
            </a:avLst>
          </a:prstGeom>
          <a:noFill/>
          <a:ln w="25400" cap="flat" cmpd="sng">
            <a:solidFill>
              <a:srgbClr val="0070C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проекта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Проект направлен на создание программного обеспечения для оценки уровня психологического давления на человека через анализ речевого сигнала. Используя методы обработки речи и машинного обучения, система выявляет эмоциональные состояния, такие как стресс, тревожность и нервное напряжение, возникающие под влиянием внешних факторов. Это позволяет оперативно получать информацию о психологическом состоянии пользователя. Программное обеспечение можно применять в психологии, HR, медицине, системах идентификации и других сферах, где важно учитывать эмоциональное состояние для повышения эффективности, благополучия и предотвращения негативных последствий или противоправных действий.</a:t>
            </a:r>
            <a:endParaRPr sz="1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221650" y="142600"/>
            <a:ext cx="96843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«Программное обеспечение для оценки уровня психологического давления на человека </a:t>
            </a:r>
            <a:endParaRPr sz="1500" b="1" dirty="0">
              <a:solidFill>
                <a:srgbClr val="2A6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использованием анализа речевого сигнала»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5018225" y="936725"/>
            <a:ext cx="4606800" cy="5713800"/>
          </a:xfrm>
          <a:prstGeom prst="roundRect">
            <a:avLst>
              <a:gd name="adj" fmla="val 2129"/>
            </a:avLst>
          </a:prstGeom>
          <a:noFill/>
          <a:ln w="25400" cap="flat" cmpd="sng">
            <a:solidFill>
              <a:srgbClr val="0070C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Технология проекта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Программное обеспечение использует технологии обработки речи и машинного обучения для выявления изменений в интонации, темпе речи, на основе мел-частотных кепстральных коэффициентов, что позволяет точно идентифицировать эмоциональные состояния человека. Нейронная сеть обучается на собственном наборе данных.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/>
          <p:nvPr/>
        </p:nvSpPr>
        <p:spPr>
          <a:xfrm>
            <a:off x="3698675" y="544617"/>
            <a:ext cx="2320677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проекта</a:t>
            </a:r>
            <a:endParaRPr sz="2400" b="0" i="0" u="none" strike="noStrike" cap="non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7" name="Google Shape;187;p6"/>
          <p:cNvCxnSpPr/>
          <p:nvPr/>
        </p:nvCxnSpPr>
        <p:spPr>
          <a:xfrm>
            <a:off x="195366" y="1010210"/>
            <a:ext cx="9144360" cy="360"/>
          </a:xfrm>
          <a:prstGeom prst="straightConnector1">
            <a:avLst/>
          </a:prstGeom>
          <a:noFill/>
          <a:ln w="9525" cap="flat" cmpd="sng">
            <a:solidFill>
              <a:srgbClr val="8E708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88" name="Google Shape;188;p6"/>
          <p:cNvSpPr/>
          <p:nvPr/>
        </p:nvSpPr>
        <p:spPr>
          <a:xfrm>
            <a:off x="1164240" y="-16920"/>
            <a:ext cx="306000" cy="32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>
            <a:spLocks noGrp="1"/>
          </p:cNvSpPr>
          <p:nvPr>
            <p:ph type="body" idx="1"/>
          </p:nvPr>
        </p:nvSpPr>
        <p:spPr>
          <a:xfrm>
            <a:off x="3000553" y="1379009"/>
            <a:ext cx="3782729" cy="194430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571500" marR="0" lvl="0" indent="-3238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Noto Sans Symbols"/>
              <a:buChar char="✔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 учреждения</a:t>
            </a:r>
            <a:endParaRPr sz="3400" dirty="0"/>
          </a:p>
          <a:p>
            <a:pPr marL="571500" marR="0" lvl="0" indent="-323850" algn="just" rtl="0">
              <a:lnSpc>
                <a:spcPct val="90000"/>
              </a:lnSpc>
              <a:spcBef>
                <a:spcPts val="1417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Noto Sans Symbols"/>
              <a:buChar char="✔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Медицинские учреждения</a:t>
            </a:r>
            <a:endParaRPr sz="3400" dirty="0"/>
          </a:p>
          <a:p>
            <a:pPr marL="571500" marR="0" lvl="0" indent="-323850" algn="just" rtl="0">
              <a:lnSpc>
                <a:spcPct val="90000"/>
              </a:lnSpc>
              <a:spcBef>
                <a:spcPts val="1417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Noto Sans Symbols"/>
              <a:buChar char="✔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Корпоративные клиенты</a:t>
            </a:r>
            <a:endParaRPr sz="2400" b="0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6" descr="C:\Users\pankratov.in\YandexDisk\!NTI\DOCS\ProjectPresentation\icons\PNG\256\16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506" y="4001980"/>
            <a:ext cx="2062890" cy="2113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6" descr="C:\Users\pankratov.in\YandexDisk\!NTI\DOCS\ProjectPresentation\icons\PNG\256\39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0401" y="4001131"/>
            <a:ext cx="2003034" cy="2003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6" descr="C:\Users\pankratov.in\YandexDisk\!NTI\DOCS\ProjectPresentation\icons\PNG\256\1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29561" y="3800552"/>
            <a:ext cx="2148399" cy="231903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6"/>
          <p:cNvSpPr/>
          <p:nvPr/>
        </p:nvSpPr>
        <p:spPr>
          <a:xfrm>
            <a:off x="0" y="70551"/>
            <a:ext cx="99060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«Программное обеспечение для оценки уровня психологического давления на человека </a:t>
            </a:r>
            <a:endParaRPr sz="1500" b="1" dirty="0">
              <a:solidFill>
                <a:srgbClr val="2A6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2A6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использованием анализа речевого сигнала»</a:t>
            </a:r>
            <a:endParaRPr sz="1500" b="1" dirty="0">
              <a:solidFill>
                <a:srgbClr val="2A6099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/>
          <p:nvPr/>
        </p:nvSpPr>
        <p:spPr>
          <a:xfrm>
            <a:off x="3082490" y="0"/>
            <a:ext cx="318897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/>
          </a:p>
        </p:txBody>
      </p:sp>
      <p:graphicFrame>
        <p:nvGraphicFramePr>
          <p:cNvPr id="199" name="Google Shape;199;p7"/>
          <p:cNvGraphicFramePr/>
          <p:nvPr/>
        </p:nvGraphicFramePr>
        <p:xfrm>
          <a:off x="140956" y="596236"/>
          <a:ext cx="9624075" cy="5770125"/>
        </p:xfrm>
        <a:graphic>
          <a:graphicData uri="http://schemas.openxmlformats.org/drawingml/2006/table">
            <a:tbl>
              <a:tblPr>
                <a:noFill/>
                <a:tableStyleId>{B670D690-EDCC-4B8D-BD76-B8A85C723CA0}</a:tableStyleId>
              </a:tblPr>
              <a:tblGrid>
                <a:gridCol w="144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8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40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партнеры: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0000" marR="900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Ключевой вид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</a:t>
                      </a:r>
                      <a:r>
                        <a:rPr lang="ru-RU" sz="1600" b="1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еятельности: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устройства и алгоритма программного обеспечения</a:t>
                      </a:r>
                      <a:endParaRPr sz="17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0000" marR="900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предложение:</a:t>
                      </a:r>
                      <a:endParaRPr dirty="0"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Выявление эмоционального состояния, возникающего под влиянием внешних факторов.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0000" marR="900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клиентами: </a:t>
                      </a:r>
                      <a:endParaRPr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Персональная под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ход</a:t>
                      </a:r>
                      <a:endParaRPr sz="1600" b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0000" marR="900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сегменты: </a:t>
                      </a:r>
                      <a:endParaRPr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Образовательные учреждения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Медицинские учреждения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Корпоративные клиенты</a:t>
                      </a:r>
                      <a:endParaRPr/>
                    </a:p>
                  </a:txBody>
                  <a:tcPr marL="90000" marR="9000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9525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ресурсы: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Команда, материальные ресурсы, интеллектуальные ресурсы, финансовые поддержка</a:t>
                      </a:r>
                      <a:endParaRPr sz="1700" u="none" strike="noStrike" cap="none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0000" marR="9000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Основные каналы привлечения клиентов: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Рассылка коммерческих предложений потенциальным целевым клиентам, продвижение через социальные сети.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0000" marR="9000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0" name="Google Shape;200;p7" descr="C:\Users\pankratov.in\YandexDisk\!NTI\DOCS\ProjectPresentation\icons\PNG\256\28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7664" y="3430806"/>
            <a:ext cx="708660" cy="59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450" y="1670407"/>
            <a:ext cx="1359850" cy="1510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"/>
          <p:cNvSpPr/>
          <p:nvPr/>
        </p:nvSpPr>
        <p:spPr>
          <a:xfrm>
            <a:off x="641018" y="2036976"/>
            <a:ext cx="9072000" cy="197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8735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solidFill>
                  <a:srgbClr val="2D536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Контакты</a:t>
            </a:r>
            <a:br>
              <a:rPr lang="ru-RU" sz="4800" dirty="0">
                <a:solidFill>
                  <a:srgbClr val="2D536C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lang="ru-RU" sz="2600" dirty="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Сараев Михаил Николаевич </a:t>
            </a:r>
            <a:r>
              <a:rPr lang="ru-RU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руководитель проекта</a:t>
            </a:r>
            <a:endParaRPr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8735" marR="0" lvl="0" indent="0" algn="l" rtl="0">
              <a:lnSpc>
                <a:spcPct val="111000"/>
              </a:lnSpc>
              <a:spcBef>
                <a:spcPts val="629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Телефон:</a:t>
            </a: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ru-RU" sz="2400" dirty="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89521228768</a:t>
            </a:r>
            <a:br>
              <a:rPr lang="ru-RU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4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9"/>
          <p:cNvSpPr/>
          <p:nvPr/>
        </p:nvSpPr>
        <p:spPr>
          <a:xfrm>
            <a:off x="636480" y="6137640"/>
            <a:ext cx="2787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75" tIns="42100" rIns="83875" bIns="42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strike="noStrike" dirty="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ru-RU" sz="1600" dirty="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ru-RU" sz="1600" b="0" strike="noStrike" dirty="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, РГРТУ</a:t>
            </a:r>
            <a:endParaRPr sz="1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4640" y="5845320"/>
            <a:ext cx="1661400" cy="9500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" name="Google Shape;209;p9"/>
          <p:cNvGrpSpPr/>
          <p:nvPr/>
        </p:nvGrpSpPr>
        <p:grpSpPr>
          <a:xfrm>
            <a:off x="7634520" y="55800"/>
            <a:ext cx="2262240" cy="2883960"/>
            <a:chOff x="7634520" y="55800"/>
            <a:chExt cx="2262240" cy="2883960"/>
          </a:xfrm>
        </p:grpSpPr>
        <p:grpSp>
          <p:nvGrpSpPr>
            <p:cNvPr id="210" name="Google Shape;210;p9"/>
            <p:cNvGrpSpPr/>
            <p:nvPr/>
          </p:nvGrpSpPr>
          <p:grpSpPr>
            <a:xfrm>
              <a:off x="7634520" y="55800"/>
              <a:ext cx="2261880" cy="2294280"/>
              <a:chOff x="7634520" y="55800"/>
              <a:chExt cx="2261880" cy="2294280"/>
            </a:xfrm>
          </p:grpSpPr>
          <p:sp>
            <p:nvSpPr>
              <p:cNvPr id="211" name="Google Shape;211;p9"/>
              <p:cNvSpPr/>
              <p:nvPr/>
            </p:nvSpPr>
            <p:spPr>
              <a:xfrm>
                <a:off x="7964640" y="68400"/>
                <a:ext cx="1931760" cy="2281680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80" b="0" strike="noStrik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9"/>
              <p:cNvSpPr/>
              <p:nvPr/>
            </p:nvSpPr>
            <p:spPr>
              <a:xfrm>
                <a:off x="7634520" y="55800"/>
                <a:ext cx="1713240" cy="999360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80" b="0" strike="noStrik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3" name="Google Shape;213;p9"/>
            <p:cNvSpPr/>
            <p:nvPr/>
          </p:nvSpPr>
          <p:spPr>
            <a:xfrm>
              <a:off x="8981640" y="2489400"/>
              <a:ext cx="915120" cy="450360"/>
            </a:xfrm>
            <a:custGeom>
              <a:avLst/>
              <a:gdLst/>
              <a:ahLst/>
              <a:cxnLst/>
              <a:rect l="l" t="t" r="r" b="b"/>
              <a:pathLst>
                <a:path w="3446144" h="1437004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80" b="0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4" name="Google Shape;214;p9"/>
          <p:cNvGrpSpPr/>
          <p:nvPr/>
        </p:nvGrpSpPr>
        <p:grpSpPr>
          <a:xfrm>
            <a:off x="717120" y="5971680"/>
            <a:ext cx="4545360" cy="19800"/>
            <a:chOff x="717120" y="5971680"/>
            <a:chExt cx="4545360" cy="19800"/>
          </a:xfrm>
        </p:grpSpPr>
        <p:cxnSp>
          <p:nvCxnSpPr>
            <p:cNvPr id="215" name="Google Shape;215;p9"/>
            <p:cNvCxnSpPr/>
            <p:nvPr/>
          </p:nvCxnSpPr>
          <p:spPr>
            <a:xfrm rot="10800000" flipH="1">
              <a:off x="717120" y="5971680"/>
              <a:ext cx="4545360" cy="19800"/>
            </a:xfrm>
            <a:prstGeom prst="straightConnector1">
              <a:avLst/>
            </a:prstGeom>
            <a:noFill/>
            <a:ln w="9525" cap="flat" cmpd="sng">
              <a:solidFill>
                <a:srgbClr val="2D536C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6" name="Google Shape;216;p9"/>
            <p:cNvCxnSpPr/>
            <p:nvPr/>
          </p:nvCxnSpPr>
          <p:spPr>
            <a:xfrm>
              <a:off x="730440" y="5991120"/>
              <a:ext cx="1645560" cy="360"/>
            </a:xfrm>
            <a:prstGeom prst="straightConnector1">
              <a:avLst/>
            </a:prstGeom>
            <a:noFill/>
            <a:ln w="28575" cap="flat" cmpd="sng">
              <a:solidFill>
                <a:srgbClr val="2D536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17" name="Google Shape;21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280" y="29520"/>
            <a:ext cx="3576600" cy="153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9" descr="C:\Users\pankratov.in\YandexDisk\!NTI\DOCS\ProjectPresentation\icons\PNG\256\3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6353" y="3755882"/>
            <a:ext cx="1709464" cy="176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673</Words>
  <Application>Microsoft Office PowerPoint</Application>
  <PresentationFormat>Лист A4 (210x297 мм)</PresentationFormat>
  <Paragraphs>86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Times New Roman</vt:lpstr>
      <vt:lpstr>Lato Black</vt:lpstr>
      <vt:lpstr>Noto Sans Symbols</vt:lpstr>
      <vt:lpstr>Calibri</vt:lpstr>
      <vt:lpstr>2_Тема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Michael Mindman</cp:lastModifiedBy>
  <cp:revision>5</cp:revision>
  <dcterms:created xsi:type="dcterms:W3CDTF">2016-03-23T11:46:06Z</dcterms:created>
  <dcterms:modified xsi:type="dcterms:W3CDTF">2024-10-14T22:42:41Z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  <property fmtid="{D5CDD505-2E9C-101B-9397-08002B2CF9AE}" pid="3" name="Notes">
    <vt:i4>9</vt:i4>
  </property>
  <property fmtid="{D5CDD505-2E9C-101B-9397-08002B2CF9AE}" pid="4" name="PresentationFormat">
    <vt:lpwstr>Лист A4 (210x297 мм)</vt:lpwstr>
  </property>
  <property fmtid="{D5CDD505-2E9C-101B-9397-08002B2CF9AE}" pid="5" name="Slides">
    <vt:i4>21</vt:i4>
  </property>
</Properties>
</file>