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20"/>
  </p:notesMasterIdLst>
  <p:handoutMasterIdLst>
    <p:handoutMasterId r:id="rId21"/>
  </p:handoutMasterIdLst>
  <p:sldIdLst>
    <p:sldId id="323" r:id="rId6"/>
    <p:sldId id="314" r:id="rId7"/>
    <p:sldId id="330" r:id="rId8"/>
    <p:sldId id="327" r:id="rId9"/>
    <p:sldId id="328" r:id="rId10"/>
    <p:sldId id="316" r:id="rId11"/>
    <p:sldId id="331" r:id="rId12"/>
    <p:sldId id="332" r:id="rId13"/>
    <p:sldId id="318" r:id="rId14"/>
    <p:sldId id="317" r:id="rId15"/>
    <p:sldId id="329" r:id="rId16"/>
    <p:sldId id="319" r:id="rId17"/>
    <p:sldId id="320" r:id="rId18"/>
    <p:sldId id="324" r:id="rId19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7DA2"/>
    <a:srgbClr val="E93B47"/>
    <a:srgbClr val="FFD05B"/>
    <a:srgbClr val="6DA3C0"/>
    <a:srgbClr val="D1E2EB"/>
    <a:srgbClr val="FFFFFF"/>
    <a:srgbClr val="F75931"/>
    <a:srgbClr val="68BBCB"/>
    <a:srgbClr val="FFC072"/>
    <a:srgbClr val="F75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45" autoAdjust="0"/>
    <p:restoredTop sz="96271"/>
  </p:normalViewPr>
  <p:slideViewPr>
    <p:cSldViewPr snapToGrid="0">
      <p:cViewPr varScale="1">
        <p:scale>
          <a:sx n="88" d="100"/>
          <a:sy n="88" d="100"/>
        </p:scale>
        <p:origin x="-1315" y="-77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D20-49AE-BC40-AEDDED7D1FD1}"/>
              </c:ext>
            </c:extLst>
          </c:dPt>
          <c:cat>
            <c:strRef>
              <c:f>Лист1!$A$2:$A$3</c:f>
              <c:strCache>
                <c:ptCount val="2"/>
                <c:pt idx="0">
                  <c:v>Бюджетные средства</c:v>
                </c:pt>
                <c:pt idx="1">
                  <c:v>Внебюджетные средства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174</c:v>
                </c:pt>
                <c:pt idx="1">
                  <c:v>386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D20-49AE-BC40-AEDDED7D1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26.11.2023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26.11.2023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26.11.2023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26.11.2023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26.11.2023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26.11.2023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53873" y="1859058"/>
            <a:ext cx="9072282" cy="1527636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помощи при передвижении для людей с ограниченными возможностями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spc="-2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 dirty="0" err="1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36487" y="3971806"/>
            <a:ext cx="4953000" cy="10229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«</a:t>
            </a:r>
            <a:r>
              <a:rPr lang="ru-RU" spc="-2" dirty="0" err="1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Эдунет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b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технология: «</a:t>
            </a:r>
            <a:r>
              <a:rPr lang="ru-RU" spc="-2" dirty="0" err="1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Сенсорика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 и компоненты робототехники»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53250DCF-1E72-4065-AA83-A7E954367A78}"/>
              </a:ext>
            </a:extLst>
          </p:cNvPr>
          <p:cNvSpPr txBox="1"/>
          <p:nvPr/>
        </p:nvSpPr>
        <p:spPr>
          <a:xfrm>
            <a:off x="3253066" y="3060025"/>
            <a:ext cx="33998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«Ариадна»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51F1A10E-1584-42E6-88F9-104F507952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892" y="5508554"/>
            <a:ext cx="1052728" cy="62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6402" y="334932"/>
            <a:ext cx="144783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Профиль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74720" y="860130"/>
            <a:ext cx="112639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Цель проекта</a:t>
            </a:r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>
          <a:xfrm flipH="1">
            <a:off x="381001" y="3017526"/>
            <a:ext cx="9256058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5162" y="3132163"/>
            <a:ext cx="15573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381000" y="529385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Shape 186" descr="C:\Users\pankratov.in\YandexDisk\!NTI\DOCS\ProjectPresentation\icons\PNG\256\246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688" y="5400217"/>
            <a:ext cx="649242" cy="6492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180"/>
          <p:cNvSpPr/>
          <p:nvPr/>
        </p:nvSpPr>
        <p:spPr>
          <a:xfrm>
            <a:off x="1422797" y="5388687"/>
            <a:ext cx="461390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dirty="0">
                <a:sym typeface="Calibri"/>
              </a:rPr>
              <a:t>Общая стоимость проекта (тыс. рублей)</a:t>
            </a:r>
            <a:endParaRPr sz="1286" dirty="0"/>
          </a:p>
        </p:txBody>
      </p:sp>
      <p:sp>
        <p:nvSpPr>
          <p:cNvPr id="29" name="Shape 189"/>
          <p:cNvSpPr/>
          <p:nvPr/>
        </p:nvSpPr>
        <p:spPr>
          <a:xfrm>
            <a:off x="5261606" y="5400217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286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1 000 000</a:t>
            </a:r>
            <a:endParaRPr sz="1286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Shape 187"/>
          <p:cNvSpPr/>
          <p:nvPr/>
        </p:nvSpPr>
        <p:spPr>
          <a:xfrm>
            <a:off x="1605364" y="5980340"/>
            <a:ext cx="1598871" cy="4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Собственные средства</a:t>
            </a:r>
            <a:b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200 000</a:t>
            </a:r>
            <a:endParaRPr sz="1143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Shape 190"/>
          <p:cNvSpPr/>
          <p:nvPr/>
        </p:nvSpPr>
        <p:spPr>
          <a:xfrm>
            <a:off x="4027183" y="5980742"/>
            <a:ext cx="182783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Привлекаемые средства</a:t>
            </a:r>
            <a:b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800 000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" name="Диаграмма 31"/>
          <p:cNvGraphicFramePr/>
          <p:nvPr/>
        </p:nvGraphicFramePr>
        <p:xfrm>
          <a:off x="3170395" y="5753834"/>
          <a:ext cx="965142" cy="91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Shape 208"/>
          <p:cNvSpPr/>
          <p:nvPr/>
        </p:nvSpPr>
        <p:spPr>
          <a:xfrm>
            <a:off x="478217" y="1271022"/>
            <a:ext cx="9144000" cy="1497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переносимого устройства для определения расстояния до объектов с использованием датчиков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аудиокоманд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помощи людям с ограниченным зрением в преодолении препятствий во время передвижения.</a:t>
            </a:r>
            <a:endParaRPr lang="ru-RU" sz="107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Shape 208"/>
          <p:cNvSpPr/>
          <p:nvPr/>
        </p:nvSpPr>
        <p:spPr>
          <a:xfrm>
            <a:off x="581086" y="3551774"/>
            <a:ext cx="4989126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макета переносимого устройства для определения расстояния до объектов с использованием датчиков и звукового сигнала для помощи людям с ограниченным зрением в преодолении препятствий во время передвижения.</a:t>
            </a: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3549" y="312039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Shape 179"/>
          <p:cNvSpPr/>
          <p:nvPr/>
        </p:nvSpPr>
        <p:spPr>
          <a:xfrm>
            <a:off x="6486542" y="3303467"/>
            <a:ext cx="2575867" cy="1770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400" b="1" dirty="0">
                <a:solidFill>
                  <a:schemeClr val="dk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/>
            </a:r>
            <a:br>
              <a:rPr lang="ru-RU" sz="1400" b="1" dirty="0">
                <a:solidFill>
                  <a:schemeClr val="dk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Этап 1. Разработка устройства: 2 месяца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429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Этап 2. Тестирование устройства: 1 месяц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429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Этап 3. Реклама и продвижение: 1,5 месяца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sz="1400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64" name="Shape 191" descr="C:\Users\pankratov.in\YandexDisk\!NTI\DOCS\ProjectPresentation\icons\PNG\256\37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87873" y="3126586"/>
            <a:ext cx="352459" cy="3613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Shape 203"/>
          <p:cNvGrpSpPr/>
          <p:nvPr/>
        </p:nvGrpSpPr>
        <p:grpSpPr>
          <a:xfrm>
            <a:off x="6417183" y="3160249"/>
            <a:ext cx="215490" cy="263809"/>
            <a:chOff x="8202534" y="1348517"/>
            <a:chExt cx="301686" cy="369332"/>
          </a:xfrm>
        </p:grpSpPr>
        <p:sp>
          <p:nvSpPr>
            <p:cNvPr id="67" name="Shape 204"/>
            <p:cNvSpPr/>
            <p:nvPr/>
          </p:nvSpPr>
          <p:spPr>
            <a:xfrm>
              <a:off x="8262938" y="1447963"/>
              <a:ext cx="173414" cy="173414"/>
            </a:xfrm>
            <a:prstGeom prst="roundRect">
              <a:avLst>
                <a:gd name="adj" fmla="val 50000"/>
              </a:avLst>
            </a:prstGeom>
            <a:solidFill>
              <a:srgbClr val="FFD05B"/>
            </a:solidFill>
            <a:ln>
              <a:noFill/>
            </a:ln>
          </p:spPr>
          <p:txBody>
            <a:bodyPr spcFirstLastPara="1" wrap="square" lIns="65304" tIns="32643" rIns="65304" bIns="32643" anchor="ctr" anchorCtr="0">
              <a:noAutofit/>
            </a:bodyPr>
            <a:lstStyle/>
            <a:p>
              <a:pPr algn="ctr"/>
              <a:endParaRPr sz="1286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Shape 205"/>
            <p:cNvSpPr txBox="1"/>
            <p:nvPr/>
          </p:nvSpPr>
          <p:spPr>
            <a:xfrm>
              <a:off x="8202534" y="1348517"/>
              <a:ext cx="3016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r>
                <a:rPr lang="ru-RU" sz="1286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</a:t>
              </a:r>
              <a:endParaRPr sz="1286" dirty="0"/>
            </a:p>
          </p:txBody>
        </p:sp>
        <p:cxnSp>
          <p:nvCxnSpPr>
            <p:cNvPr id="69" name="Shape 206"/>
            <p:cNvCxnSpPr/>
            <p:nvPr/>
          </p:nvCxnSpPr>
          <p:spPr>
            <a:xfrm>
              <a:off x="8299637" y="1568905"/>
              <a:ext cx="89926" cy="0"/>
            </a:xfrm>
            <a:prstGeom prst="straightConnector1">
              <a:avLst/>
            </a:prstGeom>
            <a:noFill/>
            <a:ln w="9525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0" name="Прямоугольник 69"/>
          <p:cNvSpPr/>
          <p:nvPr/>
        </p:nvSpPr>
        <p:spPr>
          <a:xfrm>
            <a:off x="6558485" y="3122492"/>
            <a:ext cx="1317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Сроки проекта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2" name="Прямая соединительная линия 71"/>
          <p:cNvCxnSpPr>
            <a:cxnSpLocks/>
          </p:cNvCxnSpPr>
          <p:nvPr/>
        </p:nvCxnSpPr>
        <p:spPr>
          <a:xfrm flipV="1">
            <a:off x="5775949" y="3017526"/>
            <a:ext cx="1" cy="2276324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3704" y="-17098"/>
            <a:ext cx="9246827" cy="611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помощи при передвижении для людей с ограниченными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возможностями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«Ариадна»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7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Shape 190"/>
          <p:cNvSpPr/>
          <p:nvPr/>
        </p:nvSpPr>
        <p:spPr>
          <a:xfrm>
            <a:off x="6914241" y="6332514"/>
            <a:ext cx="167078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Грант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750 000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Shape 190"/>
          <p:cNvSpPr/>
          <p:nvPr/>
        </p:nvSpPr>
        <p:spPr>
          <a:xfrm>
            <a:off x="6627993" y="5493084"/>
            <a:ext cx="2263109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Взнос в уставной капитал</a:t>
            </a:r>
            <a:b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50 000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5855019" y="5671603"/>
            <a:ext cx="840114" cy="4876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855019" y="6159261"/>
            <a:ext cx="840114" cy="4173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51427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722603" y="729783"/>
            <a:ext cx="246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Команда проекта</a:t>
            </a:r>
          </a:p>
        </p:txBody>
      </p:sp>
      <p:sp>
        <p:nvSpPr>
          <p:cNvPr id="46" name="Shape 275"/>
          <p:cNvSpPr/>
          <p:nvPr/>
        </p:nvSpPr>
        <p:spPr>
          <a:xfrm>
            <a:off x="7155170" y="1394335"/>
            <a:ext cx="2490854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Рассказов Андрей</a:t>
            </a:r>
            <a:br>
              <a:rPr lang="ru-RU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dirty="0">
                <a:latin typeface="Calibri"/>
                <a:ea typeface="Calibri"/>
                <a:cs typeface="Calibri"/>
                <a:sym typeface="Calibri"/>
              </a:rPr>
              <a:t>Технический специалист</a:t>
            </a:r>
            <a:endParaRPr sz="1600" dirty="0">
              <a:latin typeface="Calibri"/>
              <a:ea typeface="Calibri"/>
              <a:cs typeface="Calibri"/>
            </a:endParaRPr>
          </a:p>
        </p:txBody>
      </p:sp>
      <p:sp>
        <p:nvSpPr>
          <p:cNvPr id="48" name="Shape 275"/>
          <p:cNvSpPr/>
          <p:nvPr/>
        </p:nvSpPr>
        <p:spPr>
          <a:xfrm>
            <a:off x="2658053" y="1450950"/>
            <a:ext cx="212910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b="1" dirty="0">
                <a:solidFill>
                  <a:srgbClr val="003462"/>
                </a:solidFill>
                <a:sym typeface="Calibri"/>
              </a:rPr>
              <a:t>Апостол Владимир</a:t>
            </a:r>
            <a:endParaRPr sz="2800" dirty="0"/>
          </a:p>
        </p:txBody>
      </p:sp>
      <p:sp>
        <p:nvSpPr>
          <p:cNvPr id="50" name="Shape 275"/>
          <p:cNvSpPr/>
          <p:nvPr/>
        </p:nvSpPr>
        <p:spPr>
          <a:xfrm>
            <a:off x="4160030" y="5929254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4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Воробьев Алексей</a:t>
            </a:r>
            <a:br>
              <a:rPr lang="ru-RU" sz="14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200" dirty="0">
                <a:latin typeface="Calibri"/>
                <a:ea typeface="Calibri"/>
                <a:cs typeface="Calibri"/>
                <a:sym typeface="Calibri"/>
              </a:rPr>
              <a:t>Технический специалист</a:t>
            </a:r>
            <a:endParaRPr sz="1200" dirty="0">
              <a:latin typeface="Calibri"/>
              <a:ea typeface="Calibri"/>
              <a:cs typeface="Calibri"/>
            </a:endParaRPr>
          </a:p>
        </p:txBody>
      </p:sp>
      <p:sp>
        <p:nvSpPr>
          <p:cNvPr id="52" name="Shape 275"/>
          <p:cNvSpPr/>
          <p:nvPr/>
        </p:nvSpPr>
        <p:spPr>
          <a:xfrm>
            <a:off x="7544874" y="5970727"/>
            <a:ext cx="1494491" cy="50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4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Усова Анастасия</a:t>
            </a:r>
            <a:r>
              <a:rPr lang="ru-RU" sz="16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6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200" dirty="0">
                <a:latin typeface="Calibri"/>
                <a:ea typeface="Calibri"/>
                <a:cs typeface="Calibri"/>
                <a:sym typeface="Calibri"/>
              </a:rPr>
              <a:t>Экономист</a:t>
            </a:r>
            <a:endParaRPr sz="1400" dirty="0">
              <a:latin typeface="Calibri"/>
              <a:ea typeface="Calibri"/>
              <a:cs typeface="Calibri"/>
            </a:endParaRPr>
          </a:p>
        </p:txBody>
      </p:sp>
      <p:sp>
        <p:nvSpPr>
          <p:cNvPr id="54" name="Rounded Rectangle 2099"/>
          <p:cNvSpPr/>
          <p:nvPr/>
        </p:nvSpPr>
        <p:spPr>
          <a:xfrm>
            <a:off x="2674397" y="1796248"/>
            <a:ext cx="1197820" cy="347166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1600" dirty="0">
                <a:latin typeface="Calibri"/>
                <a:ea typeface="Calibri"/>
                <a:cs typeface="Calibri"/>
              </a:rPr>
              <a:t>Лидер</a:t>
            </a:r>
            <a:endParaRPr lang="ru-RU"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1820" y="-17097"/>
            <a:ext cx="8246873" cy="795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помощи при передвижении для людей с ограниченными возможностями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«Ариадна»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7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146" y="1303373"/>
            <a:ext cx="1585940" cy="194216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4100" name="Picture 4" descr="https://sun9-32.userapi.com/impg/1Ws6aoA22vijwj9GeCKSY4i6uvdHjN8B_eIr7A/Ez03SGdrZ5E.jpg?size=1620x2160&amp;quality=95&amp;sign=78962c285b448ce9dbef912173dac91d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030" y="3757297"/>
            <a:ext cx="1585940" cy="211458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4874" y="3818283"/>
            <a:ext cx="1494490" cy="211814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636" y="3856143"/>
            <a:ext cx="1406144" cy="2114584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791165" y="5970727"/>
            <a:ext cx="170623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Федулова Наталья</a:t>
            </a:r>
            <a:br>
              <a:rPr lang="ru-RU" sz="1400" b="1" dirty="0">
                <a:solidFill>
                  <a:srgbClr val="003462"/>
                </a:solidFill>
                <a:ea typeface="Calibri"/>
                <a:cs typeface="Calibri"/>
                <a:sym typeface="Calibri"/>
              </a:rPr>
            </a:br>
            <a:r>
              <a:rPr lang="ru-RU" sz="1200" dirty="0">
                <a:ea typeface="Calibri"/>
                <a:cs typeface="Calibri"/>
                <a:sym typeface="Calibri"/>
              </a:rPr>
              <a:t>Экономист</a:t>
            </a:r>
            <a:endParaRPr lang="ru-RU" sz="1400" dirty="0">
              <a:ea typeface="Calibri"/>
              <a:cs typeface="Calibri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51F8ED1-8777-4E9D-B7DB-DE35CF8568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4218" y="1239855"/>
            <a:ext cx="1585939" cy="2130851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0846244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475" y="392990"/>
            <a:ext cx="17636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Актуальность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1000" y="0"/>
            <a:ext cx="8246873" cy="795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помощи при передвижении для людей с ограниченными возможностями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«Ариадна»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7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0395" y="1063023"/>
            <a:ext cx="8485576" cy="5194341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EF01721-C47E-45A8-935F-1E24B4A4354C}"/>
              </a:ext>
            </a:extLst>
          </p:cNvPr>
          <p:cNvSpPr txBox="1"/>
          <p:nvPr/>
        </p:nvSpPr>
        <p:spPr>
          <a:xfrm>
            <a:off x="844953" y="1098816"/>
            <a:ext cx="4596623" cy="3955570"/>
          </a:xfrm>
          <a:custGeom>
            <a:avLst/>
            <a:gdLst>
              <a:gd name="connsiteX0" fmla="*/ 0 w 8099553"/>
              <a:gd name="connsiteY0" fmla="*/ 0 h 4977388"/>
              <a:gd name="connsiteX1" fmla="*/ 8099553 w 8099553"/>
              <a:gd name="connsiteY1" fmla="*/ 0 h 4977388"/>
              <a:gd name="connsiteX2" fmla="*/ 8099553 w 8099553"/>
              <a:gd name="connsiteY2" fmla="*/ 4977388 h 4977388"/>
              <a:gd name="connsiteX3" fmla="*/ 0 w 8099553"/>
              <a:gd name="connsiteY3" fmla="*/ 4977388 h 4977388"/>
              <a:gd name="connsiteX4" fmla="*/ 0 w 8099553"/>
              <a:gd name="connsiteY4" fmla="*/ 0 h 4977388"/>
              <a:gd name="connsiteX0" fmla="*/ 0 w 8099553"/>
              <a:gd name="connsiteY0" fmla="*/ 0 h 4977388"/>
              <a:gd name="connsiteX1" fmla="*/ 8036800 w 8099553"/>
              <a:gd name="connsiteY1" fmla="*/ 2519083 h 4977388"/>
              <a:gd name="connsiteX2" fmla="*/ 8099553 w 8099553"/>
              <a:gd name="connsiteY2" fmla="*/ 4977388 h 4977388"/>
              <a:gd name="connsiteX3" fmla="*/ 0 w 8099553"/>
              <a:gd name="connsiteY3" fmla="*/ 4977388 h 4977388"/>
              <a:gd name="connsiteX4" fmla="*/ 0 w 8099553"/>
              <a:gd name="connsiteY4" fmla="*/ 0 h 4977388"/>
              <a:gd name="connsiteX0" fmla="*/ 0 w 8099553"/>
              <a:gd name="connsiteY0" fmla="*/ 0 h 4977388"/>
              <a:gd name="connsiteX1" fmla="*/ 8036800 w 8099553"/>
              <a:gd name="connsiteY1" fmla="*/ 2519083 h 4977388"/>
              <a:gd name="connsiteX2" fmla="*/ 8099553 w 8099553"/>
              <a:gd name="connsiteY2" fmla="*/ 4977388 h 4977388"/>
              <a:gd name="connsiteX3" fmla="*/ 0 w 8099553"/>
              <a:gd name="connsiteY3" fmla="*/ 4977388 h 4977388"/>
              <a:gd name="connsiteX4" fmla="*/ 0 w 8099553"/>
              <a:gd name="connsiteY4" fmla="*/ 0 h 4977388"/>
              <a:gd name="connsiteX0" fmla="*/ 0 w 8099553"/>
              <a:gd name="connsiteY0" fmla="*/ 0 h 4977388"/>
              <a:gd name="connsiteX1" fmla="*/ 8099553 w 8099553"/>
              <a:gd name="connsiteY1" fmla="*/ 2519083 h 4977388"/>
              <a:gd name="connsiteX2" fmla="*/ 8099553 w 8099553"/>
              <a:gd name="connsiteY2" fmla="*/ 4977388 h 4977388"/>
              <a:gd name="connsiteX3" fmla="*/ 0 w 8099553"/>
              <a:gd name="connsiteY3" fmla="*/ 4977388 h 4977388"/>
              <a:gd name="connsiteX4" fmla="*/ 0 w 8099553"/>
              <a:gd name="connsiteY4" fmla="*/ 0 h 4977388"/>
              <a:gd name="connsiteX0" fmla="*/ 0 w 8099553"/>
              <a:gd name="connsiteY0" fmla="*/ 65419 h 5042807"/>
              <a:gd name="connsiteX1" fmla="*/ 5152436 w 8099553"/>
              <a:gd name="connsiteY1" fmla="*/ 2220725 h 5042807"/>
              <a:gd name="connsiteX2" fmla="*/ 8099553 w 8099553"/>
              <a:gd name="connsiteY2" fmla="*/ 2584502 h 5042807"/>
              <a:gd name="connsiteX3" fmla="*/ 8099553 w 8099553"/>
              <a:gd name="connsiteY3" fmla="*/ 5042807 h 5042807"/>
              <a:gd name="connsiteX4" fmla="*/ 0 w 8099553"/>
              <a:gd name="connsiteY4" fmla="*/ 5042807 h 5042807"/>
              <a:gd name="connsiteX5" fmla="*/ 0 w 8099553"/>
              <a:gd name="connsiteY5" fmla="*/ 65419 h 5042807"/>
              <a:gd name="connsiteX0" fmla="*/ 0 w 8099553"/>
              <a:gd name="connsiteY0" fmla="*/ 146893 h 5124281"/>
              <a:gd name="connsiteX1" fmla="*/ 3359495 w 8099553"/>
              <a:gd name="connsiteY1" fmla="*/ 1405730 h 5124281"/>
              <a:gd name="connsiteX2" fmla="*/ 5152436 w 8099553"/>
              <a:gd name="connsiteY2" fmla="*/ 2302199 h 5124281"/>
              <a:gd name="connsiteX3" fmla="*/ 8099553 w 8099553"/>
              <a:gd name="connsiteY3" fmla="*/ 2665976 h 5124281"/>
              <a:gd name="connsiteX4" fmla="*/ 8099553 w 8099553"/>
              <a:gd name="connsiteY4" fmla="*/ 5124281 h 5124281"/>
              <a:gd name="connsiteX5" fmla="*/ 0 w 8099553"/>
              <a:gd name="connsiteY5" fmla="*/ 5124281 h 5124281"/>
              <a:gd name="connsiteX6" fmla="*/ 0 w 8099553"/>
              <a:gd name="connsiteY6" fmla="*/ 146893 h 5124281"/>
              <a:gd name="connsiteX0" fmla="*/ 0 w 8099553"/>
              <a:gd name="connsiteY0" fmla="*/ 146893 h 5124281"/>
              <a:gd name="connsiteX1" fmla="*/ 3359495 w 8099553"/>
              <a:gd name="connsiteY1" fmla="*/ 1405730 h 5124281"/>
              <a:gd name="connsiteX2" fmla="*/ 4220106 w 8099553"/>
              <a:gd name="connsiteY2" fmla="*/ 2517352 h 5124281"/>
              <a:gd name="connsiteX3" fmla="*/ 8099553 w 8099553"/>
              <a:gd name="connsiteY3" fmla="*/ 2665976 h 5124281"/>
              <a:gd name="connsiteX4" fmla="*/ 8099553 w 8099553"/>
              <a:gd name="connsiteY4" fmla="*/ 5124281 h 5124281"/>
              <a:gd name="connsiteX5" fmla="*/ 0 w 8099553"/>
              <a:gd name="connsiteY5" fmla="*/ 5124281 h 5124281"/>
              <a:gd name="connsiteX6" fmla="*/ 0 w 8099553"/>
              <a:gd name="connsiteY6" fmla="*/ 146893 h 5124281"/>
              <a:gd name="connsiteX0" fmla="*/ 0 w 8099553"/>
              <a:gd name="connsiteY0" fmla="*/ 375515 h 5352903"/>
              <a:gd name="connsiteX1" fmla="*/ 3825660 w 8099553"/>
              <a:gd name="connsiteY1" fmla="*/ 370328 h 5352903"/>
              <a:gd name="connsiteX2" fmla="*/ 4220106 w 8099553"/>
              <a:gd name="connsiteY2" fmla="*/ 2745974 h 5352903"/>
              <a:gd name="connsiteX3" fmla="*/ 8099553 w 8099553"/>
              <a:gd name="connsiteY3" fmla="*/ 2894598 h 5352903"/>
              <a:gd name="connsiteX4" fmla="*/ 8099553 w 8099553"/>
              <a:gd name="connsiteY4" fmla="*/ 5352903 h 5352903"/>
              <a:gd name="connsiteX5" fmla="*/ 0 w 8099553"/>
              <a:gd name="connsiteY5" fmla="*/ 5352903 h 5352903"/>
              <a:gd name="connsiteX6" fmla="*/ 0 w 8099553"/>
              <a:gd name="connsiteY6" fmla="*/ 375515 h 5352903"/>
              <a:gd name="connsiteX0" fmla="*/ 0 w 8099553"/>
              <a:gd name="connsiteY0" fmla="*/ 263392 h 5240780"/>
              <a:gd name="connsiteX1" fmla="*/ 3825660 w 8099553"/>
              <a:gd name="connsiteY1" fmla="*/ 258205 h 5240780"/>
              <a:gd name="connsiteX2" fmla="*/ 4220106 w 8099553"/>
              <a:gd name="connsiteY2" fmla="*/ 2633851 h 5240780"/>
              <a:gd name="connsiteX3" fmla="*/ 8099553 w 8099553"/>
              <a:gd name="connsiteY3" fmla="*/ 2782475 h 5240780"/>
              <a:gd name="connsiteX4" fmla="*/ 8099553 w 8099553"/>
              <a:gd name="connsiteY4" fmla="*/ 5240780 h 5240780"/>
              <a:gd name="connsiteX5" fmla="*/ 0 w 8099553"/>
              <a:gd name="connsiteY5" fmla="*/ 5240780 h 5240780"/>
              <a:gd name="connsiteX6" fmla="*/ 0 w 8099553"/>
              <a:gd name="connsiteY6" fmla="*/ 263392 h 5240780"/>
              <a:gd name="connsiteX0" fmla="*/ 0 w 8099553"/>
              <a:gd name="connsiteY0" fmla="*/ 263392 h 5240780"/>
              <a:gd name="connsiteX1" fmla="*/ 3825660 w 8099553"/>
              <a:gd name="connsiteY1" fmla="*/ 258205 h 5240780"/>
              <a:gd name="connsiteX2" fmla="*/ 8099553 w 8099553"/>
              <a:gd name="connsiteY2" fmla="*/ 2782475 h 5240780"/>
              <a:gd name="connsiteX3" fmla="*/ 8099553 w 8099553"/>
              <a:gd name="connsiteY3" fmla="*/ 5240780 h 5240780"/>
              <a:gd name="connsiteX4" fmla="*/ 0 w 8099553"/>
              <a:gd name="connsiteY4" fmla="*/ 5240780 h 5240780"/>
              <a:gd name="connsiteX5" fmla="*/ 0 w 8099553"/>
              <a:gd name="connsiteY5" fmla="*/ 263392 h 5240780"/>
              <a:gd name="connsiteX0" fmla="*/ 0 w 8099553"/>
              <a:gd name="connsiteY0" fmla="*/ 52455 h 5029843"/>
              <a:gd name="connsiteX1" fmla="*/ 8099553 w 8099553"/>
              <a:gd name="connsiteY1" fmla="*/ 2571538 h 5029843"/>
              <a:gd name="connsiteX2" fmla="*/ 8099553 w 8099553"/>
              <a:gd name="connsiteY2" fmla="*/ 5029843 h 5029843"/>
              <a:gd name="connsiteX3" fmla="*/ 0 w 8099553"/>
              <a:gd name="connsiteY3" fmla="*/ 5029843 h 5029843"/>
              <a:gd name="connsiteX4" fmla="*/ 0 w 8099553"/>
              <a:gd name="connsiteY4" fmla="*/ 52455 h 5029843"/>
              <a:gd name="connsiteX0" fmla="*/ 0 w 8099553"/>
              <a:gd name="connsiteY0" fmla="*/ 393616 h 5371004"/>
              <a:gd name="connsiteX1" fmla="*/ 8082727 w 8099553"/>
              <a:gd name="connsiteY1" fmla="*/ 538380 h 5371004"/>
              <a:gd name="connsiteX2" fmla="*/ 8099553 w 8099553"/>
              <a:gd name="connsiteY2" fmla="*/ 5371004 h 5371004"/>
              <a:gd name="connsiteX3" fmla="*/ 0 w 8099553"/>
              <a:gd name="connsiteY3" fmla="*/ 5371004 h 5371004"/>
              <a:gd name="connsiteX4" fmla="*/ 0 w 8099553"/>
              <a:gd name="connsiteY4" fmla="*/ 393616 h 5371004"/>
              <a:gd name="connsiteX0" fmla="*/ 0 w 9765305"/>
              <a:gd name="connsiteY0" fmla="*/ 532239 h 5509627"/>
              <a:gd name="connsiteX1" fmla="*/ 9765292 w 9765305"/>
              <a:gd name="connsiteY1" fmla="*/ 446166 h 5509627"/>
              <a:gd name="connsiteX2" fmla="*/ 8099553 w 9765305"/>
              <a:gd name="connsiteY2" fmla="*/ 5509627 h 5509627"/>
              <a:gd name="connsiteX3" fmla="*/ 0 w 9765305"/>
              <a:gd name="connsiteY3" fmla="*/ 5509627 h 5509627"/>
              <a:gd name="connsiteX4" fmla="*/ 0 w 9765305"/>
              <a:gd name="connsiteY4" fmla="*/ 532239 h 5509627"/>
              <a:gd name="connsiteX0" fmla="*/ 0 w 8755790"/>
              <a:gd name="connsiteY0" fmla="*/ 281064 h 5258452"/>
              <a:gd name="connsiteX1" fmla="*/ 8755754 w 8755790"/>
              <a:gd name="connsiteY1" fmla="*/ 667656 h 5258452"/>
              <a:gd name="connsiteX2" fmla="*/ 8099553 w 8755790"/>
              <a:gd name="connsiteY2" fmla="*/ 5258452 h 5258452"/>
              <a:gd name="connsiteX3" fmla="*/ 0 w 8755790"/>
              <a:gd name="connsiteY3" fmla="*/ 5258452 h 5258452"/>
              <a:gd name="connsiteX4" fmla="*/ 0 w 8755790"/>
              <a:gd name="connsiteY4" fmla="*/ 281064 h 525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55790" h="5258452">
                <a:moveTo>
                  <a:pt x="0" y="281064"/>
                </a:moveTo>
                <a:cubicBezTo>
                  <a:pt x="1349925" y="-128653"/>
                  <a:pt x="7405829" y="-161909"/>
                  <a:pt x="8755754" y="667656"/>
                </a:cubicBezTo>
                <a:cubicBezTo>
                  <a:pt x="8761363" y="2278531"/>
                  <a:pt x="8093944" y="3647577"/>
                  <a:pt x="8099553" y="5258452"/>
                </a:cubicBezTo>
                <a:lnTo>
                  <a:pt x="0" y="5258452"/>
                </a:lnTo>
                <a:lnTo>
                  <a:pt x="0" y="281064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 заключается в том, что люди с ограниченными возможностями часто испытывают трудности в передвижении по незнакомым местам или в непредсказуемых ситуациях.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Датчик позволит: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обнаруживать препятствия на пути слепого человека;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предупреждать человека о них.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602A24E-02F8-4148-B686-CCB863C8C2CB}"/>
              </a:ext>
            </a:extLst>
          </p:cNvPr>
          <p:cNvSpPr txBox="1"/>
          <p:nvPr/>
        </p:nvSpPr>
        <p:spPr>
          <a:xfrm>
            <a:off x="844953" y="4466132"/>
            <a:ext cx="7951397" cy="1476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Устройство может быть полезно и для сопровождающих людей.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проект предлагает решение для повышения безопасности и независимости людей с ограниченными возможностями при передвижении, что делает его актуальным и востребованным.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DE28FA82-9B6E-4A0D-92F8-4E10416A0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005" y="1331844"/>
            <a:ext cx="3784109" cy="198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00460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452" y="390589"/>
            <a:ext cx="91800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Проблема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1000" y="52009"/>
            <a:ext cx="9246827" cy="888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помощи при передвижении для людей с ограниченными возможностями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«Ариадна»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7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381000" y="857851"/>
            <a:ext cx="4320000" cy="3041793"/>
          </a:xfrm>
          <a:prstGeom prst="rect">
            <a:avLst/>
          </a:prstGeom>
          <a:ln>
            <a:noFill/>
          </a:ln>
          <a:effectLst>
            <a:softEdge rad="0"/>
          </a:effectLst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решает проблемы слабовидящих людей: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доступ к социальным объектам – магазинам, ресторанам, органам власти, больницам, учебным заведениям и др.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перемещение по городской местности например необорудованных перекрестков, переходов, лестниц и т.д.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5127812" y="857851"/>
            <a:ext cx="4320000" cy="1759843"/>
          </a:xfrm>
          <a:prstGeom prst="rect">
            <a:avLst/>
          </a:prstGeom>
          <a:ln>
            <a:noFill/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существующих вариантов решения: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большая стоимость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несоответствие нужным параметрам.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FD035BC0-0ADE-47C6-BCB5-43477F4E8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160" y="2766808"/>
            <a:ext cx="5338840" cy="333677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820" y="428849"/>
            <a:ext cx="256467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41837"/>
            <a:ext cx="9246827" cy="888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помощи при передвижении для людей с ограниченными возможностями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«Ариадна»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7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30796" y="825139"/>
            <a:ext cx="155568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Описание продукта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882" y="826672"/>
            <a:ext cx="156857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Технология проекта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73509" y="1165892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Технологии: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оптические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управляющие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навигационные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информационные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1000" y="1079168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управления: 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аудиокоманды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без использования экрана, кнопок.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изделия: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позволяет людям с ограниченными возможностями стать более независимыми и самостоятельными в повседневной жизни, и улучшит их качество жизни. 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слабовидящие люди смогут свободно передвигаться, посещать различные места и выполнять нужные им задачи без помощи других людей.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изготовлена из прочных материалов и имеет длительный срок службы.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3A4E0773-5F26-4E3D-86EF-4F47F9C47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777" y="3429000"/>
            <a:ext cx="4185356" cy="2354263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91178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MVP</a:t>
            </a:r>
            <a:endParaRPr lang="ru-RU" sz="1600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38446"/>
            <a:ext cx="9246827" cy="888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помощи при передвижении для людей с ограниченными возможностями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«Ариадна»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7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F386DE6-FED9-416B-AD46-13742F810D1B}"/>
              </a:ext>
            </a:extLst>
          </p:cNvPr>
          <p:cNvSpPr txBox="1"/>
          <p:nvPr/>
        </p:nvSpPr>
        <p:spPr>
          <a:xfrm>
            <a:off x="439987" y="1362635"/>
            <a:ext cx="46609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arduino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nano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ультразвуковой датчик HC-SR04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электромагнитная активная пищалки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светодиод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кнопка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\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выкл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резистора на 220 Ом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- 3 батарейки AA 1.5V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530C8E8-9560-4C7A-A0EB-3A4362E916E1}"/>
              </a:ext>
            </a:extLst>
          </p:cNvPr>
          <p:cNvSpPr txBox="1"/>
          <p:nvPr/>
        </p:nvSpPr>
        <p:spPr>
          <a:xfrm>
            <a:off x="439987" y="916391"/>
            <a:ext cx="4400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MVP: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E6ABD0A-B04B-411C-9F5F-320C09AA4939}"/>
              </a:ext>
            </a:extLst>
          </p:cNvPr>
          <p:cNvSpPr txBox="1"/>
          <p:nvPr/>
        </p:nvSpPr>
        <p:spPr>
          <a:xfrm>
            <a:off x="439987" y="3393960"/>
            <a:ext cx="20865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работы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25F9269-3804-4B39-AAA3-19137BA9B492}"/>
              </a:ext>
            </a:extLst>
          </p:cNvPr>
          <p:cNvSpPr txBox="1"/>
          <p:nvPr/>
        </p:nvSpPr>
        <p:spPr>
          <a:xfrm>
            <a:off x="439987" y="3702152"/>
            <a:ext cx="475392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ультразвуковой датчик вызывает  ультразвуковую вибрацию, которая проходит расстояние до цели и обратно. Измеряется время возвращения ультразвуковой вибрации и высчитывается расстояние. Далее в контроллере данное расстояние оценивается и, если оно меньше заданного, то загорается светодиод и начинает кричать пищалка.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895F385A-1C96-452E-9991-16FEAFD8A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4664" y="1393381"/>
            <a:ext cx="3077765" cy="230832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9D6DB40F-6278-4B1D-AABC-72A8A69C4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4664" y="4067963"/>
            <a:ext cx="3077767" cy="2308325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1277E9C-2582-4C62-8AA7-635E561B4606}"/>
              </a:ext>
            </a:extLst>
          </p:cNvPr>
          <p:cNvSpPr txBox="1"/>
          <p:nvPr/>
        </p:nvSpPr>
        <p:spPr>
          <a:xfrm>
            <a:off x="5848122" y="889233"/>
            <a:ext cx="2982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вид прототипа</a:t>
            </a:r>
          </a:p>
        </p:txBody>
      </p:sp>
    </p:spTree>
    <p:extLst>
      <p:ext uri="{BB962C8B-B14F-4D97-AF65-F5344CB8AC3E}">
        <p14:creationId xmlns:p14="http://schemas.microsoft.com/office/powerpoint/2010/main" val="301768328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91178"/>
            <a:ext cx="18406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Мнение экспертов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38446"/>
            <a:ext cx="9246827" cy="888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помощи при передвижении для людей с ограниченными возможностями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«Ариадна»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7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3210E48-19FD-4227-B109-BE3044C02E00}"/>
              </a:ext>
            </a:extLst>
          </p:cNvPr>
          <p:cNvSpPr txBox="1"/>
          <p:nvPr/>
        </p:nvSpPr>
        <p:spPr>
          <a:xfrm>
            <a:off x="380999" y="914400"/>
            <a:ext cx="7328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нашему проекту высказалась один из экспертов в этой отрасли, сотрудник медцентра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Еламед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Коляскина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Ольга Викторовна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D2327E-F671-4392-8095-118D16E6263A}"/>
              </a:ext>
            </a:extLst>
          </p:cNvPr>
          <p:cNvSpPr txBox="1"/>
          <p:nvPr/>
        </p:nvSpPr>
        <p:spPr>
          <a:xfrm>
            <a:off x="4474676" y="2110594"/>
            <a:ext cx="46930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«Идея является довольно актуальной в наше время, но в данный момент имеют место быть определенные недочеты: реализация продукции на рынке, корректность работы продукта, ценовая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изобретения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другие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устройства, и чтобы иметь преимущество на рынке необходимо реализовать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устройстве то, что до этого не делали конкуренты»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C62A254-0819-40EA-9C79-98727C824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09" y="1745399"/>
            <a:ext cx="3592713" cy="3592713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88444106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464208"/>
            <a:ext cx="10559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Конкуренты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1000" y="94876"/>
            <a:ext cx="9246827" cy="888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помощи при передвижении для людей с ограниченными возможностями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«Ариадна»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7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512550"/>
              </p:ext>
            </p:extLst>
          </p:nvPr>
        </p:nvGraphicFramePr>
        <p:xfrm>
          <a:off x="735389" y="1114458"/>
          <a:ext cx="4850676" cy="5297730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10723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846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150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9732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8132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953463"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Sunu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Band</a:t>
                      </a:r>
                      <a:endParaRPr lang="ru-RU" sz="105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«Ариадна»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BrainPort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Vision Device</a:t>
                      </a:r>
                      <a:endParaRPr lang="ru-RU" sz="105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Wayband</a:t>
                      </a:r>
                      <a:endParaRPr lang="ru-RU" sz="105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3037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Дистанция</a:t>
                      </a:r>
                      <a:r>
                        <a:rPr lang="ru-RU" sz="11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обнаружения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4.5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метров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5 метров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3 метров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43037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65.000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рублей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18.000 рублей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900.000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рублей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28.500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рублей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43037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</a:t>
                      </a:r>
                      <a:r>
                        <a:rPr lang="ru-RU" sz="11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автономной работы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 часов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2 дней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дней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 дня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43037">
                <a:tc>
                  <a:txBody>
                    <a:bodyPr/>
                    <a:lstStyle/>
                    <a:p>
                      <a:pPr algn="l"/>
                      <a:r>
                        <a:rPr lang="ru-RU" sz="11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Датчики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Ультразвуковой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датчик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Ультразвуковой датчик и видеокамера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Видеокамера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72119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</a:t>
                      </a:r>
                      <a:r>
                        <a:rPr lang="ru-RU" sz="11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приобретения продукта на территории РФ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6336589" y="1549082"/>
            <a:ext cx="2774353" cy="4731954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pPr algn="just">
              <a:spcAft>
                <a:spcPts val="857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специалистов с помощью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компонентов робототехники создаст систему управления устройством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аудиокоманды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позволит пользователям с ограниченными возможностями управлять им без использования экрана, кнопок.</a:t>
            </a:r>
            <a:endParaRPr lang="ru-RU" sz="857" dirty="0">
              <a:solidFill>
                <a:schemeClr val="tx1">
                  <a:lumMod val="75000"/>
                  <a:lumOff val="25000"/>
                </a:schemeClr>
              </a:solidFill>
              <a:latin typeface="Calibri Light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55308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408085"/>
            <a:ext cx="1433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38753"/>
            <a:ext cx="9246827" cy="888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помощи при передвижении для людей с ограниченными возможностями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«Ариадна»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7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1044811"/>
            <a:ext cx="9804400" cy="844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86" b="1" dirty="0"/>
          </a:p>
          <a:p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/>
            </a:r>
            <a:br>
              <a:rPr lang="ru-RU" sz="1200" dirty="0"/>
            </a:br>
            <a:endParaRPr lang="ru-RU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20" y="901252"/>
            <a:ext cx="9336815" cy="5202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17147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Бизнес-модель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81000" y="78593"/>
            <a:ext cx="824687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помощи при передвижении для людей с ограниченными возможностями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«Ариадна»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0017" y="1165891"/>
            <a:ext cx="8676736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HOME\Desktop\бизне с модел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1284815"/>
            <a:ext cx="7975600" cy="514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325117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97999"/>
            <a:ext cx="19432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Финансовые показатели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1000" y="52778"/>
            <a:ext cx="9246827" cy="888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помощи при передвижении для людей с ограниченными возможностями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«Ариадна»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7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799893"/>
              </p:ext>
            </p:extLst>
          </p:nvPr>
        </p:nvGraphicFramePr>
        <p:xfrm>
          <a:off x="683954" y="5569832"/>
          <a:ext cx="8492018" cy="105040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098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964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492519">
                <a:tc rowSpan="2">
                  <a:txBody>
                    <a:bodyPr/>
                    <a:lstStyle/>
                    <a:p>
                      <a:pPr marL="9525" indent="-952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Helvetica Neue" charset="0"/>
                          <a:cs typeface="Times New Roman" panose="02020603050405020304" pitchFamily="18" charset="0"/>
                        </a:rPr>
                        <a:t>Целевые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Helvetica Neue" charset="0"/>
                          <a:cs typeface="Times New Roman" panose="02020603050405020304" pitchFamily="18" charset="0"/>
                        </a:rPr>
                        <a:t> п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Helvetica Neue" charset="0"/>
                          <a:cs typeface="Times New Roman" panose="02020603050405020304" pitchFamily="18" charset="0"/>
                        </a:rPr>
                        <a:t>оказатели проекта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Helvetica Neue" charset="0"/>
                          <a:cs typeface="Times New Roman" panose="02020603050405020304" pitchFamily="18" charset="0"/>
                        </a:rPr>
                        <a:t>Единицы измерения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7938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Helvetica Neue" charset="0"/>
                          <a:cs typeface="Times New Roman" panose="02020603050405020304" pitchFamily="18" charset="0"/>
                        </a:rPr>
                        <a:t>Плановое значение по периодам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46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0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месяц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месяц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месяц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marL="7938" indent="-7938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Helvetica Neue" charset="0"/>
                          <a:cs typeface="Times New Roman" panose="02020603050405020304" pitchFamily="18" charset="0"/>
                        </a:rPr>
                        <a:t>Объем выручки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Helvetica Neue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Helvetica Neue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Helvetica Neue" charset="0"/>
                        <a:cs typeface="Times New Roman" panose="02020603050405020304" pitchFamily="18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720 000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1 260 000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1 566 000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7324337" y="1933107"/>
            <a:ext cx="1851634" cy="1663912"/>
          </a:xfrm>
          <a:prstGeom prst="roundRect">
            <a:avLst>
              <a:gd name="adj" fmla="val 3557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11" tIns="32655" rIns="65311" bIns="32655" anchor="ctr">
            <a:spAutoFit/>
          </a:bodyPr>
          <a:lstStyle/>
          <a:p>
            <a:pPr algn="ctr">
              <a:spcAft>
                <a:spcPts val="857"/>
              </a:spcAft>
            </a:pPr>
            <a:r>
              <a:rPr lang="ru-RU" sz="1143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Стратегия выхода </a:t>
            </a:r>
            <a:br>
              <a:rPr lang="ru-RU" sz="1143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</a:br>
            <a:r>
              <a:rPr lang="ru-RU" sz="1143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из проекта для инвесторов: </a:t>
            </a:r>
          </a:p>
          <a:p>
            <a:pPr>
              <a:spcAft>
                <a:spcPts val="429"/>
              </a:spcAft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различные стратегии выхода, но основных, по сути, две: первичное публичное предложение (IPO) и сделка по слиянию или поглощению (M&amp;A).</a:t>
            </a:r>
            <a:endParaRPr lang="ru-RU" sz="1000" spc="7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ounded Rectangle 2099"/>
          <p:cNvSpPr/>
          <p:nvPr/>
        </p:nvSpPr>
        <p:spPr>
          <a:xfrm>
            <a:off x="683954" y="4261633"/>
            <a:ext cx="8492016" cy="1231757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11" tIns="32655" rIns="65311" bIns="32655" anchor="ctr">
            <a:spAutoFit/>
          </a:bodyPr>
          <a:lstStyle/>
          <a:p>
            <a:pPr algn="ctr">
              <a:spcAft>
                <a:spcPts val="857"/>
              </a:spcAft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Бюджетные деньги, ранее </a:t>
            </a:r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привлекавшиеся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 для финансирования проекта:</a:t>
            </a:r>
          </a:p>
          <a:p>
            <a:pPr>
              <a:spcAft>
                <a:spcPts val="429"/>
              </a:spcAft>
            </a:pPr>
            <a:r>
              <a:rPr lang="ru-RU" sz="1050" spc="7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 – 200 000 руб.</a:t>
            </a:r>
          </a:p>
          <a:p>
            <a:pPr>
              <a:spcAft>
                <a:spcPts val="429"/>
              </a:spcAft>
            </a:pPr>
            <a:r>
              <a:rPr lang="ru-RU" sz="1050" spc="7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Взнос в уставной капитал – 50 000 руб.</a:t>
            </a:r>
          </a:p>
          <a:p>
            <a:pPr>
              <a:spcAft>
                <a:spcPts val="429"/>
              </a:spcAft>
            </a:pPr>
            <a:r>
              <a:rPr lang="ru-RU" sz="1050" spc="7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 – 750 000 руб.</a:t>
            </a:r>
          </a:p>
          <a:p>
            <a:pPr>
              <a:spcAft>
                <a:spcPts val="429"/>
              </a:spcAft>
            </a:pPr>
            <a:endParaRPr lang="ru-RU" sz="1050" spc="7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0097" y="1185179"/>
            <a:ext cx="640527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Модель коммерциализации проекта: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90395" y="1124216"/>
            <a:ext cx="6480720" cy="312773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6"/>
          </a:p>
        </p:txBody>
      </p:sp>
      <p:pic>
        <p:nvPicPr>
          <p:cNvPr id="2050" name="Picture 2" descr="C:\Users\HOME\Desktop\модел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11" y="1674613"/>
            <a:ext cx="5908488" cy="21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24997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431359"/>
            <a:ext cx="2797555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b="1" dirty="0"/>
              <a:t>План по расходам</a:t>
            </a:r>
            <a:r>
              <a:rPr lang="en-US" sz="1286" b="1" dirty="0"/>
              <a:t> </a:t>
            </a:r>
            <a:r>
              <a:rPr lang="ru-RU" sz="1286" b="1" dirty="0"/>
              <a:t>на 1 </a:t>
            </a:r>
            <a:r>
              <a:rPr lang="ru-RU" sz="1286" b="1" dirty="0" err="1"/>
              <a:t>мес</a:t>
            </a:r>
            <a:endParaRPr lang="ru-RU" sz="1286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1000" y="62027"/>
            <a:ext cx="9246827" cy="888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помощи при передвижении для людей с ограниченными возможностями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«Ариадна»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7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374752"/>
              </p:ext>
            </p:extLst>
          </p:nvPr>
        </p:nvGraphicFramePr>
        <p:xfrm>
          <a:off x="581087" y="857289"/>
          <a:ext cx="8634632" cy="5930816"/>
        </p:xfrm>
        <a:graphic>
          <a:graphicData uri="http://schemas.openxmlformats.org/drawingml/2006/table">
            <a:tbl>
              <a:tblPr firstRow="1" firstCol="1" bandRow="1" bandCol="1">
                <a:tableStyleId>{69012ECD-51FC-41F1-AA8D-1B2483CD663E}</a:tableStyleId>
              </a:tblPr>
              <a:tblGrid>
                <a:gridCol w="6131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319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458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437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23331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расходов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финансового обеспечения</a:t>
                      </a:r>
                      <a:r>
                        <a:rPr lang="ru-RU" sz="1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реализации проекта (рублей)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1160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33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федерального бюджета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внебюджетных источников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3123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оплату труда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221 340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3123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материально-технические расходы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239 680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393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технологические работы и услуги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393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 исследований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81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патентование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393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сертификацию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393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патенты и ноу-хау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9393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лицензионные платежи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393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программное обеспечение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414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консультационные услуги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2282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капитальное строительство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699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недвижимого имущества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58691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имущества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19571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организационные расходы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9393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командировочные расходы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35173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22719">
                <a:tc gridSpan="2">
                  <a:txBody>
                    <a:bodyPr/>
                    <a:lstStyle/>
                    <a:p>
                      <a:pPr indent="45021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511 02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3995" y="1063023"/>
            <a:ext cx="18473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86" dirty="0"/>
          </a:p>
        </p:txBody>
      </p:sp>
    </p:spTree>
    <p:extLst>
      <p:ext uri="{BB962C8B-B14F-4D97-AF65-F5344CB8AC3E}">
        <p14:creationId xmlns:p14="http://schemas.microsoft.com/office/powerpoint/2010/main" val="52500667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48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CB7A4BD-BBB5-4F02-8C0A-4F7081406B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094" y="5218674"/>
            <a:ext cx="1600429" cy="95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1731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6350">
          <a:solidFill>
            <a:schemeClr val="bg1">
              <a:lumMod val="65000"/>
            </a:schemeClr>
          </a:solidFill>
        </a:ln>
      </a:spPr>
      <a:bodyPr wrap="square" lIns="65311" tIns="32655" rIns="65311" bIns="32655" anchor="ctr">
        <a:spAutoFit/>
      </a:bodyPr>
      <a:lstStyle>
        <a:defPPr algn="ctr">
          <a:spcAft>
            <a:spcPts val="857"/>
          </a:spcAft>
          <a:defRPr sz="1143" dirty="0">
            <a:solidFill>
              <a:schemeClr val="tx2"/>
            </a:solidFill>
            <a:latin typeface="Times New Roman" panose="02020603050405020304" pitchFamily="18" charset="0"/>
            <a:ea typeface="Helvetica Neue" charset="0"/>
            <a:cs typeface="Times New Roman" panose="02020603050405020304" pitchFamily="18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5F2574-6B2D-4151-B4E6-5F2B862C21E6}">
  <ds:schemaRefs>
    <ds:schemaRef ds:uri="http://purl.org/dc/elements/1.1/"/>
    <ds:schemaRef ds:uri="http://schemas.microsoft.com/office/2006/documentManagement/types"/>
    <ds:schemaRef ds:uri="http://www.w3.org/XML/1998/namespace"/>
    <ds:schemaRef ds:uri="69cc3dea-af89-41ea-b8da-7ab11462d30a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d8b453d6-be7a-4931-bedf-235701e60354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16091</TotalTime>
  <Words>903</Words>
  <Application>Microsoft Office PowerPoint</Application>
  <PresentationFormat>Лист A4 (210x297 мм)</PresentationFormat>
  <Paragraphs>213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Владbмир Апостол</cp:lastModifiedBy>
  <cp:revision>391</cp:revision>
  <cp:lastPrinted>2017-09-07T15:28:26Z</cp:lastPrinted>
  <dcterms:created xsi:type="dcterms:W3CDTF">2016-03-23T11:46:06Z</dcterms:created>
  <dcterms:modified xsi:type="dcterms:W3CDTF">2023-11-26T10:34:26Z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