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9906000"/>
  <p:notesSz cx="6858000" cy="9144000"/>
  <p:embeddedFontLst>
    <p:embeddedFont>
      <p:font typeface="Roboto"/>
      <p:regular r:id="rId19"/>
      <p:bold r:id="rId20"/>
      <p:italic r:id="rId21"/>
      <p:boldItalic r:id="rId22"/>
    </p:embeddedFont>
    <p:embeddedFont>
      <p:font typeface="EB Garamond"/>
      <p:regular r:id="rId23"/>
      <p:bold r:id="rId24"/>
      <p:italic r:id="rId25"/>
      <p:boldItalic r:id="rId26"/>
    </p:embeddedFont>
    <p:embeddedFont>
      <p:font typeface="Arial Black"/>
      <p:regular r:id="rId27"/>
    </p:embeddedFont>
    <p:embeddedFont>
      <p:font typeface="Merriweather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h6Qy3T9KKQH7Bdf9mn8UrY2fIA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1670741-8B2B-48D2-9832-35D8E7596E5D}">
  <a:tblStyle styleId="{11670741-8B2B-48D2-9832-35D8E7596E5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12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4" Type="http://schemas.openxmlformats.org/officeDocument/2006/relationships/font" Target="fonts/EBGaramond-bold.fntdata"/><Relationship Id="rId23" Type="http://schemas.openxmlformats.org/officeDocument/2006/relationships/font" Target="fonts/EBGaramon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EBGaramond-boldItalic.fntdata"/><Relationship Id="rId25" Type="http://schemas.openxmlformats.org/officeDocument/2006/relationships/font" Target="fonts/EBGaramond-italic.fntdata"/><Relationship Id="rId28" Type="http://schemas.openxmlformats.org/officeDocument/2006/relationships/font" Target="fonts/Merriweather-regular.fntdata"/><Relationship Id="rId27" Type="http://schemas.openxmlformats.org/officeDocument/2006/relationships/font" Target="fonts/ArialBlack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Merriweather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erriweather-boldItalic.fntdata"/><Relationship Id="rId30" Type="http://schemas.openxmlformats.org/officeDocument/2006/relationships/font" Target="fonts/Merriweather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9c4a6bf3e755c9c_556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49c4a6bf3e755c9c_5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g49c4a6bf3e755c9c_5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9bf571d69322a4a_11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39bf571d69322a4a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g39bf571d69322a4a_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9bf571d69322a4a_23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39bf571d69322a4a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g39bf571d69322a4a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a0f1c7e7b122716_0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3a0f1c7e7b122716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g3a0f1c7e7b122716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10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11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275ec6753c3f78f_0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1275ec6753c3f78f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g1275ec6753c3f78f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275ec6753c3f78f_6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g1275ec6753c3f78f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g1275ec6753c3f78f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c3a665c2e9212bb_73"/>
          <p:cNvSpPr/>
          <p:nvPr/>
        </p:nvSpPr>
        <p:spPr>
          <a:xfrm>
            <a:off x="-135" y="0"/>
            <a:ext cx="9905966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5" name="Google Shape;15;gc3a665c2e9212bb_73"/>
          <p:cNvSpPr txBox="1"/>
          <p:nvPr>
            <p:ph type="ctrTitle"/>
          </p:nvPr>
        </p:nvSpPr>
        <p:spPr>
          <a:xfrm>
            <a:off x="337675" y="719633"/>
            <a:ext cx="92307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6" name="Google Shape;16;gc3a665c2e9212bb_73"/>
          <p:cNvSpPr txBox="1"/>
          <p:nvPr>
            <p:ph idx="1" type="subTitle"/>
          </p:nvPr>
        </p:nvSpPr>
        <p:spPr>
          <a:xfrm>
            <a:off x="337675" y="2504747"/>
            <a:ext cx="4596000" cy="9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 sz="19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 sz="1900">
                <a:solidFill>
                  <a:schemeClr val="l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 sz="1900">
                <a:solidFill>
                  <a:schemeClr val="l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 sz="1900">
                <a:solidFill>
                  <a:schemeClr val="l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 sz="1900">
                <a:solidFill>
                  <a:schemeClr val="l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 sz="1900">
                <a:solidFill>
                  <a:schemeClr val="l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 sz="1900">
                <a:solidFill>
                  <a:schemeClr val="l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 sz="1900">
                <a:solidFill>
                  <a:schemeClr val="l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 sz="19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" name="Google Shape;17;gc3a665c2e9212bb_73"/>
          <p:cNvSpPr txBox="1"/>
          <p:nvPr>
            <p:ph idx="12" type="sldNum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c3a665c2e9212bb_100"/>
          <p:cNvSpPr/>
          <p:nvPr/>
        </p:nvSpPr>
        <p:spPr>
          <a:xfrm>
            <a:off x="0" y="0"/>
            <a:ext cx="40782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06650" lIns="106650" spcFirstLastPara="1" rIns="106650" wrap="square" tIns="106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gc3a665c2e9212bb_100"/>
          <p:cNvSpPr txBox="1"/>
          <p:nvPr>
            <p:ph type="title"/>
          </p:nvPr>
        </p:nvSpPr>
        <p:spPr>
          <a:xfrm>
            <a:off x="337702" y="667900"/>
            <a:ext cx="3388200" cy="24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" name="Google Shape;21;gc3a665c2e9212bb_100"/>
          <p:cNvSpPr txBox="1"/>
          <p:nvPr>
            <p:ph idx="1" type="body"/>
          </p:nvPr>
        </p:nvSpPr>
        <p:spPr>
          <a:xfrm>
            <a:off x="337675" y="3187533"/>
            <a:ext cx="3388200" cy="30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indent="-3238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●"/>
              <a:defRPr>
                <a:solidFill>
                  <a:schemeClr val="accent2"/>
                </a:solidFill>
              </a:defRPr>
            </a:lvl1pPr>
            <a:lvl2pPr indent="-3111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○"/>
              <a:defRPr>
                <a:solidFill>
                  <a:schemeClr val="accent2"/>
                </a:solidFill>
              </a:defRPr>
            </a:lvl2pPr>
            <a:lvl3pPr indent="-3111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■"/>
              <a:defRPr>
                <a:solidFill>
                  <a:schemeClr val="accent2"/>
                </a:solidFill>
              </a:defRPr>
            </a:lvl3pPr>
            <a:lvl4pPr indent="-3111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4pPr>
            <a:lvl5pPr indent="-3111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○"/>
              <a:defRPr>
                <a:solidFill>
                  <a:schemeClr val="accent2"/>
                </a:solidFill>
              </a:defRPr>
            </a:lvl5pPr>
            <a:lvl6pPr indent="-3111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■"/>
              <a:defRPr>
                <a:solidFill>
                  <a:schemeClr val="accent2"/>
                </a:solidFill>
              </a:defRPr>
            </a:lvl6pPr>
            <a:lvl7pPr indent="-3111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7pPr>
            <a:lvl8pPr indent="-3111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○"/>
              <a:defRPr>
                <a:solidFill>
                  <a:schemeClr val="accent2"/>
                </a:solidFill>
              </a:defRPr>
            </a:lvl8pPr>
            <a:lvl9pPr indent="-3111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2" name="Google Shape;22;gc3a665c2e9212bb_100"/>
          <p:cNvSpPr txBox="1"/>
          <p:nvPr>
            <p:ph idx="12" type="sldNum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c3a665c2e9212bb_124"/>
          <p:cNvSpPr txBox="1"/>
          <p:nvPr>
            <p:ph type="title"/>
          </p:nvPr>
        </p:nvSpPr>
        <p:spPr>
          <a:xfrm>
            <a:off x="555922" y="4487333"/>
            <a:ext cx="6934200" cy="150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/>
        </p:txBody>
      </p:sp>
      <p:sp>
        <p:nvSpPr>
          <p:cNvPr id="25" name="Google Shape;25;gc3a665c2e9212bb_124"/>
          <p:cNvSpPr txBox="1"/>
          <p:nvPr>
            <p:ph idx="1" type="body"/>
          </p:nvPr>
        </p:nvSpPr>
        <p:spPr>
          <a:xfrm>
            <a:off x="555922" y="685801"/>
            <a:ext cx="6934200" cy="36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indent="-320040" lvl="1" marL="914400" algn="l">
              <a:lnSpc>
                <a:spcPct val="115000"/>
              </a:lnSpc>
              <a:spcBef>
                <a:spcPts val="488"/>
              </a:spcBef>
              <a:spcAft>
                <a:spcPts val="0"/>
              </a:spcAft>
              <a:buSzPts val="1440"/>
              <a:buChar char="○"/>
              <a:defRPr/>
            </a:lvl2pPr>
            <a:lvl3pPr indent="-320039" lvl="2" marL="1371600" algn="l">
              <a:lnSpc>
                <a:spcPct val="115000"/>
              </a:lnSpc>
              <a:spcBef>
                <a:spcPts val="488"/>
              </a:spcBef>
              <a:spcAft>
                <a:spcPts val="0"/>
              </a:spcAft>
              <a:buSzPts val="1440"/>
              <a:buChar char="■"/>
              <a:defRPr/>
            </a:lvl3pPr>
            <a:lvl4pPr indent="-320039" lvl="3" marL="1828800" algn="l">
              <a:lnSpc>
                <a:spcPct val="115000"/>
              </a:lnSpc>
              <a:spcBef>
                <a:spcPts val="488"/>
              </a:spcBef>
              <a:spcAft>
                <a:spcPts val="0"/>
              </a:spcAft>
              <a:buSzPts val="1440"/>
              <a:buChar char="●"/>
              <a:defRPr/>
            </a:lvl4pPr>
            <a:lvl5pPr indent="-320039" lvl="4" marL="2286000" algn="l">
              <a:lnSpc>
                <a:spcPct val="115000"/>
              </a:lnSpc>
              <a:spcBef>
                <a:spcPts val="488"/>
              </a:spcBef>
              <a:spcAft>
                <a:spcPts val="0"/>
              </a:spcAft>
              <a:buSzPts val="1440"/>
              <a:buChar char="○"/>
              <a:defRPr/>
            </a:lvl5pPr>
            <a:lvl6pPr indent="-320039" lvl="5" marL="2743200" algn="l">
              <a:lnSpc>
                <a:spcPct val="115000"/>
              </a:lnSpc>
              <a:spcBef>
                <a:spcPts val="488"/>
              </a:spcBef>
              <a:spcAft>
                <a:spcPts val="0"/>
              </a:spcAft>
              <a:buSzPts val="1440"/>
              <a:buChar char="■"/>
              <a:defRPr/>
            </a:lvl6pPr>
            <a:lvl7pPr indent="-320039" lvl="6" marL="3200400" algn="l">
              <a:lnSpc>
                <a:spcPct val="115000"/>
              </a:lnSpc>
              <a:spcBef>
                <a:spcPts val="488"/>
              </a:spcBef>
              <a:spcAft>
                <a:spcPts val="0"/>
              </a:spcAft>
              <a:buSzPts val="1440"/>
              <a:buChar char="●"/>
              <a:defRPr/>
            </a:lvl7pPr>
            <a:lvl8pPr indent="-320040" lvl="7" marL="3657600" algn="l">
              <a:lnSpc>
                <a:spcPct val="115000"/>
              </a:lnSpc>
              <a:spcBef>
                <a:spcPts val="488"/>
              </a:spcBef>
              <a:spcAft>
                <a:spcPts val="0"/>
              </a:spcAft>
              <a:buSzPts val="1440"/>
              <a:buChar char="○"/>
              <a:defRPr/>
            </a:lvl8pPr>
            <a:lvl9pPr indent="-320040" lvl="8" marL="4114800" algn="l">
              <a:lnSpc>
                <a:spcPct val="115000"/>
              </a:lnSpc>
              <a:spcBef>
                <a:spcPts val="488"/>
              </a:spcBef>
              <a:spcAft>
                <a:spcPts val="488"/>
              </a:spcAft>
              <a:buSzPts val="1440"/>
              <a:buChar char="■"/>
              <a:defRPr/>
            </a:lvl9pPr>
          </a:lstStyle>
          <a:p/>
        </p:txBody>
      </p:sp>
      <p:sp>
        <p:nvSpPr>
          <p:cNvPr id="26" name="Google Shape;26;gc3a665c2e9212bb_124"/>
          <p:cNvSpPr txBox="1"/>
          <p:nvPr>
            <p:ph idx="10" type="dt"/>
          </p:nvPr>
        </p:nvSpPr>
        <p:spPr>
          <a:xfrm>
            <a:off x="8047335" y="6172201"/>
            <a:ext cx="13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gc3a665c2e9212bb_124"/>
          <p:cNvSpPr txBox="1"/>
          <p:nvPr>
            <p:ph idx="11" type="ftr"/>
          </p:nvPr>
        </p:nvSpPr>
        <p:spPr>
          <a:xfrm>
            <a:off x="555922" y="6172201"/>
            <a:ext cx="6129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gc3a665c2e9212bb_124"/>
          <p:cNvSpPr txBox="1"/>
          <p:nvPr>
            <p:ph idx="12" type="sldNum"/>
          </p:nvPr>
        </p:nvSpPr>
        <p:spPr>
          <a:xfrm>
            <a:off x="8420100" y="5578476"/>
            <a:ext cx="928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31382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31382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31382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31382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31382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31382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31382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31382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31382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c3a665c2e9212bb_90"/>
          <p:cNvSpPr/>
          <p:nvPr/>
        </p:nvSpPr>
        <p:spPr>
          <a:xfrm>
            <a:off x="0" y="0"/>
            <a:ext cx="9906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06650" lIns="106650" spcFirstLastPara="1" rIns="106650" wrap="square" tIns="106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gc3a665c2e9212bb_90"/>
          <p:cNvSpPr txBox="1"/>
          <p:nvPr>
            <p:ph type="title"/>
          </p:nvPr>
        </p:nvSpPr>
        <p:spPr>
          <a:xfrm>
            <a:off x="337702" y="667900"/>
            <a:ext cx="9230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" name="Google Shape;32;gc3a665c2e9212bb_90"/>
          <p:cNvSpPr txBox="1"/>
          <p:nvPr>
            <p:ph idx="1" type="body"/>
          </p:nvPr>
        </p:nvSpPr>
        <p:spPr>
          <a:xfrm>
            <a:off x="337675" y="2007600"/>
            <a:ext cx="4333200" cy="4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indent="-3238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11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33" name="Google Shape;33;gc3a665c2e9212bb_90"/>
          <p:cNvSpPr txBox="1"/>
          <p:nvPr>
            <p:ph idx="2" type="body"/>
          </p:nvPr>
        </p:nvSpPr>
        <p:spPr>
          <a:xfrm>
            <a:off x="5235100" y="2007600"/>
            <a:ext cx="4333200" cy="4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indent="-3238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11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34" name="Google Shape;34;gc3a665c2e9212bb_90"/>
          <p:cNvSpPr txBox="1"/>
          <p:nvPr>
            <p:ph idx="12" type="sldNum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c3a665c2e9212bb_96"/>
          <p:cNvSpPr/>
          <p:nvPr/>
        </p:nvSpPr>
        <p:spPr>
          <a:xfrm>
            <a:off x="0" y="0"/>
            <a:ext cx="9906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06650" lIns="106650" spcFirstLastPara="1" rIns="106650" wrap="square" tIns="106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gc3a665c2e9212bb_96"/>
          <p:cNvSpPr txBox="1"/>
          <p:nvPr>
            <p:ph type="title"/>
          </p:nvPr>
        </p:nvSpPr>
        <p:spPr>
          <a:xfrm>
            <a:off x="337702" y="667900"/>
            <a:ext cx="9230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gc3a665c2e9212bb_96"/>
          <p:cNvSpPr txBox="1"/>
          <p:nvPr>
            <p:ph idx="12" type="sldNum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c3a665c2e9212bb_108"/>
          <p:cNvSpPr/>
          <p:nvPr/>
        </p:nvSpPr>
        <p:spPr>
          <a:xfrm>
            <a:off x="0" y="0"/>
            <a:ext cx="4953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06650" lIns="106650" spcFirstLastPara="1" rIns="106650" wrap="square" tIns="106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gc3a665c2e9212bb_108"/>
          <p:cNvSpPr txBox="1"/>
          <p:nvPr>
            <p:ph type="title"/>
          </p:nvPr>
        </p:nvSpPr>
        <p:spPr>
          <a:xfrm>
            <a:off x="337242" y="667900"/>
            <a:ext cx="4013100" cy="27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gc3a665c2e9212bb_108"/>
          <p:cNvSpPr txBox="1"/>
          <p:nvPr>
            <p:ph idx="1" type="subTitle"/>
          </p:nvPr>
        </p:nvSpPr>
        <p:spPr>
          <a:xfrm>
            <a:off x="330200" y="3502300"/>
            <a:ext cx="40131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None/>
              <a:defRPr sz="19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None/>
              <a:defRPr sz="1900">
                <a:solidFill>
                  <a:schemeClr val="accen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None/>
              <a:defRPr sz="1900">
                <a:solidFill>
                  <a:schemeClr val="accen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None/>
              <a:defRPr sz="1900">
                <a:solidFill>
                  <a:schemeClr val="accen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None/>
              <a:defRPr sz="1900">
                <a:solidFill>
                  <a:schemeClr val="accen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None/>
              <a:defRPr sz="1900">
                <a:solidFill>
                  <a:schemeClr val="accen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None/>
              <a:defRPr sz="1900">
                <a:solidFill>
                  <a:schemeClr val="accen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None/>
              <a:defRPr sz="1900">
                <a:solidFill>
                  <a:schemeClr val="accen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None/>
              <a:defRPr sz="19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3" name="Google Shape;43;gc3a665c2e9212bb_108"/>
          <p:cNvSpPr txBox="1"/>
          <p:nvPr>
            <p:ph idx="2" type="body"/>
          </p:nvPr>
        </p:nvSpPr>
        <p:spPr>
          <a:xfrm>
            <a:off x="5285610" y="667900"/>
            <a:ext cx="4283400" cy="54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indent="-3238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11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44" name="Google Shape;44;gc3a665c2e9212bb_108"/>
          <p:cNvSpPr txBox="1"/>
          <p:nvPr>
            <p:ph idx="12" type="sldNum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c3a665c2e9212bb_78"/>
          <p:cNvSpPr/>
          <p:nvPr/>
        </p:nvSpPr>
        <p:spPr>
          <a:xfrm>
            <a:off x="0" y="64132"/>
            <a:ext cx="9905966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47" name="Google Shape;47;gc3a665c2e9212bb_78"/>
          <p:cNvSpPr/>
          <p:nvPr/>
        </p:nvSpPr>
        <p:spPr>
          <a:xfrm>
            <a:off x="0" y="0"/>
            <a:ext cx="9905966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48" name="Google Shape;48;gc3a665c2e9212bb_78"/>
          <p:cNvSpPr txBox="1"/>
          <p:nvPr>
            <p:ph type="title"/>
          </p:nvPr>
        </p:nvSpPr>
        <p:spPr>
          <a:xfrm>
            <a:off x="337675" y="719633"/>
            <a:ext cx="92307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gc3a665c2e9212bb_78"/>
          <p:cNvSpPr txBox="1"/>
          <p:nvPr>
            <p:ph idx="12" type="sldNum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3a665c2e9212bb_83"/>
          <p:cNvSpPr/>
          <p:nvPr/>
        </p:nvSpPr>
        <p:spPr>
          <a:xfrm>
            <a:off x="0" y="0"/>
            <a:ext cx="46734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06650" lIns="106650" spcFirstLastPara="1" rIns="106650" wrap="square" tIns="106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gc3a665c2e9212bb_83"/>
          <p:cNvSpPr/>
          <p:nvPr/>
        </p:nvSpPr>
        <p:spPr>
          <a:xfrm>
            <a:off x="0" y="58833"/>
            <a:ext cx="4672950" cy="5865687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53" name="Google Shape;53;gc3a665c2e9212bb_83"/>
          <p:cNvSpPr/>
          <p:nvPr/>
        </p:nvSpPr>
        <p:spPr>
          <a:xfrm>
            <a:off x="-135" y="0"/>
            <a:ext cx="4676498" cy="5860653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54" name="Google Shape;54;gc3a665c2e9212bb_83"/>
          <p:cNvSpPr txBox="1"/>
          <p:nvPr>
            <p:ph type="title"/>
          </p:nvPr>
        </p:nvSpPr>
        <p:spPr>
          <a:xfrm>
            <a:off x="337702" y="667900"/>
            <a:ext cx="4015500" cy="3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" name="Google Shape;55;gc3a665c2e9212bb_83"/>
          <p:cNvSpPr txBox="1"/>
          <p:nvPr>
            <p:ph idx="1" type="body"/>
          </p:nvPr>
        </p:nvSpPr>
        <p:spPr>
          <a:xfrm>
            <a:off x="5031731" y="667900"/>
            <a:ext cx="4513500" cy="54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indent="-3238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11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56" name="Google Shape;56;gc3a665c2e9212bb_83"/>
          <p:cNvSpPr txBox="1"/>
          <p:nvPr>
            <p:ph idx="12" type="sldNum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c3a665c2e9212bb_105"/>
          <p:cNvSpPr txBox="1"/>
          <p:nvPr>
            <p:ph type="title"/>
          </p:nvPr>
        </p:nvSpPr>
        <p:spPr>
          <a:xfrm>
            <a:off x="337648" y="1064800"/>
            <a:ext cx="6768600" cy="472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9" name="Google Shape;59;gc3a665c2e9212bb_105"/>
          <p:cNvSpPr txBox="1"/>
          <p:nvPr>
            <p:ph idx="12" type="sldNum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c3a665c2e9212bb_114"/>
          <p:cNvSpPr/>
          <p:nvPr/>
        </p:nvSpPr>
        <p:spPr>
          <a:xfrm>
            <a:off x="0" y="5825333"/>
            <a:ext cx="9906000" cy="1032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06650" lIns="106650" spcFirstLastPara="1" rIns="106650" wrap="square" tIns="106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gc3a665c2e9212bb_114"/>
          <p:cNvSpPr txBox="1"/>
          <p:nvPr>
            <p:ph idx="1" type="body"/>
          </p:nvPr>
        </p:nvSpPr>
        <p:spPr>
          <a:xfrm>
            <a:off x="337675" y="6028533"/>
            <a:ext cx="8644500" cy="6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63" name="Google Shape;63;gc3a665c2e9212bb_114"/>
          <p:cNvSpPr txBox="1"/>
          <p:nvPr>
            <p:ph idx="12" type="sldNum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3a665c2e9212bb_118"/>
          <p:cNvSpPr txBox="1"/>
          <p:nvPr>
            <p:ph hasCustomPrompt="1" type="title"/>
          </p:nvPr>
        </p:nvSpPr>
        <p:spPr>
          <a:xfrm>
            <a:off x="337729" y="1108233"/>
            <a:ext cx="5779500" cy="16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106650" lIns="106650" spcFirstLastPara="1" rIns="106650" wrap="square" tIns="1066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700"/>
              <a:buNone/>
              <a:defRPr sz="117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700"/>
              <a:buNone/>
              <a:defRPr sz="117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700"/>
              <a:buNone/>
              <a:defRPr sz="117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700"/>
              <a:buNone/>
              <a:defRPr sz="117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700"/>
              <a:buNone/>
              <a:defRPr sz="117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700"/>
              <a:buNone/>
              <a:defRPr sz="117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700"/>
              <a:buNone/>
              <a:defRPr sz="117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700"/>
              <a:buNone/>
              <a:defRPr sz="117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700"/>
              <a:buNone/>
              <a:defRPr sz="117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6" name="Google Shape;66;gc3a665c2e9212bb_118"/>
          <p:cNvSpPr txBox="1"/>
          <p:nvPr>
            <p:ph idx="1" type="body"/>
          </p:nvPr>
        </p:nvSpPr>
        <p:spPr>
          <a:xfrm>
            <a:off x="337675" y="2828567"/>
            <a:ext cx="5779500" cy="12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indent="-3238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●"/>
              <a:defRPr>
                <a:solidFill>
                  <a:schemeClr val="accent2"/>
                </a:solidFill>
              </a:defRPr>
            </a:lvl1pPr>
            <a:lvl2pPr indent="-3111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○"/>
              <a:defRPr>
                <a:solidFill>
                  <a:schemeClr val="accent2"/>
                </a:solidFill>
              </a:defRPr>
            </a:lvl2pPr>
            <a:lvl3pPr indent="-3111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■"/>
              <a:defRPr>
                <a:solidFill>
                  <a:schemeClr val="accent2"/>
                </a:solidFill>
              </a:defRPr>
            </a:lvl3pPr>
            <a:lvl4pPr indent="-3111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4pPr>
            <a:lvl5pPr indent="-3111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○"/>
              <a:defRPr>
                <a:solidFill>
                  <a:schemeClr val="accent2"/>
                </a:solidFill>
              </a:defRPr>
            </a:lvl5pPr>
            <a:lvl6pPr indent="-3111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■"/>
              <a:defRPr>
                <a:solidFill>
                  <a:schemeClr val="accent2"/>
                </a:solidFill>
              </a:defRPr>
            </a:lvl6pPr>
            <a:lvl7pPr indent="-3111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7pPr>
            <a:lvl8pPr indent="-3111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○"/>
              <a:defRPr>
                <a:solidFill>
                  <a:schemeClr val="accent2"/>
                </a:solidFill>
              </a:defRPr>
            </a:lvl8pPr>
            <a:lvl9pPr indent="-3111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67" name="Google Shape;67;gc3a665c2e9212bb_118"/>
          <p:cNvSpPr txBox="1"/>
          <p:nvPr>
            <p:ph idx="12" type="sldNum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3a665c2e9212bb_122"/>
          <p:cNvSpPr txBox="1"/>
          <p:nvPr>
            <p:ph idx="12" type="sldNum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an Canvas">
  <p:cSld name="Lean Canva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3a665c2e9212bb_130"/>
          <p:cNvSpPr txBox="1"/>
          <p:nvPr>
            <p:ph idx="1" type="body"/>
          </p:nvPr>
        </p:nvSpPr>
        <p:spPr>
          <a:xfrm>
            <a:off x="309424" y="1066800"/>
            <a:ext cx="1754400" cy="153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2" name="Google Shape;72;gc3a665c2e9212bb_130"/>
          <p:cNvSpPr txBox="1"/>
          <p:nvPr>
            <p:ph idx="2" type="body"/>
          </p:nvPr>
        </p:nvSpPr>
        <p:spPr>
          <a:xfrm>
            <a:off x="2185335" y="1066800"/>
            <a:ext cx="1754400" cy="153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3" name="Google Shape;73;gc3a665c2e9212bb_130"/>
          <p:cNvSpPr txBox="1"/>
          <p:nvPr>
            <p:ph idx="3" type="body"/>
          </p:nvPr>
        </p:nvSpPr>
        <p:spPr>
          <a:xfrm>
            <a:off x="4067689" y="1295399"/>
            <a:ext cx="1754400" cy="32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4" name="Google Shape;74;gc3a665c2e9212bb_130"/>
          <p:cNvSpPr txBox="1"/>
          <p:nvPr>
            <p:ph idx="4" type="body"/>
          </p:nvPr>
        </p:nvSpPr>
        <p:spPr>
          <a:xfrm>
            <a:off x="5948526" y="1295399"/>
            <a:ext cx="1754400" cy="1290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5" name="Google Shape;75;gc3a665c2e9212bb_130"/>
          <p:cNvSpPr txBox="1"/>
          <p:nvPr>
            <p:ph idx="5" type="body"/>
          </p:nvPr>
        </p:nvSpPr>
        <p:spPr>
          <a:xfrm>
            <a:off x="7835806" y="1295399"/>
            <a:ext cx="1754400" cy="1290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6" name="Google Shape;76;gc3a665c2e9212bb_130"/>
          <p:cNvSpPr txBox="1"/>
          <p:nvPr>
            <p:ph idx="6" type="body"/>
          </p:nvPr>
        </p:nvSpPr>
        <p:spPr>
          <a:xfrm>
            <a:off x="309424" y="3047762"/>
            <a:ext cx="1754400" cy="144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7" name="Google Shape;77;gc3a665c2e9212bb_130"/>
          <p:cNvSpPr txBox="1"/>
          <p:nvPr>
            <p:ph idx="7" type="body"/>
          </p:nvPr>
        </p:nvSpPr>
        <p:spPr>
          <a:xfrm>
            <a:off x="2196704" y="3047762"/>
            <a:ext cx="1754400" cy="144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8" name="Google Shape;78;gc3a665c2e9212bb_130"/>
          <p:cNvSpPr txBox="1"/>
          <p:nvPr>
            <p:ph idx="8" type="body"/>
          </p:nvPr>
        </p:nvSpPr>
        <p:spPr>
          <a:xfrm>
            <a:off x="5952078" y="3047762"/>
            <a:ext cx="1754400" cy="144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9" name="Google Shape;79;gc3a665c2e9212bb_130"/>
          <p:cNvSpPr txBox="1"/>
          <p:nvPr>
            <p:ph idx="9" type="body"/>
          </p:nvPr>
        </p:nvSpPr>
        <p:spPr>
          <a:xfrm>
            <a:off x="7835806" y="3047763"/>
            <a:ext cx="17544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0" name="Google Shape;80;gc3a665c2e9212bb_130"/>
          <p:cNvSpPr txBox="1"/>
          <p:nvPr>
            <p:ph idx="13" type="body"/>
          </p:nvPr>
        </p:nvSpPr>
        <p:spPr>
          <a:xfrm>
            <a:off x="309424" y="4876800"/>
            <a:ext cx="45609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1" name="Google Shape;81;gc3a665c2e9212bb_130"/>
          <p:cNvSpPr txBox="1"/>
          <p:nvPr>
            <p:ph idx="14" type="body"/>
          </p:nvPr>
        </p:nvSpPr>
        <p:spPr>
          <a:xfrm>
            <a:off x="5056350" y="4876800"/>
            <a:ext cx="45339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2" name="Google Shape;82;gc3a665c2e9212bb_130"/>
          <p:cNvSpPr txBox="1"/>
          <p:nvPr>
            <p:ph idx="15" type="body"/>
          </p:nvPr>
        </p:nvSpPr>
        <p:spPr>
          <a:xfrm>
            <a:off x="3962400" y="381000"/>
            <a:ext cx="14034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3" name="Google Shape;83;gc3a665c2e9212bb_130"/>
          <p:cNvSpPr txBox="1"/>
          <p:nvPr>
            <p:ph idx="16" type="body"/>
          </p:nvPr>
        </p:nvSpPr>
        <p:spPr>
          <a:xfrm>
            <a:off x="5685201" y="381000"/>
            <a:ext cx="14034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4" name="Google Shape;84;gc3a665c2e9212bb_130"/>
          <p:cNvSpPr txBox="1"/>
          <p:nvPr>
            <p:ph idx="17" type="body"/>
          </p:nvPr>
        </p:nvSpPr>
        <p:spPr>
          <a:xfrm>
            <a:off x="7759700" y="381000"/>
            <a:ext cx="11556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5" name="Google Shape;85;gc3a665c2e9212bb_130"/>
          <p:cNvSpPr txBox="1"/>
          <p:nvPr>
            <p:ph idx="18" type="body"/>
          </p:nvPr>
        </p:nvSpPr>
        <p:spPr>
          <a:xfrm>
            <a:off x="9245600" y="381000"/>
            <a:ext cx="4128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c3a665c2e9212bb_69"/>
          <p:cNvSpPr txBox="1"/>
          <p:nvPr>
            <p:ph type="title"/>
          </p:nvPr>
        </p:nvSpPr>
        <p:spPr>
          <a:xfrm>
            <a:off x="337675" y="593367"/>
            <a:ext cx="923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Merriweather"/>
              <a:buNone/>
              <a:defRPr b="0" i="0" sz="33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Merriweather"/>
              <a:buNone/>
              <a:defRPr b="0" i="0" sz="33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Merriweather"/>
              <a:buNone/>
              <a:defRPr b="0" i="0" sz="33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Merriweather"/>
              <a:buNone/>
              <a:defRPr b="0" i="0" sz="33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Merriweather"/>
              <a:buNone/>
              <a:defRPr b="0" i="0" sz="33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Merriweather"/>
              <a:buNone/>
              <a:defRPr b="0" i="0" sz="33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Merriweather"/>
              <a:buNone/>
              <a:defRPr b="0" i="0" sz="33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Merriweather"/>
              <a:buNone/>
              <a:defRPr b="0" i="0" sz="33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Merriweather"/>
              <a:buNone/>
              <a:defRPr b="0" i="0" sz="33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1" name="Google Shape;11;gc3a665c2e9212bb_69"/>
          <p:cNvSpPr txBox="1"/>
          <p:nvPr>
            <p:ph idx="1" type="body"/>
          </p:nvPr>
        </p:nvSpPr>
        <p:spPr>
          <a:xfrm>
            <a:off x="337675" y="1536633"/>
            <a:ext cx="923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>
            <a:lvl1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  <a:defRPr b="0" i="0" sz="15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○"/>
              <a:defRPr b="0" i="0" sz="13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11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■"/>
              <a:defRPr b="0" i="0" sz="13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11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b="0" i="0" sz="13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11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○"/>
              <a:defRPr b="0" i="0" sz="13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11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■"/>
              <a:defRPr b="0" i="0" sz="13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11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b="0" i="0" sz="13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11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○"/>
              <a:defRPr b="0" i="0" sz="13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11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■"/>
              <a:defRPr b="0" i="0" sz="13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" name="Google Shape;12;gc3a665c2e9212bb_69"/>
          <p:cNvSpPr txBox="1"/>
          <p:nvPr>
            <p:ph idx="12" type="sldNum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/>
          <p:nvPr>
            <p:ph type="ctrTitle"/>
          </p:nvPr>
        </p:nvSpPr>
        <p:spPr>
          <a:xfrm>
            <a:off x="439849" y="2115747"/>
            <a:ext cx="9344700" cy="2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2857"/>
              <a:buFont typeface="Arial Black"/>
              <a:buNone/>
            </a:pPr>
            <a:r>
              <a:rPr b="1" lang="ru-RU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Разработка мобильной </a:t>
            </a:r>
            <a:endParaRPr b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2857"/>
              <a:buFont typeface="Arial Black"/>
              <a:buNone/>
            </a:pPr>
            <a:r>
              <a:rPr b="1" lang="ru-RU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микролаборатории </a:t>
            </a:r>
            <a:endParaRPr b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2857"/>
              <a:buFont typeface="Arial Black"/>
              <a:buNone/>
            </a:pPr>
            <a:br>
              <a:rPr lang="ru-RU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>
                <a:latin typeface="EB Garamond"/>
                <a:ea typeface="EB Garamond"/>
                <a:cs typeface="EB Garamond"/>
                <a:sym typeface="EB Garamond"/>
              </a:rPr>
              <a:t>«MicroVetLab»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1" name="Google Shape;91;p1"/>
          <p:cNvSpPr txBox="1"/>
          <p:nvPr>
            <p:ph idx="1" type="subTitle"/>
          </p:nvPr>
        </p:nvSpPr>
        <p:spPr>
          <a:xfrm>
            <a:off x="4430025" y="481692"/>
            <a:ext cx="52008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808"/>
              </a:spcBef>
              <a:spcAft>
                <a:spcPts val="0"/>
              </a:spcAft>
              <a:buSzPts val="1280"/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ID 7412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5834" y="586513"/>
            <a:ext cx="1236625" cy="57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4">
            <a:alphaModFix/>
          </a:blip>
          <a:srcRect b="4085" l="0" r="0" t="4094"/>
          <a:stretch/>
        </p:blipFill>
        <p:spPr>
          <a:xfrm>
            <a:off x="311150" y="325325"/>
            <a:ext cx="1902700" cy="8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2321" y="586525"/>
            <a:ext cx="1198076" cy="57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6">
            <a:alphaModFix/>
          </a:blip>
          <a:srcRect b="11000" l="0" r="0" t="0"/>
          <a:stretch/>
        </p:blipFill>
        <p:spPr>
          <a:xfrm>
            <a:off x="5810274" y="210998"/>
            <a:ext cx="695513" cy="95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9c4a6bf3e755c9c_556"/>
          <p:cNvSpPr txBox="1"/>
          <p:nvPr>
            <p:ph type="title"/>
          </p:nvPr>
        </p:nvSpPr>
        <p:spPr>
          <a:xfrm>
            <a:off x="337675" y="538225"/>
            <a:ext cx="33882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ru-RU" sz="3800">
                <a:latin typeface="EB Garamond"/>
                <a:ea typeface="EB Garamond"/>
                <a:cs typeface="EB Garamond"/>
                <a:sym typeface="EB Garamond"/>
              </a:rPr>
              <a:t>Проблема</a:t>
            </a:r>
            <a:endParaRPr sz="38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02" name="Google Shape;102;g49c4a6bf3e755c9c_556"/>
          <p:cNvSpPr txBox="1"/>
          <p:nvPr>
            <p:ph idx="1" type="body"/>
          </p:nvPr>
        </p:nvSpPr>
        <p:spPr>
          <a:xfrm>
            <a:off x="337675" y="1848300"/>
            <a:ext cx="3825900" cy="3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6650" lIns="106650" spcFirstLastPara="1" rIns="106650" wrap="square" tIns="106650">
            <a:noAutofit/>
          </a:bodyPr>
          <a:lstStyle/>
          <a:p>
            <a:pPr indent="0" lvl="0" marL="984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None/>
            </a:pPr>
            <a:r>
              <a:rPr lang="ru-RU" sz="205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Сложность проведения диагностики паразитарных заболеваний в отдаленных фермерских хозяйствах</a:t>
            </a:r>
            <a:endParaRPr sz="20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20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84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None/>
            </a:pPr>
            <a:r>
              <a:rPr lang="ru-RU" sz="205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Рост заражаемости людей</a:t>
            </a:r>
            <a:endParaRPr sz="20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20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84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None/>
            </a:pPr>
            <a:r>
              <a:rPr lang="ru-RU" sz="205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Снижение качества продукции</a:t>
            </a:r>
            <a:endParaRPr sz="20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2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03" name="Google Shape;103;g49c4a6bf3e755c9c_5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2636" y="2912756"/>
            <a:ext cx="5259128" cy="173202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g49c4a6bf3e755c9c_556"/>
          <p:cNvSpPr txBox="1"/>
          <p:nvPr/>
        </p:nvSpPr>
        <p:spPr>
          <a:xfrm>
            <a:off x="1600970" y="2854229"/>
            <a:ext cx="6603900" cy="4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g49c4a6bf3e755c9c_556"/>
          <p:cNvSpPr txBox="1"/>
          <p:nvPr/>
        </p:nvSpPr>
        <p:spPr>
          <a:xfrm>
            <a:off x="4402738" y="1859365"/>
            <a:ext cx="5259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Статистика паразитарных заболеваний у людей, тыс.чел</a:t>
            </a:r>
            <a:endParaRPr b="0" i="0" sz="20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6558" r="5736" t="0"/>
          <a:stretch/>
        </p:blipFill>
        <p:spPr>
          <a:xfrm>
            <a:off x="457200" y="685800"/>
            <a:ext cx="9067800" cy="5697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/>
          <p:nvPr>
            <p:ph type="title"/>
          </p:nvPr>
        </p:nvSpPr>
        <p:spPr>
          <a:xfrm>
            <a:off x="337652" y="659562"/>
            <a:ext cx="9230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829"/>
              </a:buClr>
              <a:buSzPts val="5400"/>
              <a:buFont typeface="Arial Black"/>
              <a:buNone/>
            </a:pPr>
            <a:r>
              <a:rPr lang="ru-RU" sz="3800">
                <a:latin typeface="EB Garamond"/>
                <a:ea typeface="EB Garamond"/>
                <a:cs typeface="EB Garamond"/>
                <a:sym typeface="EB Garamond"/>
              </a:rPr>
              <a:t>Решение</a:t>
            </a:r>
            <a:endParaRPr sz="38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6" name="Google Shape;116;p5"/>
          <p:cNvSpPr txBox="1"/>
          <p:nvPr>
            <p:ph idx="1" type="body"/>
          </p:nvPr>
        </p:nvSpPr>
        <p:spPr>
          <a:xfrm>
            <a:off x="337641" y="1282158"/>
            <a:ext cx="4986300" cy="45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848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848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С помощью микролаборатории возможно проводить паразитологическое исследование биологического материала животных и людей в полевых условиях.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17" name="Google Shape;117;p5"/>
          <p:cNvPicPr preferRelativeResize="0"/>
          <p:nvPr/>
        </p:nvPicPr>
        <p:blipFill rotWithShape="1">
          <a:blip r:embed="rId3">
            <a:alphaModFix/>
          </a:blip>
          <a:srcRect b="10346" l="0" r="0" t="0"/>
          <a:stretch/>
        </p:blipFill>
        <p:spPr>
          <a:xfrm>
            <a:off x="5582545" y="2550108"/>
            <a:ext cx="3785748" cy="274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69466" y="2328130"/>
            <a:ext cx="748746" cy="83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96282" y="1893387"/>
            <a:ext cx="1266350" cy="12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6"/>
          <p:cNvSpPr txBox="1"/>
          <p:nvPr>
            <p:ph type="title"/>
          </p:nvPr>
        </p:nvSpPr>
        <p:spPr>
          <a:xfrm>
            <a:off x="337702" y="667900"/>
            <a:ext cx="9230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829"/>
              </a:buClr>
              <a:buSzPts val="5400"/>
              <a:buFont typeface="Arial Black"/>
              <a:buNone/>
            </a:pPr>
            <a:r>
              <a:rPr lang="ru-RU" sz="3850">
                <a:latin typeface="EB Garamond"/>
                <a:ea typeface="EB Garamond"/>
                <a:cs typeface="EB Garamond"/>
                <a:sym typeface="EB Garamond"/>
              </a:rPr>
              <a:t>Технология</a:t>
            </a:r>
            <a:endParaRPr sz="385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5" name="Google Shape;125;p6"/>
          <p:cNvSpPr txBox="1"/>
          <p:nvPr>
            <p:ph idx="1" type="body"/>
          </p:nvPr>
        </p:nvSpPr>
        <p:spPr>
          <a:xfrm>
            <a:off x="337696" y="1893384"/>
            <a:ext cx="4961400" cy="4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b="1" lang="ru-RU" sz="1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Интеграция простых в использовании технологий и методов</a:t>
            </a:r>
            <a:r>
              <a:rPr lang="ru-RU" sz="1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, таких как, метод нативного мазка и Фюллеборна, позволит обеспечить быструю и достоверную диагностику.</a:t>
            </a:r>
            <a:endParaRPr sz="1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b="1" lang="ru-RU" sz="1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Новизна</a:t>
            </a:r>
            <a:r>
              <a:rPr lang="ru-RU" sz="1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в уникальной комплектации, включающей в себя все необходимые инструменты и расходники для проведения диагностики вне стационарной лаборатории круглых и некоторых ленточных червей.</a:t>
            </a:r>
            <a:endParaRPr sz="1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1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b="1" lang="ru-RU" sz="1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Возможность подключения к удалённым специалистам</a:t>
            </a:r>
            <a:r>
              <a:rPr lang="ru-RU" sz="1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для консультаций или более сложного анализа, что может быть особенно полезно в отдалённых районах.</a:t>
            </a:r>
            <a:endParaRPr sz="1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26" name="Google Shape;126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83093" y="3666867"/>
            <a:ext cx="1013175" cy="101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88724" y="3208283"/>
            <a:ext cx="1471800" cy="14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491475" y="4981972"/>
            <a:ext cx="1104725" cy="110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493556" y="5286127"/>
            <a:ext cx="1471800" cy="1471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0" name="Google Shape;130;p6"/>
          <p:cNvCxnSpPr/>
          <p:nvPr/>
        </p:nvCxnSpPr>
        <p:spPr>
          <a:xfrm flipH="1" rot="10800000">
            <a:off x="6741583" y="2869043"/>
            <a:ext cx="1242300" cy="7248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cxnSp>
        <p:nvCxnSpPr>
          <p:cNvPr id="131" name="Google Shape;131;p6"/>
          <p:cNvCxnSpPr/>
          <p:nvPr/>
        </p:nvCxnSpPr>
        <p:spPr>
          <a:xfrm>
            <a:off x="6783275" y="4786232"/>
            <a:ext cx="1088100" cy="9945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9bf571d69322a4a_11"/>
          <p:cNvSpPr txBox="1"/>
          <p:nvPr>
            <p:ph type="title"/>
          </p:nvPr>
        </p:nvSpPr>
        <p:spPr>
          <a:xfrm>
            <a:off x="337702" y="667900"/>
            <a:ext cx="9230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ru-RU" sz="3800">
                <a:latin typeface="EB Garamond"/>
                <a:ea typeface="EB Garamond"/>
                <a:cs typeface="EB Garamond"/>
                <a:sym typeface="EB Garamond"/>
              </a:rPr>
              <a:t>Потребители</a:t>
            </a:r>
            <a:endParaRPr sz="38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38" name="Google Shape;138;g39bf571d69322a4a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1201" y="2260924"/>
            <a:ext cx="2336150" cy="233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39bf571d69322a4a_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6788" y="2260918"/>
            <a:ext cx="2250626" cy="233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39bf571d69322a4a_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1000" y="2303675"/>
            <a:ext cx="2250625" cy="233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39bf571d69322a4a_11"/>
          <p:cNvSpPr txBox="1"/>
          <p:nvPr/>
        </p:nvSpPr>
        <p:spPr>
          <a:xfrm>
            <a:off x="500218" y="4945750"/>
            <a:ext cx="2438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Лаборатории</a:t>
            </a:r>
            <a:endParaRPr b="0" i="0" sz="20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Клиники</a:t>
            </a:r>
            <a:endParaRPr b="0" i="0" sz="20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2" name="Google Shape;142;g39bf571d69322a4a_11"/>
          <p:cNvSpPr txBox="1"/>
          <p:nvPr/>
        </p:nvSpPr>
        <p:spPr>
          <a:xfrm>
            <a:off x="3633915" y="4945756"/>
            <a:ext cx="2696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Научные центры</a:t>
            </a:r>
            <a:endParaRPr b="0" i="0" sz="20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Институты</a:t>
            </a:r>
            <a:endParaRPr b="0" i="0" sz="20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3" name="Google Shape;143;g39bf571d69322a4a_11"/>
          <p:cNvSpPr txBox="1"/>
          <p:nvPr/>
        </p:nvSpPr>
        <p:spPr>
          <a:xfrm>
            <a:off x="6657601" y="4886504"/>
            <a:ext cx="2897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Фермы</a:t>
            </a:r>
            <a:endParaRPr b="0" i="0" sz="20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Зоопарки</a:t>
            </a:r>
            <a:endParaRPr b="0" i="0" sz="20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Питомники</a:t>
            </a:r>
            <a:endParaRPr b="0" i="0" sz="20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9bf571d69322a4a_23"/>
          <p:cNvSpPr txBox="1"/>
          <p:nvPr>
            <p:ph type="title"/>
          </p:nvPr>
        </p:nvSpPr>
        <p:spPr>
          <a:xfrm>
            <a:off x="337652" y="692915"/>
            <a:ext cx="9230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ru-RU" sz="3800">
                <a:latin typeface="EB Garamond"/>
                <a:ea typeface="EB Garamond"/>
                <a:cs typeface="EB Garamond"/>
                <a:sym typeface="EB Garamond"/>
              </a:rPr>
              <a:t>Конкуренты</a:t>
            </a:r>
            <a:endParaRPr sz="3800">
              <a:latin typeface="EB Garamond"/>
              <a:ea typeface="EB Garamond"/>
              <a:cs typeface="EB Garamond"/>
              <a:sym typeface="EB Garamond"/>
            </a:endParaRPr>
          </a:p>
        </p:txBody>
      </p:sp>
      <p:graphicFrame>
        <p:nvGraphicFramePr>
          <p:cNvPr id="150" name="Google Shape;150;g39bf571d69322a4a_23"/>
          <p:cNvGraphicFramePr/>
          <p:nvPr/>
        </p:nvGraphicFramePr>
        <p:xfrm>
          <a:off x="387143" y="18886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{11670741-8B2B-48D2-9832-35D8E7596E5D}</a:tableStyleId>
              </a:tblPr>
              <a:tblGrid>
                <a:gridCol w="2752275"/>
                <a:gridCol w="1364800"/>
                <a:gridCol w="501465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Название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Страна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Характеристика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MicroVetLab 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(Своя разработка)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Россия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Мобильная микролаборатория представляет собой портативную установку. Комплектующие помещаются в переносной бокс (615х340х375 мм). 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В процессе исследования используется минимальное количество одноразового пластика, что снижает негативное воздействие на окружающую среду. 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Мобильная микролаборатория предлагает возможность внедрения телемедицины, что позволяет ветеринарным врачам проводить видеоконсультации или обмен текстовыми сообщениями с пациентами. Себестоимость от 40 000 рублей.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Мобильная паразитологическая лаборатория 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( RU 2568516 C1, 20.11.2015)</a:t>
                      </a:r>
                      <a:endParaRPr sz="1200" u="none" cap="none" strike="noStrike"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Россия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Оборудована на основе транспортного средства (автобус ПАЗ). С 2015 г. Существует в формате патента, коммерческая деятельность не ведется.</a:t>
                      </a:r>
                      <a:endParaRPr sz="1200" u="none" cap="none" strike="noStrike"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Высокомобильный медико-эпидемиологический автомобиль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(CN 202491724 U, 15.03.2012)</a:t>
                      </a:r>
                      <a:endParaRPr sz="1200" u="none" cap="none" strike="noStrike"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Китай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Оборудована на основе вездехода. С 2012 г. Существует в формате патента, коммерческая деятельность не ведется. Не предназначена для паразитологических исследований.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Мобильная клинико-диагностическая лаборатория на основе транспортного средства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(GB 2477799 А, 16.02.2010)</a:t>
                      </a:r>
                      <a:endParaRPr sz="1200" u="none" cap="none" strike="noStrike"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Великобритания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С 2010 г. Существует в формате патента, коммерческая деятельность не ведется. Не предназначена для паразитологических исследований.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a0f1c7e7b122716_0"/>
          <p:cNvSpPr txBox="1"/>
          <p:nvPr>
            <p:ph type="title"/>
          </p:nvPr>
        </p:nvSpPr>
        <p:spPr>
          <a:xfrm>
            <a:off x="330192" y="667900"/>
            <a:ext cx="4013100" cy="27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ru-RU">
                <a:latin typeface="EB Garamond"/>
                <a:ea typeface="EB Garamond"/>
                <a:cs typeface="EB Garamond"/>
                <a:sym typeface="EB Garamond"/>
              </a:rPr>
              <a:t>Модель коммерциализации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7" name="Google Shape;157;g3a0f1c7e7b122716_0"/>
          <p:cNvSpPr txBox="1"/>
          <p:nvPr>
            <p:ph idx="1" type="subTitle"/>
          </p:nvPr>
        </p:nvSpPr>
        <p:spPr>
          <a:xfrm>
            <a:off x="330189" y="2811158"/>
            <a:ext cx="47028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sz="20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Себестоимость разработки - от 40 000 руб.</a:t>
            </a:r>
            <a:endParaRPr sz="20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sz="20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Продажа по предварительным заказам </a:t>
            </a:r>
            <a:endParaRPr sz="20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/>
          </a:p>
        </p:txBody>
      </p:sp>
      <p:sp>
        <p:nvSpPr>
          <p:cNvPr id="158" name="Google Shape;158;g3a0f1c7e7b122716_0"/>
          <p:cNvSpPr txBox="1"/>
          <p:nvPr>
            <p:ph idx="2" type="body"/>
          </p:nvPr>
        </p:nvSpPr>
        <p:spPr>
          <a:xfrm>
            <a:off x="5028087" y="417748"/>
            <a:ext cx="4702800" cy="54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b="1" lang="ru-RU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Каналы распространения</a:t>
            </a:r>
            <a:endParaRPr b="1"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Char char="●"/>
            </a:pPr>
            <a:r>
              <a:rPr lang="ru-RU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Прямые продажи с помощью коммерческих предложений</a:t>
            </a: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Char char="●"/>
            </a:pPr>
            <a:r>
              <a:rPr lang="ru-RU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Партнерства с муниципальными и некоммерческими организациями; информирование потенциальных клиентов</a:t>
            </a: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Char char="●"/>
            </a:pPr>
            <a:r>
              <a:rPr lang="ru-RU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Отраслевые сообщества, конференции, выставки, профессиональные форумы</a:t>
            </a: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Char char="●"/>
            </a:pPr>
            <a:r>
              <a:rPr lang="ru-RU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Блогеры и влиятельные люди</a:t>
            </a: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Char char="●"/>
            </a:pPr>
            <a:r>
              <a:rPr lang="ru-RU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Публикации в специализированных журналах</a:t>
            </a: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None/>
            </a:pPr>
            <a:r>
              <a:rPr b="1" lang="ru-RU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Потоки поступления доходов</a:t>
            </a:r>
            <a:endParaRPr b="1"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Char char="●"/>
            </a:pPr>
            <a:r>
              <a:rPr lang="ru-RU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Вебинары и обучающие семинары</a:t>
            </a: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Char char="●"/>
            </a:pPr>
            <a:r>
              <a:rPr lang="ru-RU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Интернет-магазины</a:t>
            </a: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SzPts val="1500"/>
              <a:buChar char="●"/>
            </a:pPr>
            <a:r>
              <a:rPr lang="ru-RU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Мобильные приложения</a:t>
            </a: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"/>
          <p:cNvSpPr txBox="1"/>
          <p:nvPr>
            <p:ph type="title"/>
          </p:nvPr>
        </p:nvSpPr>
        <p:spPr>
          <a:xfrm>
            <a:off x="337702" y="667900"/>
            <a:ext cx="9230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Century Gothic"/>
              <a:buNone/>
            </a:pPr>
            <a:r>
              <a:rPr b="1" lang="ru-RU" sz="3800">
                <a:latin typeface="EB Garamond"/>
                <a:ea typeface="EB Garamond"/>
                <a:cs typeface="EB Garamond"/>
                <a:sym typeface="EB Garamond"/>
              </a:rPr>
              <a:t>Уровень готовности</a:t>
            </a:r>
            <a:endParaRPr b="1" sz="38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4" name="Google Shape;164;p10"/>
          <p:cNvSpPr txBox="1"/>
          <p:nvPr>
            <p:ph idx="4294967295" type="body"/>
          </p:nvPr>
        </p:nvSpPr>
        <p:spPr>
          <a:xfrm>
            <a:off x="411800" y="2116659"/>
            <a:ext cx="9082500" cy="37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b="1" lang="ru-RU" sz="2400">
                <a:solidFill>
                  <a:schemeClr val="lt1"/>
                </a:solidFill>
              </a:rPr>
              <a:t>Уровень TRL-3:</a:t>
            </a:r>
            <a:endParaRPr b="1" sz="24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B Garamond"/>
              <a:buAutoNum type="arabicPeriod"/>
            </a:pPr>
            <a:r>
              <a:rPr lang="ru-RU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Цель проекта 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B Garamond"/>
              <a:buAutoNum type="arabicPeriod"/>
            </a:pPr>
            <a:r>
              <a:rPr lang="ru-RU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Технологическое описание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B Garamond"/>
              <a:buAutoNum type="arabicPeriod"/>
            </a:pPr>
            <a:r>
              <a:rPr lang="ru-RU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Получен грант на НИОКР «Умник-2023»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B Garamond"/>
              <a:buAutoNum type="arabicPeriod"/>
            </a:pPr>
            <a:r>
              <a:rPr lang="ru-RU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Собраны комплектующие для финального MVP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B Garamond"/>
              <a:buAutoNum type="arabicPeriod"/>
            </a:pPr>
            <a:r>
              <a:rPr lang="ru-RU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Проведено тестирование прототипа в полевых условиях (Тулагино-Кильдямский, Горный) и на фермах, всего исследовано 77 проб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B Garamond"/>
              <a:buAutoNum type="arabicPeriod"/>
            </a:pPr>
            <a:r>
              <a:rPr lang="ru-RU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План дальнейших исследований 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B Garamond"/>
              <a:buAutoNum type="arabicPeriod"/>
            </a:pPr>
            <a:r>
              <a:rPr lang="ru-RU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Рыночный анализ</a:t>
            </a:r>
            <a:endParaRPr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"/>
          <p:cNvSpPr txBox="1"/>
          <p:nvPr>
            <p:ph type="title"/>
          </p:nvPr>
        </p:nvSpPr>
        <p:spPr>
          <a:xfrm>
            <a:off x="337702" y="667900"/>
            <a:ext cx="9230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Century Gothic"/>
              <a:buNone/>
            </a:pPr>
            <a:r>
              <a:rPr lang="ru-RU" sz="3800">
                <a:latin typeface="EB Garamond"/>
                <a:ea typeface="EB Garamond"/>
                <a:cs typeface="EB Garamond"/>
                <a:sym typeface="EB Garamond"/>
              </a:rPr>
              <a:t>Планы развития</a:t>
            </a:r>
            <a:endParaRPr sz="38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0" name="Google Shape;170;p11"/>
          <p:cNvSpPr txBox="1"/>
          <p:nvPr>
            <p:ph idx="4294967295" type="body"/>
          </p:nvPr>
        </p:nvSpPr>
        <p:spPr>
          <a:xfrm>
            <a:off x="337702" y="1956160"/>
            <a:ext cx="8252400" cy="43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533400" rtl="0" algn="l">
              <a:lnSpc>
                <a:spcPct val="115000"/>
              </a:lnSpc>
              <a:spcBef>
                <a:spcPts val="784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38522" lvl="0" marL="232172" rtl="0" algn="l">
              <a:lnSpc>
                <a:spcPct val="100000"/>
              </a:lnSpc>
              <a:spcBef>
                <a:spcPts val="78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B Garamond"/>
              <a:buAutoNum type="arabicPeriod"/>
            </a:pPr>
            <a:r>
              <a:rPr lang="ru-RU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Декабрь 2024 г. - доработка микролаборатории с учетом обратной экспертной связи.</a:t>
            </a:r>
            <a:endParaRPr sz="17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38522" lvl="0" marL="232172" rtl="0" algn="l">
              <a:lnSpc>
                <a:spcPct val="100000"/>
              </a:lnSpc>
              <a:spcBef>
                <a:spcPts val="78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B Garamond"/>
              <a:buAutoNum type="arabicPeriod"/>
            </a:pPr>
            <a:r>
              <a:rPr lang="ru-RU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Январь- март 2025 г. - доработка упаковки</a:t>
            </a:r>
            <a:endParaRPr sz="17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38522" lvl="0" marL="232172" rtl="0" algn="l">
              <a:lnSpc>
                <a:spcPct val="100000"/>
              </a:lnSpc>
              <a:spcBef>
                <a:spcPts val="78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B Garamond"/>
              <a:buAutoNum type="arabicPeriod"/>
            </a:pPr>
            <a:r>
              <a:rPr lang="ru-RU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Март 2025 г. - Разработка уникального дизайна, логотипа и сайта</a:t>
            </a:r>
            <a:endParaRPr sz="17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38522" lvl="0" marL="232172" rtl="0" algn="l">
              <a:lnSpc>
                <a:spcPct val="100000"/>
              </a:lnSpc>
              <a:spcBef>
                <a:spcPts val="78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B Garamond"/>
              <a:buAutoNum type="arabicPeriod"/>
            </a:pPr>
            <a:r>
              <a:rPr lang="ru-RU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Март- апрель 2025 г. - Подготовка документации для РИД</a:t>
            </a:r>
            <a:endParaRPr sz="17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38522" lvl="0" marL="232172" rtl="0" algn="l">
              <a:lnSpc>
                <a:spcPct val="100000"/>
              </a:lnSpc>
              <a:spcBef>
                <a:spcPts val="78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B Garamond"/>
              <a:buAutoNum type="arabicPeriod"/>
            </a:pPr>
            <a:r>
              <a:rPr lang="ru-RU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Апрель- май 2025 г. - Разработка обучающего видео курса</a:t>
            </a:r>
            <a:endParaRPr sz="17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38522" lvl="0" marL="232172" rtl="0" algn="l">
              <a:lnSpc>
                <a:spcPct val="100000"/>
              </a:lnSpc>
              <a:spcBef>
                <a:spcPts val="78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B Garamond"/>
              <a:buAutoNum type="arabicPeriod"/>
            </a:pPr>
            <a:r>
              <a:rPr lang="ru-RU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Май- июль 2025 г. - Подготовка коммерческого предложения</a:t>
            </a:r>
            <a:endParaRPr sz="17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38522" lvl="0" marL="232172" rtl="0" algn="l">
              <a:lnSpc>
                <a:spcPct val="100000"/>
              </a:lnSpc>
              <a:spcBef>
                <a:spcPts val="78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B Garamond"/>
              <a:buAutoNum type="arabicPeriod"/>
            </a:pPr>
            <a:r>
              <a:rPr lang="ru-RU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Август- сентябрь 2025 г. - Старт рекламной компании и продвижения для привлечения первых пользователей</a:t>
            </a:r>
            <a:endParaRPr sz="17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38522" lvl="0" marL="232172" rtl="0" algn="l">
              <a:lnSpc>
                <a:spcPct val="100000"/>
              </a:lnSpc>
              <a:spcBef>
                <a:spcPts val="78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B Garamond"/>
              <a:buAutoNum type="arabicPeriod"/>
            </a:pPr>
            <a:r>
              <a:rPr lang="ru-RU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Сентябрь-октябрь 2025 г. - сбор предзаказов от первых пользователей</a:t>
            </a:r>
            <a:endParaRPr sz="17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38522" lvl="0" marL="232172" rtl="0" algn="l">
              <a:lnSpc>
                <a:spcPct val="100000"/>
              </a:lnSpc>
              <a:spcBef>
                <a:spcPts val="78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B Garamond"/>
              <a:buAutoNum type="arabicPeriod"/>
            </a:pPr>
            <a:r>
              <a:rPr lang="ru-RU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Октябрь- декабрь 2025 г. - Разработка мобильного приложения с искусственным интеллектом для диагностики вида гельминтоза, получения консультации и назначения лечения удаленным специалистом по проведенному исследованию</a:t>
            </a:r>
            <a:endParaRPr sz="17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38522" lvl="0" marL="232172" rtl="0" algn="l">
              <a:lnSpc>
                <a:spcPct val="100000"/>
              </a:lnSpc>
              <a:spcBef>
                <a:spcPts val="78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B Garamond"/>
              <a:buAutoNum type="arabicPeriod"/>
            </a:pPr>
            <a:r>
              <a:rPr lang="ru-RU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2026 г. - Расширение линейки продуктов для диагностики большего спектра заболеваний</a:t>
            </a:r>
            <a:endParaRPr sz="17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55819" lvl="0" marL="232172" rtl="0" algn="l">
              <a:lnSpc>
                <a:spcPct val="115000"/>
              </a:lnSpc>
              <a:spcBef>
                <a:spcPts val="789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275ec6753c3f78f_0"/>
          <p:cNvSpPr txBox="1"/>
          <p:nvPr>
            <p:ph type="title"/>
          </p:nvPr>
        </p:nvSpPr>
        <p:spPr>
          <a:xfrm>
            <a:off x="1352498" y="234757"/>
            <a:ext cx="6934200" cy="150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-RU"/>
              <a:t>	</a:t>
            </a:r>
            <a:r>
              <a:rPr lang="ru-RU" sz="3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Команда</a:t>
            </a:r>
            <a:endParaRPr sz="3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7" name="Google Shape;177;g1275ec6753c3f78f_0"/>
          <p:cNvSpPr txBox="1"/>
          <p:nvPr>
            <p:ph idx="1" type="body"/>
          </p:nvPr>
        </p:nvSpPr>
        <p:spPr>
          <a:xfrm>
            <a:off x="4953000" y="1567450"/>
            <a:ext cx="4223400" cy="34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</a:pPr>
            <a:r>
              <a:rPr b="1" lang="ru-RU" sz="1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Шамаева Виктория Николаевна</a:t>
            </a:r>
            <a:endParaRPr sz="1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SzPts val="1440"/>
              <a:buNone/>
            </a:pPr>
            <a:r>
              <a:rPr lang="ru-RU" sz="1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endParaRPr sz="1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488"/>
              </a:spcBef>
              <a:spcAft>
                <a:spcPts val="488"/>
              </a:spcAft>
              <a:buSzPts val="1440"/>
              <a:buNone/>
            </a:pPr>
            <a:r>
              <a:rPr lang="ru-RU" sz="1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Победитель конкурса "УМНИК-2023" Автор идеи топ-10 форума АСИ "Сильные идеи нового времени" Финалист Республиканского кадрового конкурса "Таланты Якутии"</a:t>
            </a:r>
            <a:endParaRPr sz="1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78" name="Google Shape;178;g1275ec6753c3f78f_0"/>
          <p:cNvPicPr preferRelativeResize="0"/>
          <p:nvPr/>
        </p:nvPicPr>
        <p:blipFill rotWithShape="1">
          <a:blip r:embed="rId3">
            <a:alphaModFix/>
          </a:blip>
          <a:srcRect b="1826" l="6422" r="4608" t="0"/>
          <a:stretch/>
        </p:blipFill>
        <p:spPr>
          <a:xfrm>
            <a:off x="1352493" y="1912889"/>
            <a:ext cx="2757900" cy="2774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275ec6753c3f78f_6"/>
          <p:cNvSpPr txBox="1"/>
          <p:nvPr>
            <p:ph type="title"/>
          </p:nvPr>
        </p:nvSpPr>
        <p:spPr>
          <a:xfrm>
            <a:off x="1485893" y="2265154"/>
            <a:ext cx="6934200" cy="15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06650" lIns="106650" spcFirstLastPara="1" rIns="106650" wrap="square" tIns="1066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b="1" lang="ru-RU" sz="4000">
                <a:solidFill>
                  <a:srgbClr val="313829"/>
                </a:solidFill>
              </a:rPr>
              <a:t>СПАСИБО ЗА ВНИМАНИЕ!</a:t>
            </a:r>
            <a:endParaRPr b="1" sz="4000">
              <a:solidFill>
                <a:srgbClr val="313829"/>
              </a:solidFill>
            </a:endParaRPr>
          </a:p>
        </p:txBody>
      </p:sp>
      <p:sp>
        <p:nvSpPr>
          <p:cNvPr id="185" name="Google Shape;185;g1275ec6753c3f78f_6"/>
          <p:cNvSpPr txBox="1"/>
          <p:nvPr/>
        </p:nvSpPr>
        <p:spPr>
          <a:xfrm>
            <a:off x="410248" y="5672612"/>
            <a:ext cx="3412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Шамаева Виктория Николаевна</a:t>
            </a:r>
            <a:endParaRPr b="0" i="0" sz="15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+79142466062</a:t>
            </a:r>
            <a:endParaRPr b="0" i="0" sz="15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vika.shamaeva99@mail.ru</a:t>
            </a:r>
            <a:endParaRPr b="0" i="0" sz="15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2019-04-01T16:49:19Z</dcterms:created>
  <dc:creator>Thomas Papanikolaou</dc:creator>
</cp:coreProperties>
</file>