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7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76" y="-1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2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71DC72A-307D-436F-9D8C-CFFBF74298D0}" type="datetime1">
              <a:rPr lang="ru-RU" sz="12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23.04.2026</a:t>
            </a:fld>
            <a:endParaRPr lang="ru-RU" sz="12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2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62103B7-CC56-492E-A6C9-16CBCEBE5AE6}" type="slidenum">
              <a:t>‹#›</a:t>
            </a:fld>
            <a:endParaRPr lang="ru-RU" sz="12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8" y="685800"/>
            <a:ext cx="4572228" cy="3429000"/>
          </a:xfrm>
          <a:prstGeom prst="rect">
            <a:avLst/>
          </a:prstGeom>
          <a:noFill/>
          <a:ln w="9528">
            <a:solidFill>
              <a:srgbClr val="000000"/>
            </a:solidFill>
            <a:prstDash val="solid"/>
            <a:round/>
          </a:ln>
        </p:spPr>
      </p:sp>
      <p:sp>
        <p:nvSpPr>
          <p:cNvPr id="3" name="Google Shape;4;n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t" anchorCtr="0" compatLnSpc="1"/>
          <a:lstStyle/>
          <a:p>
            <a:pPr lvl="0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98451" algn="l" defTabSz="914400" rtl="0" fontAlgn="auto" hangingPunct="1">
      <a:lnSpc>
        <a:spcPct val="100000"/>
      </a:lnSpc>
      <a:spcBef>
        <a:spcPts val="0"/>
      </a:spcBef>
      <a:spcAft>
        <a:spcPts val="0"/>
      </a:spcAft>
      <a:buClr>
        <a:srgbClr val="000000"/>
      </a:buClr>
      <a:buSzPts val="1100"/>
      <a:buFont typeface="Arial"/>
      <a:buChar char="●"/>
      <a:tabLst/>
      <a:defRPr lang="ru-RU" sz="1100" b="0" i="0" u="none" strike="noStrike" kern="0" cap="none" spc="0" baseline="0">
        <a:solidFill>
          <a:srgbClr val="000000"/>
        </a:solidFill>
        <a:uFillTx/>
        <a:latin typeface="Arial"/>
        <a:ea typeface="Arial"/>
        <a:cs typeface="Arial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3" y="685800"/>
            <a:ext cx="6096003" cy="3429000"/>
          </a:xfrm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3" y="685800"/>
            <a:ext cx="6096003" cy="3429000"/>
          </a:xfrm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5.jpe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0.png"/><Relationship Id="rId7" Type="http://schemas.openxmlformats.org/officeDocument/2006/relationships/image" Target="../media/image5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210299-7390-425D-8653-E288B01F6C8E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B49EDF-F42A-4873-A376-CE545175EEA5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;p12"/>
          <p:cNvSpPr/>
          <p:nvPr/>
        </p:nvSpPr>
        <p:spPr>
          <a:xfrm>
            <a:off x="0" y="6351157"/>
            <a:ext cx="656164" cy="506842"/>
          </a:xfrm>
          <a:prstGeom prst="rect">
            <a:avLst/>
          </a:prstGeom>
          <a:solidFill>
            <a:srgbClr val="9F00FF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pic>
        <p:nvPicPr>
          <p:cNvPr id="3" name="Google Shape;20;p1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0938144" y="142070"/>
            <a:ext cx="994281" cy="7834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oogle Shape;21;p12"/>
          <p:cNvGrpSpPr/>
          <p:nvPr/>
        </p:nvGrpSpPr>
        <p:grpSpPr>
          <a:xfrm>
            <a:off x="0" y="379777"/>
            <a:ext cx="2624903" cy="123087"/>
            <a:chOff x="0" y="379777"/>
            <a:chExt cx="2624903" cy="123087"/>
          </a:xfrm>
        </p:grpSpPr>
        <p:sp>
          <p:nvSpPr>
            <p:cNvPr id="5" name="Google Shape;22;p12"/>
            <p:cNvSpPr/>
            <p:nvPr/>
          </p:nvSpPr>
          <p:spPr>
            <a:xfrm>
              <a:off x="0" y="379777"/>
              <a:ext cx="1294461" cy="123087"/>
            </a:xfrm>
            <a:prstGeom prst="rect">
              <a:avLst/>
            </a:prstGeom>
            <a:solidFill>
              <a:srgbClr val="FBB3C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6" name="Google Shape;23;p12"/>
            <p:cNvSpPr/>
            <p:nvPr/>
          </p:nvSpPr>
          <p:spPr>
            <a:xfrm>
              <a:off x="336581" y="379777"/>
              <a:ext cx="1294461" cy="123087"/>
            </a:xfrm>
            <a:prstGeom prst="rect">
              <a:avLst/>
            </a:prstGeom>
            <a:solidFill>
              <a:srgbClr val="9F00FF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7" name="Google Shape;24;p12"/>
            <p:cNvSpPr/>
            <p:nvPr/>
          </p:nvSpPr>
          <p:spPr>
            <a:xfrm>
              <a:off x="673162" y="379777"/>
              <a:ext cx="1294461" cy="123087"/>
            </a:xfrm>
            <a:prstGeom prst="rect">
              <a:avLst/>
            </a:prstGeom>
            <a:solidFill>
              <a:srgbClr val="FD493D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8" name="Google Shape;25;p12"/>
            <p:cNvSpPr/>
            <p:nvPr/>
          </p:nvSpPr>
          <p:spPr>
            <a:xfrm>
              <a:off x="993861" y="379777"/>
              <a:ext cx="1294461" cy="123087"/>
            </a:xfrm>
            <a:prstGeom prst="rect">
              <a:avLst/>
            </a:prstGeom>
            <a:solidFill>
              <a:srgbClr val="FCAF17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9" name="Google Shape;26;p12"/>
            <p:cNvSpPr/>
            <p:nvPr/>
          </p:nvSpPr>
          <p:spPr>
            <a:xfrm>
              <a:off x="1330442" y="379777"/>
              <a:ext cx="1294461" cy="123087"/>
            </a:xfrm>
            <a:prstGeom prst="rect">
              <a:avLst/>
            </a:prstGeom>
            <a:solidFill>
              <a:srgbClr val="B5D8E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</p:grpSp>
      <p:sp>
        <p:nvSpPr>
          <p:cNvPr id="10" name="Google Shape;28;p12"/>
          <p:cNvSpPr txBox="1"/>
          <p:nvPr/>
        </p:nvSpPr>
        <p:spPr>
          <a:xfrm>
            <a:off x="732050" y="6457492"/>
            <a:ext cx="4333698" cy="28192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/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900" b="1" i="0" u="none" strike="noStrike" kern="0" cap="none" spc="0" baseline="0">
                <a:solidFill>
                  <a:srgbClr val="BFBFBF"/>
                </a:solidFill>
                <a:uFillTx/>
                <a:latin typeface="Rubik Medium" pitchFamily="2"/>
                <a:ea typeface="Raleway"/>
                <a:cs typeface="Rubik Medium" pitchFamily="2"/>
              </a:rPr>
              <a:t>Пространство развития студенческого технологического предпринимательства</a:t>
            </a:r>
            <a:endParaRPr lang="ru-RU" sz="1300" b="0" i="0" u="none" strike="noStrike" kern="0" cap="none" spc="0" baseline="0">
              <a:solidFill>
                <a:srgbClr val="000000"/>
              </a:solidFill>
              <a:uFillTx/>
              <a:latin typeface="Rubik Medium" pitchFamily="2"/>
              <a:ea typeface="Arial"/>
              <a:cs typeface="Rubik Medium" pitchFamily="2"/>
            </a:endParaRPr>
          </a:p>
        </p:txBody>
      </p:sp>
      <p:sp>
        <p:nvSpPr>
          <p:cNvPr id="11" name="Google Shape;17;p12"/>
          <p:cNvSpPr/>
          <p:nvPr/>
        </p:nvSpPr>
        <p:spPr>
          <a:xfrm>
            <a:off x="11535832" y="6380290"/>
            <a:ext cx="656164" cy="506842"/>
          </a:xfrm>
          <a:prstGeom prst="rect">
            <a:avLst/>
          </a:prstGeom>
          <a:solidFill>
            <a:srgbClr val="FD493D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12" name="Google Shape;18;p12"/>
          <p:cNvSpPr txBox="1"/>
          <p:nvPr/>
        </p:nvSpPr>
        <p:spPr>
          <a:xfrm>
            <a:off x="11615870" y="6457492"/>
            <a:ext cx="48823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A2C4CA3-4E6A-41A2-9660-D3A1E559DBCE}" type="slidenum">
              <a:t>‹#›</a:t>
            </a:fld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Raleway"/>
              <a:ea typeface="Raleway"/>
              <a:cs typeface="Raleway"/>
            </a:endParaRPr>
          </a:p>
        </p:txBody>
      </p:sp>
      <p:pic>
        <p:nvPicPr>
          <p:cNvPr id="13" name="Рисунок 13" descr="Изображение выглядит как символ, круг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2849" y="6418822"/>
            <a:ext cx="410465" cy="403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;p12"/>
          <p:cNvSpPr/>
          <p:nvPr/>
        </p:nvSpPr>
        <p:spPr>
          <a:xfrm>
            <a:off x="10756901" y="6351157"/>
            <a:ext cx="1435095" cy="512758"/>
          </a:xfrm>
          <a:prstGeom prst="rect">
            <a:avLst/>
          </a:prstGeom>
          <a:solidFill>
            <a:srgbClr val="B5D8E1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3" name="Google Shape;17;p12"/>
          <p:cNvSpPr/>
          <p:nvPr/>
        </p:nvSpPr>
        <p:spPr>
          <a:xfrm>
            <a:off x="0" y="6351157"/>
            <a:ext cx="656164" cy="506842"/>
          </a:xfrm>
          <a:prstGeom prst="rect">
            <a:avLst/>
          </a:prstGeom>
          <a:solidFill>
            <a:srgbClr val="FD493D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grpSp>
        <p:nvGrpSpPr>
          <p:cNvPr id="4" name="Google Shape;21;p12"/>
          <p:cNvGrpSpPr/>
          <p:nvPr/>
        </p:nvGrpSpPr>
        <p:grpSpPr>
          <a:xfrm>
            <a:off x="0" y="379777"/>
            <a:ext cx="2624903" cy="123087"/>
            <a:chOff x="0" y="379777"/>
            <a:chExt cx="2624903" cy="123087"/>
          </a:xfrm>
        </p:grpSpPr>
        <p:sp>
          <p:nvSpPr>
            <p:cNvPr id="5" name="Google Shape;22;p12"/>
            <p:cNvSpPr/>
            <p:nvPr/>
          </p:nvSpPr>
          <p:spPr>
            <a:xfrm>
              <a:off x="0" y="379777"/>
              <a:ext cx="1294461" cy="123087"/>
            </a:xfrm>
            <a:prstGeom prst="rect">
              <a:avLst/>
            </a:prstGeom>
            <a:solidFill>
              <a:srgbClr val="FBB3C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6" name="Google Shape;23;p12"/>
            <p:cNvSpPr/>
            <p:nvPr/>
          </p:nvSpPr>
          <p:spPr>
            <a:xfrm>
              <a:off x="336581" y="379777"/>
              <a:ext cx="1294461" cy="123087"/>
            </a:xfrm>
            <a:prstGeom prst="rect">
              <a:avLst/>
            </a:prstGeom>
            <a:solidFill>
              <a:srgbClr val="9F00FF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7" name="Google Shape;24;p12"/>
            <p:cNvSpPr/>
            <p:nvPr/>
          </p:nvSpPr>
          <p:spPr>
            <a:xfrm>
              <a:off x="673162" y="379777"/>
              <a:ext cx="1294461" cy="123087"/>
            </a:xfrm>
            <a:prstGeom prst="rect">
              <a:avLst/>
            </a:prstGeom>
            <a:solidFill>
              <a:srgbClr val="FD493D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8" name="Google Shape;25;p12"/>
            <p:cNvSpPr/>
            <p:nvPr/>
          </p:nvSpPr>
          <p:spPr>
            <a:xfrm>
              <a:off x="993861" y="379777"/>
              <a:ext cx="1294461" cy="123087"/>
            </a:xfrm>
            <a:prstGeom prst="rect">
              <a:avLst/>
            </a:prstGeom>
            <a:solidFill>
              <a:srgbClr val="FCAF17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9" name="Google Shape;26;p12"/>
            <p:cNvSpPr/>
            <p:nvPr/>
          </p:nvSpPr>
          <p:spPr>
            <a:xfrm>
              <a:off x="1330442" y="379777"/>
              <a:ext cx="1294461" cy="123087"/>
            </a:xfrm>
            <a:prstGeom prst="rect">
              <a:avLst/>
            </a:prstGeom>
            <a:solidFill>
              <a:srgbClr val="B5D8E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</p:grpSp>
      <p:sp>
        <p:nvSpPr>
          <p:cNvPr id="10" name="Google Shape;28;p12"/>
          <p:cNvSpPr txBox="1"/>
          <p:nvPr/>
        </p:nvSpPr>
        <p:spPr>
          <a:xfrm>
            <a:off x="732050" y="6457492"/>
            <a:ext cx="4333698" cy="28192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/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0" cap="none" spc="0" baseline="0">
                <a:solidFill>
                  <a:srgbClr val="BFBFBF"/>
                </a:solidFill>
                <a:uFillTx/>
                <a:latin typeface="Rubik Medium" pitchFamily="2"/>
                <a:ea typeface="Raleway"/>
                <a:cs typeface="Rubik Medium" pitchFamily="2"/>
              </a:rPr>
              <a:t>Проектная сессия. Тренинги предпринимательских компетенций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Rubik Medium" pitchFamily="2"/>
              <a:ea typeface="Arial"/>
              <a:cs typeface="Rubik Medium" pitchFamily="2"/>
            </a:endParaRPr>
          </a:p>
        </p:txBody>
      </p:sp>
      <p:pic>
        <p:nvPicPr>
          <p:cNvPr id="11" name="Google Shape;19;p1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0998202" y="6440439"/>
            <a:ext cx="974722" cy="29247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8;p12"/>
          <p:cNvSpPr txBox="1"/>
          <p:nvPr/>
        </p:nvSpPr>
        <p:spPr>
          <a:xfrm>
            <a:off x="80037" y="6428369"/>
            <a:ext cx="48823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C1C53DE-C2FB-45AD-8ECA-23EE8AF198F4}" type="slidenum">
              <a:t>‹#›</a:t>
            </a:fld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Raleway"/>
              <a:ea typeface="Raleway"/>
              <a:cs typeface="Raleway"/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21;p12"/>
          <p:cNvGrpSpPr/>
          <p:nvPr/>
        </p:nvGrpSpPr>
        <p:grpSpPr>
          <a:xfrm>
            <a:off x="0" y="318238"/>
            <a:ext cx="2624903" cy="123087"/>
            <a:chOff x="0" y="318238"/>
            <a:chExt cx="2624903" cy="123087"/>
          </a:xfrm>
        </p:grpSpPr>
        <p:sp>
          <p:nvSpPr>
            <p:cNvPr id="3" name="Google Shape;22;p12"/>
            <p:cNvSpPr/>
            <p:nvPr/>
          </p:nvSpPr>
          <p:spPr>
            <a:xfrm>
              <a:off x="0" y="318238"/>
              <a:ext cx="1294461" cy="123087"/>
            </a:xfrm>
            <a:prstGeom prst="rect">
              <a:avLst/>
            </a:prstGeom>
            <a:solidFill>
              <a:srgbClr val="FBB3C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4" name="Google Shape;23;p12"/>
            <p:cNvSpPr/>
            <p:nvPr/>
          </p:nvSpPr>
          <p:spPr>
            <a:xfrm>
              <a:off x="336581" y="318238"/>
              <a:ext cx="1294461" cy="123087"/>
            </a:xfrm>
            <a:prstGeom prst="rect">
              <a:avLst/>
            </a:prstGeom>
            <a:solidFill>
              <a:srgbClr val="9F00FF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5" name="Google Shape;24;p12"/>
            <p:cNvSpPr/>
            <p:nvPr/>
          </p:nvSpPr>
          <p:spPr>
            <a:xfrm>
              <a:off x="673162" y="318238"/>
              <a:ext cx="1294461" cy="123087"/>
            </a:xfrm>
            <a:prstGeom prst="rect">
              <a:avLst/>
            </a:prstGeom>
            <a:solidFill>
              <a:srgbClr val="FD493D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6" name="Google Shape;25;p12"/>
            <p:cNvSpPr/>
            <p:nvPr/>
          </p:nvSpPr>
          <p:spPr>
            <a:xfrm>
              <a:off x="993861" y="318238"/>
              <a:ext cx="1294461" cy="123087"/>
            </a:xfrm>
            <a:prstGeom prst="rect">
              <a:avLst/>
            </a:prstGeom>
            <a:solidFill>
              <a:srgbClr val="FCAF17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7" name="Google Shape;26;p12"/>
            <p:cNvSpPr/>
            <p:nvPr/>
          </p:nvSpPr>
          <p:spPr>
            <a:xfrm>
              <a:off x="1330442" y="318238"/>
              <a:ext cx="1294461" cy="123087"/>
            </a:xfrm>
            <a:prstGeom prst="rect">
              <a:avLst/>
            </a:prstGeom>
            <a:solidFill>
              <a:srgbClr val="B5D8E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</p:grpSp>
      <p:pic>
        <p:nvPicPr>
          <p:cNvPr id="8" name="Google Shape;13;p10"/>
          <p:cNvPicPr>
            <a:picLocks noChangeAspect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>
          <a:xfrm>
            <a:off x="110761" y="588224"/>
            <a:ext cx="1072938" cy="28164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20;p1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157371" y="445449"/>
            <a:ext cx="609246" cy="480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20"/>
          <p:cNvPicPr>
            <a:picLocks noChangeAspect="1"/>
          </p:cNvPicPr>
          <p:nvPr/>
        </p:nvPicPr>
        <p:blipFill>
          <a:blip r:embed="rId4" cstate="print"/>
          <a:srcRect l="-1" r="94682" b="91527"/>
          <a:stretch>
            <a:fillRect/>
          </a:stretch>
        </p:blipFill>
        <p:spPr>
          <a:xfrm>
            <a:off x="3787956" y="472068"/>
            <a:ext cx="564212" cy="480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2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04653" y="543345"/>
            <a:ext cx="927521" cy="28429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7;p12"/>
          <p:cNvSpPr/>
          <p:nvPr/>
        </p:nvSpPr>
        <p:spPr>
          <a:xfrm>
            <a:off x="0" y="6351157"/>
            <a:ext cx="656164" cy="506842"/>
          </a:xfrm>
          <a:prstGeom prst="rect">
            <a:avLst/>
          </a:prstGeom>
          <a:solidFill>
            <a:srgbClr val="9F00FF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13" name="Google Shape;28;p12"/>
          <p:cNvSpPr txBox="1"/>
          <p:nvPr/>
        </p:nvSpPr>
        <p:spPr>
          <a:xfrm>
            <a:off x="732050" y="6457492"/>
            <a:ext cx="4333698" cy="28192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800" b="1" i="0" u="none" strike="noStrike" kern="0" cap="none" spc="0" baseline="0">
                <a:solidFill>
                  <a:srgbClr val="BFBFBF"/>
                </a:solidFill>
                <a:uFillTx/>
                <a:latin typeface="Raleway"/>
                <a:ea typeface="Raleway"/>
                <a:cs typeface="Raleway"/>
              </a:rPr>
              <a:t>Пространство развития студенческого технологического предпринимательства</a:t>
            </a:r>
            <a:endParaRPr lang="ru-RU" sz="11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4" name="Google Shape;17;p12"/>
          <p:cNvSpPr/>
          <p:nvPr/>
        </p:nvSpPr>
        <p:spPr>
          <a:xfrm>
            <a:off x="11535832" y="6380290"/>
            <a:ext cx="656164" cy="506842"/>
          </a:xfrm>
          <a:prstGeom prst="rect">
            <a:avLst/>
          </a:prstGeom>
          <a:solidFill>
            <a:srgbClr val="FD493D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15" name="Google Shape;18;p12"/>
          <p:cNvSpPr txBox="1"/>
          <p:nvPr/>
        </p:nvSpPr>
        <p:spPr>
          <a:xfrm>
            <a:off x="11615870" y="6457492"/>
            <a:ext cx="48823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D463AAC-4466-4069-A91A-C32EB22F29A8}" type="slidenum">
              <a:t>‹#›</a:t>
            </a:fld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Gilroy"/>
              <a:ea typeface="Raleway"/>
              <a:cs typeface="Raleway"/>
            </a:endParaRPr>
          </a:p>
        </p:txBody>
      </p:sp>
      <p:pic>
        <p:nvPicPr>
          <p:cNvPr id="16" name="Рисунок 14" descr="Изображение выглядит как символ, круг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2849" y="6418822"/>
            <a:ext cx="410465" cy="403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4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2941295" y="242672"/>
            <a:ext cx="619313" cy="9727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Рисунок 1" descr="Изображение выглядит как текст, Шрифт, Графика, снимок экрана&#10;&#10;Содержимое, созданное искусственным интеллектом, может быть неверным.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13352" y="567193"/>
            <a:ext cx="749140" cy="2869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21;p12"/>
          <p:cNvGrpSpPr/>
          <p:nvPr/>
        </p:nvGrpSpPr>
        <p:grpSpPr>
          <a:xfrm>
            <a:off x="0" y="318238"/>
            <a:ext cx="2624903" cy="123087"/>
            <a:chOff x="0" y="318238"/>
            <a:chExt cx="2624903" cy="123087"/>
          </a:xfrm>
        </p:grpSpPr>
        <p:sp>
          <p:nvSpPr>
            <p:cNvPr id="3" name="Google Shape;22;p12"/>
            <p:cNvSpPr/>
            <p:nvPr/>
          </p:nvSpPr>
          <p:spPr>
            <a:xfrm>
              <a:off x="0" y="318238"/>
              <a:ext cx="1294461" cy="123087"/>
            </a:xfrm>
            <a:prstGeom prst="rect">
              <a:avLst/>
            </a:prstGeom>
            <a:solidFill>
              <a:srgbClr val="FBB3C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4" name="Google Shape;23;p12"/>
            <p:cNvSpPr/>
            <p:nvPr/>
          </p:nvSpPr>
          <p:spPr>
            <a:xfrm>
              <a:off x="336581" y="318238"/>
              <a:ext cx="1294461" cy="123087"/>
            </a:xfrm>
            <a:prstGeom prst="rect">
              <a:avLst/>
            </a:prstGeom>
            <a:solidFill>
              <a:srgbClr val="9F00FF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5" name="Google Shape;24;p12"/>
            <p:cNvSpPr/>
            <p:nvPr/>
          </p:nvSpPr>
          <p:spPr>
            <a:xfrm>
              <a:off x="673162" y="318238"/>
              <a:ext cx="1294461" cy="123087"/>
            </a:xfrm>
            <a:prstGeom prst="rect">
              <a:avLst/>
            </a:prstGeom>
            <a:solidFill>
              <a:srgbClr val="FD493D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6" name="Google Shape;25;p12"/>
            <p:cNvSpPr/>
            <p:nvPr/>
          </p:nvSpPr>
          <p:spPr>
            <a:xfrm>
              <a:off x="993861" y="318238"/>
              <a:ext cx="1294461" cy="123087"/>
            </a:xfrm>
            <a:prstGeom prst="rect">
              <a:avLst/>
            </a:prstGeom>
            <a:solidFill>
              <a:srgbClr val="FCAF17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7" name="Google Shape;26;p12"/>
            <p:cNvSpPr/>
            <p:nvPr/>
          </p:nvSpPr>
          <p:spPr>
            <a:xfrm>
              <a:off x="1330442" y="318238"/>
              <a:ext cx="1294461" cy="123087"/>
            </a:xfrm>
            <a:prstGeom prst="rect">
              <a:avLst/>
            </a:prstGeom>
            <a:solidFill>
              <a:srgbClr val="B5D8E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</p:grpSp>
      <p:sp>
        <p:nvSpPr>
          <p:cNvPr id="8" name="Google Shape;17;p12"/>
          <p:cNvSpPr/>
          <p:nvPr/>
        </p:nvSpPr>
        <p:spPr>
          <a:xfrm>
            <a:off x="0" y="6351157"/>
            <a:ext cx="656164" cy="506842"/>
          </a:xfrm>
          <a:prstGeom prst="rect">
            <a:avLst/>
          </a:prstGeom>
          <a:solidFill>
            <a:srgbClr val="9F00FF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9" name="Google Shape;28;p12"/>
          <p:cNvSpPr txBox="1"/>
          <p:nvPr/>
        </p:nvSpPr>
        <p:spPr>
          <a:xfrm>
            <a:off x="732050" y="6457492"/>
            <a:ext cx="4333698" cy="28192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800" b="1" i="0" u="none" strike="noStrike" kern="0" cap="none" spc="0" baseline="0">
                <a:solidFill>
                  <a:srgbClr val="BFBFBF"/>
                </a:solidFill>
                <a:uFillTx/>
                <a:latin typeface="Raleway"/>
                <a:ea typeface="Raleway"/>
                <a:cs typeface="Raleway"/>
              </a:rPr>
              <a:t>Пространство развития студенческого технологического предпринимательства</a:t>
            </a:r>
            <a:endParaRPr lang="ru-RU" sz="11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0" name="Google Shape;17;p12"/>
          <p:cNvSpPr/>
          <p:nvPr/>
        </p:nvSpPr>
        <p:spPr>
          <a:xfrm>
            <a:off x="11535832" y="6380290"/>
            <a:ext cx="656164" cy="506842"/>
          </a:xfrm>
          <a:prstGeom prst="rect">
            <a:avLst/>
          </a:prstGeom>
          <a:solidFill>
            <a:srgbClr val="FD493D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11" name="Google Shape;18;p12"/>
          <p:cNvSpPr txBox="1"/>
          <p:nvPr/>
        </p:nvSpPr>
        <p:spPr>
          <a:xfrm>
            <a:off x="11615870" y="6457492"/>
            <a:ext cx="48823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1F8664A-DF2E-4D18-9E33-4F7391695029}" type="slidenum">
              <a:t>‹#›</a:t>
            </a:fld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Gilroy"/>
              <a:ea typeface="Raleway"/>
              <a:cs typeface="Raleway"/>
            </a:endParaRPr>
          </a:p>
        </p:txBody>
      </p:sp>
      <p:pic>
        <p:nvPicPr>
          <p:cNvPr id="12" name="Рисунок 14" descr="Изображение выглядит как символ, круг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2849" y="6418822"/>
            <a:ext cx="410465" cy="403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0"/>
          <p:cNvPicPr>
            <a:picLocks noChangeAspect="1"/>
          </p:cNvPicPr>
          <p:nvPr/>
        </p:nvPicPr>
        <p:blipFill>
          <a:blip r:embed="rId3" cstate="print">
            <a:biLevel thresh="50000"/>
          </a:blip>
          <a:srcRect/>
          <a:stretch>
            <a:fillRect/>
          </a:stretch>
        </p:blipFill>
        <p:spPr>
          <a:xfrm>
            <a:off x="6096003" y="588224"/>
            <a:ext cx="1072938" cy="2816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20;p1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8328821" y="472068"/>
            <a:ext cx="609246" cy="480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27"/>
          <p:cNvPicPr>
            <a:picLocks noChangeAspect="1"/>
          </p:cNvPicPr>
          <p:nvPr/>
        </p:nvPicPr>
        <p:blipFill>
          <a:blip r:embed="rId5" cstate="print"/>
          <a:srcRect l="-1" r="94682" b="91527"/>
          <a:stretch>
            <a:fillRect/>
          </a:stretch>
        </p:blipFill>
        <p:spPr>
          <a:xfrm>
            <a:off x="10048798" y="472068"/>
            <a:ext cx="564212" cy="480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28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843174" y="533872"/>
            <a:ext cx="927521" cy="2842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4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9210842" y="242672"/>
            <a:ext cx="619313" cy="9727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Рисунок 1" descr="Изображение выглядит как текст, Шрифт, Графика, снимок экрана&#10;&#10;Содержимое, созданное искусственным интеллектом, может быть неверным.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306897" y="568637"/>
            <a:ext cx="749140" cy="2869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;p12"/>
          <p:cNvSpPr/>
          <p:nvPr/>
        </p:nvSpPr>
        <p:spPr>
          <a:xfrm>
            <a:off x="11535832" y="6380290"/>
            <a:ext cx="656164" cy="506842"/>
          </a:xfrm>
          <a:prstGeom prst="rect">
            <a:avLst/>
          </a:prstGeom>
          <a:solidFill>
            <a:srgbClr val="FD493D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3" name="Google Shape;18;p12"/>
          <p:cNvSpPr txBox="1"/>
          <p:nvPr/>
        </p:nvSpPr>
        <p:spPr>
          <a:xfrm>
            <a:off x="11615870" y="6457492"/>
            <a:ext cx="48823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C65AAE3-A1D2-4DEC-898D-537FB9752997}" type="slidenum">
              <a:t>‹#›</a:t>
            </a:fld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Gilroy"/>
              <a:ea typeface="Raleway"/>
              <a:cs typeface="Raleway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4AE51B-A932-41E4-B8D2-E0E070D86BAC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1202FF-7276-41C8-94B7-8B94AE32CB7F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ru-RU"/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40A834-56CD-41B4-909D-DA6B019E1BC9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FE3D9F-3F22-41EA-A35A-84F7DA962984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416066-EAFF-41A0-972C-39E649F36E45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93B1E9-3DE2-4DAD-863D-AE3312274153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>
                <a:latin typeface="Rubik Medium" pitchFamily="2"/>
                <a:cs typeface="Rubik Medium" pitchFamily="2"/>
              </a:defRPr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2DF2EE-CD6B-4070-94C8-99968BD1FAE9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A80AF2-F861-4BF5-8BEC-E7269232C53C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;p12"/>
          <p:cNvSpPr/>
          <p:nvPr/>
        </p:nvSpPr>
        <p:spPr>
          <a:xfrm>
            <a:off x="0" y="6351157"/>
            <a:ext cx="656164" cy="506842"/>
          </a:xfrm>
          <a:prstGeom prst="rect">
            <a:avLst/>
          </a:prstGeom>
          <a:solidFill>
            <a:srgbClr val="FD493D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120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grpSp>
        <p:nvGrpSpPr>
          <p:cNvPr id="3" name="Google Shape;21;p12"/>
          <p:cNvGrpSpPr/>
          <p:nvPr/>
        </p:nvGrpSpPr>
        <p:grpSpPr>
          <a:xfrm>
            <a:off x="0" y="318238"/>
            <a:ext cx="2624903" cy="123087"/>
            <a:chOff x="0" y="318238"/>
            <a:chExt cx="2624903" cy="123087"/>
          </a:xfrm>
        </p:grpSpPr>
        <p:sp>
          <p:nvSpPr>
            <p:cNvPr id="4" name="Google Shape;22;p12"/>
            <p:cNvSpPr/>
            <p:nvPr/>
          </p:nvSpPr>
          <p:spPr>
            <a:xfrm>
              <a:off x="0" y="318238"/>
              <a:ext cx="1294461" cy="123087"/>
            </a:xfrm>
            <a:prstGeom prst="rect">
              <a:avLst/>
            </a:prstGeom>
            <a:solidFill>
              <a:srgbClr val="FBB3C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5" name="Google Shape;23;p12"/>
            <p:cNvSpPr/>
            <p:nvPr/>
          </p:nvSpPr>
          <p:spPr>
            <a:xfrm>
              <a:off x="336581" y="318238"/>
              <a:ext cx="1294461" cy="123087"/>
            </a:xfrm>
            <a:prstGeom prst="rect">
              <a:avLst/>
            </a:prstGeom>
            <a:solidFill>
              <a:srgbClr val="9F00FF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6" name="Google Shape;24;p12"/>
            <p:cNvSpPr/>
            <p:nvPr/>
          </p:nvSpPr>
          <p:spPr>
            <a:xfrm>
              <a:off x="673162" y="318238"/>
              <a:ext cx="1294461" cy="123087"/>
            </a:xfrm>
            <a:prstGeom prst="rect">
              <a:avLst/>
            </a:prstGeom>
            <a:solidFill>
              <a:srgbClr val="FD493D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7" name="Google Shape;25;p12"/>
            <p:cNvSpPr/>
            <p:nvPr/>
          </p:nvSpPr>
          <p:spPr>
            <a:xfrm>
              <a:off x="993861" y="318238"/>
              <a:ext cx="1294461" cy="123087"/>
            </a:xfrm>
            <a:prstGeom prst="rect">
              <a:avLst/>
            </a:prstGeom>
            <a:solidFill>
              <a:srgbClr val="FCAF17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8" name="Google Shape;26;p12"/>
            <p:cNvSpPr/>
            <p:nvPr/>
          </p:nvSpPr>
          <p:spPr>
            <a:xfrm>
              <a:off x="1330442" y="318238"/>
              <a:ext cx="1294461" cy="123087"/>
            </a:xfrm>
            <a:prstGeom prst="rect">
              <a:avLst/>
            </a:prstGeom>
            <a:solidFill>
              <a:srgbClr val="B5D8E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</p:grpSp>
      <p:sp>
        <p:nvSpPr>
          <p:cNvPr id="9" name="Google Shape;18;p12"/>
          <p:cNvSpPr txBox="1"/>
          <p:nvPr/>
        </p:nvSpPr>
        <p:spPr>
          <a:xfrm>
            <a:off x="80037" y="6428369"/>
            <a:ext cx="48823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6CF391-35BD-42D9-BD07-B333E931BB93}" type="slidenum">
              <a:t>‹#›</a:t>
            </a:fld>
            <a:endParaRPr lang="ru-RU" sz="1400" b="0" i="0" u="none" strike="noStrike" kern="1200" cap="none" spc="0" baseline="0">
              <a:solidFill>
                <a:srgbClr val="FFFFFF"/>
              </a:solidFill>
              <a:uFillTx/>
              <a:latin typeface="Gilroy" pitchFamily="2"/>
              <a:ea typeface="Raleway"/>
              <a:cs typeface="Raleway"/>
            </a:endParaRPr>
          </a:p>
        </p:txBody>
      </p:sp>
      <p:pic>
        <p:nvPicPr>
          <p:cNvPr id="10" name="Google Shape;13;p10"/>
          <p:cNvPicPr>
            <a:picLocks noChangeAspect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>
          <a:xfrm>
            <a:off x="418795" y="588224"/>
            <a:ext cx="1072938" cy="2816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0;p1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60042" y="486076"/>
            <a:ext cx="609246" cy="480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20"/>
          <p:cNvPicPr>
            <a:picLocks noChangeAspect="1"/>
          </p:cNvPicPr>
          <p:nvPr/>
        </p:nvPicPr>
        <p:blipFill>
          <a:blip r:embed="rId4" cstate="print"/>
          <a:srcRect l="-1" r="94682" b="91527"/>
          <a:stretch>
            <a:fillRect/>
          </a:stretch>
        </p:blipFill>
        <p:spPr>
          <a:xfrm>
            <a:off x="3738643" y="441728"/>
            <a:ext cx="564212" cy="480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2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89073" y="539624"/>
            <a:ext cx="927521" cy="2842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2" descr="Изображение выглядит как текст, Шрифт, Графика, снимок экрана&#10;&#10;Содержимое, созданное искусственным интеллектом, может быть неверным.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841555" y="582646"/>
            <a:ext cx="749140" cy="2869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9C7397-17D4-4117-975B-AC335EA8C534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706D79-2417-4225-8DC3-4A2E56EE65CD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5A8BED-C409-444C-8AF4-320A4C526831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C18FD2-7CF9-477B-A1FC-33A0CC801ED0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8B4251-81F2-4956-AACF-E5E1C9019D9A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4ACBCF-C8B4-48FA-9657-BEDD1AADA8E8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BBA333-2AE7-4A9A-A4B6-AA91F7B62C2E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8" name="Нижний колонтитул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Номер слайда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F10416-4B6F-4CD7-8BF3-56E0226F5A16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A5E96-8062-49F0-8541-D1216E9B17E4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AFC92F-77E7-48ED-9D11-9415956FFFF6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F24D0C-CBDD-4B36-A854-88B92F576EB0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3" name="Нижний колонтитул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омер слайда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8F9973-0C1D-435E-A01F-D8523677C01C}" type="slidenum"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;p10"/>
          <p:cNvSpPr/>
          <p:nvPr/>
        </p:nvSpPr>
        <p:spPr>
          <a:xfrm>
            <a:off x="0" y="4378439"/>
            <a:ext cx="4057174" cy="2479560"/>
          </a:xfrm>
          <a:prstGeom prst="rect">
            <a:avLst/>
          </a:prstGeom>
          <a:solidFill>
            <a:srgbClr val="FCAF17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3" name="Google Shape;7;p10"/>
          <p:cNvSpPr/>
          <p:nvPr/>
        </p:nvSpPr>
        <p:spPr>
          <a:xfrm>
            <a:off x="4027502" y="6075630"/>
            <a:ext cx="8164494" cy="782369"/>
          </a:xfrm>
          <a:prstGeom prst="rect">
            <a:avLst/>
          </a:prstGeom>
          <a:solidFill>
            <a:srgbClr val="B5D8E1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00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4" name="Google Shape;8;p10"/>
          <p:cNvSpPr/>
          <p:nvPr/>
        </p:nvSpPr>
        <p:spPr>
          <a:xfrm>
            <a:off x="4057174" y="4378439"/>
            <a:ext cx="4725061" cy="1696916"/>
          </a:xfrm>
          <a:prstGeom prst="rect">
            <a:avLst/>
          </a:prstGeom>
          <a:solidFill>
            <a:srgbClr val="FD493D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5" name="Google Shape;9;p10"/>
          <p:cNvSpPr/>
          <p:nvPr/>
        </p:nvSpPr>
        <p:spPr>
          <a:xfrm>
            <a:off x="8698888" y="4378165"/>
            <a:ext cx="3522780" cy="1696916"/>
          </a:xfrm>
          <a:prstGeom prst="rect">
            <a:avLst/>
          </a:prstGeom>
          <a:solidFill>
            <a:srgbClr val="FBB3C1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6" name="Google Shape;10;p10"/>
          <p:cNvSpPr/>
          <p:nvPr/>
        </p:nvSpPr>
        <p:spPr>
          <a:xfrm>
            <a:off x="8698888" y="0"/>
            <a:ext cx="3522780" cy="4377900"/>
          </a:xfrm>
          <a:prstGeom prst="rect">
            <a:avLst/>
          </a:prstGeom>
          <a:solidFill>
            <a:srgbClr val="9F00FF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pic>
        <p:nvPicPr>
          <p:cNvPr id="7" name="Google Shape;13;p10"/>
          <p:cNvPicPr>
            <a:picLocks noChangeAspect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>
          <a:xfrm>
            <a:off x="439378" y="450643"/>
            <a:ext cx="1645920" cy="43205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3" y="492312"/>
            <a:ext cx="1137669" cy="348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3"/>
          <p:cNvPicPr>
            <a:picLocks noChangeAspect="1"/>
          </p:cNvPicPr>
          <p:nvPr/>
        </p:nvPicPr>
        <p:blipFill>
          <a:blip r:embed="rId4" cstate="print"/>
          <a:srcRect l="-1" r="94682" b="91527"/>
          <a:stretch>
            <a:fillRect/>
          </a:stretch>
        </p:blipFill>
        <p:spPr>
          <a:xfrm>
            <a:off x="4853351" y="278873"/>
            <a:ext cx="753822" cy="6414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174083" y="999009"/>
            <a:ext cx="2572390" cy="2530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>
          <a:xfrm>
            <a:off x="3636468" y="0"/>
            <a:ext cx="849029" cy="1333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2" descr="Изображение выглядит как текст, Шрифт, Графика, снимок экрана&#10;&#10;Содержимое, созданное искусственным интеллектом, может быть неверным.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305028" y="457355"/>
            <a:ext cx="963594" cy="3690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0;p1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0938144" y="142070"/>
            <a:ext cx="994281" cy="7834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oogle Shape;21;p12"/>
          <p:cNvGrpSpPr/>
          <p:nvPr/>
        </p:nvGrpSpPr>
        <p:grpSpPr>
          <a:xfrm>
            <a:off x="0" y="724040"/>
            <a:ext cx="2624903" cy="123087"/>
            <a:chOff x="0" y="724040"/>
            <a:chExt cx="2624903" cy="123087"/>
          </a:xfrm>
        </p:grpSpPr>
        <p:sp>
          <p:nvSpPr>
            <p:cNvPr id="4" name="Google Shape;22;p12"/>
            <p:cNvSpPr/>
            <p:nvPr/>
          </p:nvSpPr>
          <p:spPr>
            <a:xfrm>
              <a:off x="0" y="724040"/>
              <a:ext cx="1294461" cy="123087"/>
            </a:xfrm>
            <a:prstGeom prst="rect">
              <a:avLst/>
            </a:prstGeom>
            <a:solidFill>
              <a:srgbClr val="FBB3C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5" name="Google Shape;23;p12"/>
            <p:cNvSpPr/>
            <p:nvPr/>
          </p:nvSpPr>
          <p:spPr>
            <a:xfrm>
              <a:off x="336581" y="724040"/>
              <a:ext cx="1294461" cy="123087"/>
            </a:xfrm>
            <a:prstGeom prst="rect">
              <a:avLst/>
            </a:prstGeom>
            <a:solidFill>
              <a:srgbClr val="9F00FF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6" name="Google Shape;24;p12"/>
            <p:cNvSpPr/>
            <p:nvPr/>
          </p:nvSpPr>
          <p:spPr>
            <a:xfrm>
              <a:off x="673162" y="724040"/>
              <a:ext cx="1294461" cy="123087"/>
            </a:xfrm>
            <a:prstGeom prst="rect">
              <a:avLst/>
            </a:prstGeom>
            <a:solidFill>
              <a:srgbClr val="FD493D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7" name="Google Shape;25;p12"/>
            <p:cNvSpPr/>
            <p:nvPr/>
          </p:nvSpPr>
          <p:spPr>
            <a:xfrm>
              <a:off x="993861" y="724040"/>
              <a:ext cx="1294461" cy="123087"/>
            </a:xfrm>
            <a:prstGeom prst="rect">
              <a:avLst/>
            </a:prstGeom>
            <a:solidFill>
              <a:srgbClr val="FCAF17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  <p:sp>
          <p:nvSpPr>
            <p:cNvPr id="8" name="Google Shape;26;p12"/>
            <p:cNvSpPr/>
            <p:nvPr/>
          </p:nvSpPr>
          <p:spPr>
            <a:xfrm>
              <a:off x="1330442" y="724040"/>
              <a:ext cx="1294461" cy="123087"/>
            </a:xfrm>
            <a:prstGeom prst="rect">
              <a:avLst/>
            </a:prstGeom>
            <a:solidFill>
              <a:srgbClr val="B5D8E1"/>
            </a:solidFill>
            <a:ln>
              <a:noFill/>
              <a:prstDash val="solid"/>
            </a:ln>
          </p:spPr>
          <p:txBody>
            <a:bodyPr vert="horz" wrap="square" lIns="45701" tIns="45701" rIns="45701" bIns="45701" anchor="ctr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0" cap="none" spc="0" baseline="0">
                <a:solidFill>
                  <a:srgbClr val="000000"/>
                </a:solidFill>
                <a:uFillTx/>
                <a:latin typeface="Raleway"/>
                <a:ea typeface="Raleway"/>
                <a:cs typeface="Raleway"/>
              </a:endParaRPr>
            </a:p>
          </p:txBody>
        </p:sp>
      </p:grpSp>
      <p:sp>
        <p:nvSpPr>
          <p:cNvPr id="9" name="Google Shape;17;p12"/>
          <p:cNvSpPr/>
          <p:nvPr/>
        </p:nvSpPr>
        <p:spPr>
          <a:xfrm>
            <a:off x="0" y="6351157"/>
            <a:ext cx="656164" cy="506842"/>
          </a:xfrm>
          <a:prstGeom prst="rect">
            <a:avLst/>
          </a:prstGeom>
          <a:solidFill>
            <a:srgbClr val="9F00FF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10" name="Google Shape;28;p12"/>
          <p:cNvSpPr txBox="1"/>
          <p:nvPr/>
        </p:nvSpPr>
        <p:spPr>
          <a:xfrm>
            <a:off x="732050" y="6457492"/>
            <a:ext cx="4333698" cy="28192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/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900" b="1" i="0" u="none" strike="noStrike" kern="0" cap="none" spc="0" baseline="0">
                <a:solidFill>
                  <a:srgbClr val="BFBFBF"/>
                </a:solidFill>
                <a:uFillTx/>
                <a:latin typeface="Rubik Medium" pitchFamily="2"/>
                <a:ea typeface="Raleway"/>
                <a:cs typeface="Rubik Medium" pitchFamily="2"/>
              </a:rPr>
              <a:t>Пространство развития студенческого технологического предпринимательства</a:t>
            </a:r>
            <a:endParaRPr lang="ru-RU" sz="1300" b="0" i="0" u="none" strike="noStrike" kern="0" cap="none" spc="0" baseline="0">
              <a:solidFill>
                <a:srgbClr val="000000"/>
              </a:solidFill>
              <a:uFillTx/>
              <a:latin typeface="Rubik Medium" pitchFamily="2"/>
              <a:ea typeface="Arial"/>
              <a:cs typeface="Rubik Medium" pitchFamily="2"/>
            </a:endParaRPr>
          </a:p>
        </p:txBody>
      </p:sp>
      <p:sp>
        <p:nvSpPr>
          <p:cNvPr id="11" name="Google Shape;17;p12"/>
          <p:cNvSpPr/>
          <p:nvPr/>
        </p:nvSpPr>
        <p:spPr>
          <a:xfrm>
            <a:off x="11535832" y="6380290"/>
            <a:ext cx="656164" cy="506842"/>
          </a:xfrm>
          <a:prstGeom prst="rect">
            <a:avLst/>
          </a:prstGeom>
          <a:solidFill>
            <a:srgbClr val="FD493D"/>
          </a:solidFill>
          <a:ln>
            <a:noFill/>
            <a:prstDash val="solid"/>
          </a:ln>
        </p:spPr>
        <p:txBody>
          <a:bodyPr vert="horz" wrap="square" lIns="45701" tIns="45701" rIns="4570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350" b="0" i="0" u="none" strike="noStrike" kern="0" cap="none" spc="0" baseline="0">
              <a:solidFill>
                <a:srgbClr val="000000"/>
              </a:solidFill>
              <a:uFillTx/>
              <a:latin typeface="Raleway"/>
              <a:ea typeface="Raleway"/>
              <a:cs typeface="Raleway"/>
            </a:endParaRPr>
          </a:p>
        </p:txBody>
      </p:sp>
      <p:sp>
        <p:nvSpPr>
          <p:cNvPr id="12" name="Google Shape;18;p12"/>
          <p:cNvSpPr txBox="1"/>
          <p:nvPr/>
        </p:nvSpPr>
        <p:spPr>
          <a:xfrm>
            <a:off x="11615870" y="6457492"/>
            <a:ext cx="48823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48E587E-DA5A-4296-9244-AE7133348E2F}" type="slidenum">
              <a:t>‹#›</a:t>
            </a:fld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Raleway"/>
              <a:ea typeface="Raleway"/>
              <a:cs typeface="Raleway"/>
            </a:endParaRPr>
          </a:p>
        </p:txBody>
      </p:sp>
      <p:pic>
        <p:nvPicPr>
          <p:cNvPr id="13" name="Рисунок 14" descr="Изображение выглядит как символ, круг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2849" y="6418822"/>
            <a:ext cx="410465" cy="403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0" cap="none" spc="0" baseline="0">
                <a:solidFill>
                  <a:srgbClr val="898989"/>
                </a:solidFill>
                <a:uFillTx/>
                <a:latin typeface="Rubik" pitchFamily="2"/>
                <a:ea typeface="Arial"/>
                <a:cs typeface="Rubik" pitchFamily="2"/>
              </a:defRPr>
            </a:lvl1pPr>
          </a:lstStyle>
          <a:p>
            <a:pPr lvl="0"/>
            <a:fld id="{2AA448D7-112A-4F6C-B937-E90E4C6F38C0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0" cap="none" spc="0" baseline="0">
                <a:solidFill>
                  <a:srgbClr val="898989"/>
                </a:solidFill>
                <a:uFillTx/>
                <a:latin typeface="Rubik Light" pitchFamily="2"/>
                <a:ea typeface="Arial"/>
                <a:cs typeface="Rubik Light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0" cap="none" spc="0" baseline="0">
                <a:solidFill>
                  <a:srgbClr val="898989"/>
                </a:solidFill>
                <a:uFillTx/>
                <a:latin typeface="Rubik Light" pitchFamily="2"/>
                <a:ea typeface="Arial"/>
                <a:cs typeface="Rubik Light" pitchFamily="2"/>
              </a:defRPr>
            </a:lvl1pPr>
          </a:lstStyle>
          <a:p>
            <a:pPr lvl="0"/>
            <a:fld id="{C7A03A7C-27FC-4106-B9AF-354C9E435F8D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ru-RU" sz="4400" b="0" i="0" u="none" strike="noStrike" kern="1200" cap="none" spc="0" baseline="0">
          <a:solidFill>
            <a:srgbClr val="000000"/>
          </a:solidFill>
          <a:uFillTx/>
          <a:latin typeface="Rubik" pitchFamily="2"/>
          <a:cs typeface="Rubik" pitchFamily="2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ru-RU" sz="28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4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Rubik" pitchFamily="2"/>
                <a:cs typeface="Rubik" pitchFamily="2"/>
              </a:defRPr>
            </a:lvl1pPr>
          </a:lstStyle>
          <a:p>
            <a:pPr lvl="0"/>
            <a:fld id="{0C17CEF4-28F7-456D-BE93-E3FB895BC44F}" type="datetime1">
              <a:rPr lang="ru-RU"/>
              <a:pPr lvl="0"/>
              <a:t>23.04.2026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Rubik Light" pitchFamily="2"/>
                <a:cs typeface="Rubik Light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Rubik Medium" pitchFamily="2"/>
                <a:cs typeface="Rubik Medium" pitchFamily="2"/>
              </a:defRPr>
            </a:lvl1pPr>
          </a:lstStyle>
          <a:p>
            <a:pPr lvl="0"/>
            <a:fld id="{82C68155-2DE0-47F2-836C-0EED66905B99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ransition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ru-RU" sz="4400" b="0" i="0" u="none" strike="noStrike" kern="1200" cap="none" spc="0" baseline="0">
          <a:solidFill>
            <a:srgbClr val="000000"/>
          </a:solidFill>
          <a:uFillTx/>
          <a:latin typeface="Rubik" pitchFamily="2"/>
          <a:cs typeface="Rubik" pitchFamily="2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ru-RU" sz="28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4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Rubik Light" pitchFamily="2"/>
          <a:cs typeface="Rubik Light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9696" y="2272037"/>
            <a:ext cx="6215478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+mj-lt"/>
                <a:ea typeface="Inter SemiBold" pitchFamily="2"/>
                <a:cs typeface="Rubik Medium" pitchFamily="2"/>
              </a:rPr>
              <a:t>Стартап-акселератор</a:t>
            </a:r>
            <a:endParaRPr lang="ru-RU" sz="4000" b="0" i="0" u="none" strike="noStrike" kern="1200" cap="none" spc="0" baseline="0" dirty="0">
              <a:solidFill>
                <a:srgbClr val="000000"/>
              </a:solidFill>
              <a:uFillTx/>
              <a:latin typeface="+mj-lt"/>
              <a:ea typeface="Inter SemiBold" pitchFamily="2"/>
              <a:cs typeface="Rubik Medium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9696" y="2931154"/>
            <a:ext cx="8187208" cy="830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6000" b="0" i="0" u="none" strike="noStrike" kern="1200" cap="none" spc="0" baseline="0" dirty="0">
                <a:solidFill>
                  <a:srgbClr val="000000"/>
                </a:solidFill>
                <a:uFillTx/>
                <a:latin typeface="Rubik Medium" pitchFamily="2"/>
                <a:ea typeface="Inter SemiBold" pitchFamily="2"/>
                <a:cs typeface="Rubik Medium" pitchFamily="2"/>
              </a:rPr>
              <a:t>«</a:t>
            </a:r>
            <a:r>
              <a:rPr lang="ru-RU" sz="6000" b="0" i="0" u="none" strike="noStrike" kern="1200" cap="none" spc="0" baseline="0" dirty="0">
                <a:solidFill>
                  <a:srgbClr val="000000"/>
                </a:solidFill>
                <a:uFillTx/>
                <a:ea typeface="Inter SemiBold" pitchFamily="2"/>
                <a:cs typeface="Rubik Medium" pitchFamily="2"/>
              </a:rPr>
              <a:t>Космос</a:t>
            </a:r>
            <a:r>
              <a:rPr lang="ru-RU" sz="6000" b="0" i="0" u="none" strike="noStrike" kern="1200" cap="none" spc="0" baseline="0" dirty="0">
                <a:solidFill>
                  <a:srgbClr val="000000"/>
                </a:solidFill>
                <a:uFillTx/>
                <a:latin typeface="Rubik Medium" pitchFamily="2"/>
                <a:ea typeface="Inter SemiBold" pitchFamily="2"/>
                <a:cs typeface="Rubik Medium" pitchFamily="2"/>
              </a:rPr>
              <a:t> </a:t>
            </a:r>
            <a:r>
              <a:rPr lang="ru-RU" sz="6000" b="0" i="0" u="none" strike="noStrike" kern="1200" cap="none" spc="0" baseline="0" dirty="0">
                <a:solidFill>
                  <a:srgbClr val="000000"/>
                </a:solidFill>
                <a:uFillTx/>
                <a:ea typeface="Inter SemiBold" pitchFamily="2"/>
                <a:cs typeface="Rubik Medium" pitchFamily="2"/>
              </a:rPr>
              <a:t>для жизни</a:t>
            </a:r>
            <a:r>
              <a:rPr lang="ru-RU" sz="6000" b="0" i="0" u="none" strike="noStrike" kern="1200" cap="none" spc="0" baseline="0" dirty="0">
                <a:solidFill>
                  <a:srgbClr val="000000"/>
                </a:solidFill>
                <a:uFillTx/>
                <a:latin typeface="Rubik Medium" pitchFamily="2"/>
                <a:ea typeface="Inter SemiBold" pitchFamily="2"/>
                <a:cs typeface="Rubik Medium" pitchFamily="2"/>
              </a:rPr>
              <a:t>»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4"/>
          <p:cNvPicPr>
            <a:picLocks noChangeAspect="1"/>
          </p:cNvPicPr>
          <p:nvPr/>
        </p:nvPicPr>
        <p:blipFill>
          <a:blip r:embed="rId2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Таблица 1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753" y="962021"/>
            <a:ext cx="10848971" cy="5753103"/>
          </a:xfrm>
          <a:prstGeom prst="rect">
            <a:avLst/>
          </a:prstGeom>
        </p:spPr>
      </p:pic>
      <p:sp>
        <p:nvSpPr>
          <p:cNvPr id="4" name="TextBox 5"/>
          <p:cNvSpPr txBox="1"/>
          <p:nvPr/>
        </p:nvSpPr>
        <p:spPr>
          <a:xfrm>
            <a:off x="666753" y="1944581"/>
            <a:ext cx="1990721" cy="17851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1. Потеря времени: Студенты и гости тратят до 15 минут на поиск нужной аудитории в сложных кампусах.2. Стресс новичков: Абитуриенты и первокурсники чувствуют дискомфорт в незнакомой среде.3. Неэффективность логистики: Трудности навигации для маломобильных групп граждан.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676271" y="3981581"/>
            <a:ext cx="1990721" cy="1223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Существующие альтернативы: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050" b="1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1.Бумажные схемы стенды. 2.Карты 2ГИС/Яндекс (только контуры зданий).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3.Локальные PDF-файлы на сайте вуза.</a:t>
            </a:r>
          </a:p>
        </p:txBody>
      </p:sp>
      <p:sp>
        <p:nvSpPr>
          <p:cNvPr id="6" name="TextBox 7"/>
          <p:cNvSpPr txBox="1"/>
          <p:nvPr/>
        </p:nvSpPr>
        <p:spPr>
          <a:xfrm>
            <a:off x="2667003" y="1927006"/>
            <a:ext cx="1924053" cy="33932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Цифровой гид по кампусу: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Система навигации, интегрированная с учебным расписанием.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000" b="1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000" b="1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000" b="1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000" b="1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00" b="1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000" b="1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/>
            </a:r>
            <a:br>
              <a:rPr lang="ru-RU" sz="10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</a:br>
            <a:r>
              <a:rPr lang="ru-RU" sz="105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Ключевые метрики:</a:t>
            </a:r>
            <a:endParaRPr lang="en-US" sz="1050" b="1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050" b="1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1.DAU/MAU: Активность студентов.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2.Retention: Частота использования при поиске аудиторий.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3.Time-to-target: Скорость нахождения нужной точки.</a:t>
            </a:r>
          </a:p>
        </p:txBody>
      </p:sp>
      <p:sp>
        <p:nvSpPr>
          <p:cNvPr id="7" name="TextBox 9"/>
          <p:cNvSpPr txBox="1"/>
          <p:nvPr/>
        </p:nvSpPr>
        <p:spPr>
          <a:xfrm>
            <a:off x="4581528" y="1916832"/>
            <a:ext cx="1924053" cy="34824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100" b="1" i="0" u="none" strike="noStrike" kern="0" cap="none" spc="0" baseline="0" dirty="0" smtClean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«</a:t>
            </a:r>
            <a:r>
              <a:rPr lang="ru-RU" sz="1050" b="1" dirty="0">
                <a:solidFill>
                  <a:srgbClr val="000000"/>
                </a:solidFill>
              </a:rPr>
              <a:t>Мобильный навигатор для крупных учебных центров, который мгновенно строит путь до нужной аудитории на основе расписания пользователя. Мы решаем проблему сложного перемещения в кампусах, повышая комфорт студентов и цифровой статус вуза без необходимости установки дополнительных датчиков внутри зданий.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100" b="1" i="0" u="none" strike="noStrike" kern="0" cap="none" spc="0" baseline="0" dirty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6505571" y="1944581"/>
            <a:ext cx="2516776" cy="13849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1. Уникальные алгоритмы: Точное позиционирование внутри зданий без использования дорогостоящего GPS.</a:t>
            </a:r>
            <a:b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</a:br>
            <a: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2. AR-движок: Собственная визуализация навигации стрелок в пространстве.</a:t>
            </a:r>
            <a:b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</a:br>
            <a: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3. Прямой доступ к API вузов: Готовая интеграция с системами расписания.</a:t>
            </a:r>
          </a:p>
        </p:txBody>
      </p:sp>
      <p:sp>
        <p:nvSpPr>
          <p:cNvPr id="9" name="TextBox 12"/>
          <p:cNvSpPr txBox="1"/>
          <p:nvPr/>
        </p:nvSpPr>
        <p:spPr>
          <a:xfrm>
            <a:off x="6505571" y="3708349"/>
            <a:ext cx="2717953" cy="154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Каналы коммуникации и сбыта: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050" b="1" i="0" u="none" strike="noStrike" kern="0" cap="none" spc="0" baseline="0" dirty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1. Прямые продажи: Выход на ректораты и IT-департаменты вузов.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2. Партнерства: Интеграция в официальные мобильные приложения университетов.</a:t>
            </a:r>
            <a:b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</a:br>
            <a: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3. </a:t>
            </a:r>
            <a:r>
              <a:rPr lang="ru-RU" sz="1050" b="1" i="0" u="none" strike="noStrike" kern="0" cap="none" spc="0" baseline="0" dirty="0" err="1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Техно</a:t>
            </a:r>
            <a: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выставки: Образовательные форумы и </a:t>
            </a:r>
            <a:r>
              <a:rPr lang="ru-RU" sz="1050" b="1" i="0" u="none" strike="noStrike" kern="0" cap="none" spc="0" baseline="0" dirty="0" err="1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Ed</a:t>
            </a:r>
            <a:r>
              <a:rPr lang="en-US" sz="1050" b="1" i="0" u="none" strike="noStrike" kern="0" cap="none" spc="0" baseline="0" dirty="0" err="1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uNet</a:t>
            </a:r>
            <a:r>
              <a:rPr lang="ru-RU" sz="1050" b="1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-конференции.</a:t>
            </a:r>
          </a:p>
        </p:txBody>
      </p:sp>
      <p:sp>
        <p:nvSpPr>
          <p:cNvPr id="10" name="TextBox 13"/>
          <p:cNvSpPr txBox="1"/>
          <p:nvPr/>
        </p:nvSpPr>
        <p:spPr>
          <a:xfrm>
            <a:off x="9130302" y="2110874"/>
            <a:ext cx="2496266" cy="93872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B2C: Студенты (17-25 лет), абитуриенты, участники конференций, новые сотрудники.</a:t>
            </a:r>
            <a:b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</a:br>
            <a: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B2B: Администрации вузов, колледжей, технопарков.</a:t>
            </a:r>
          </a:p>
        </p:txBody>
      </p:sp>
      <p:sp>
        <p:nvSpPr>
          <p:cNvPr id="11" name="TextBox 14"/>
          <p:cNvSpPr txBox="1"/>
          <p:nvPr/>
        </p:nvSpPr>
        <p:spPr>
          <a:xfrm>
            <a:off x="9103903" y="3250609"/>
            <a:ext cx="2411821" cy="195438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Ранние последователи: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/>
            </a:r>
            <a:b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</a:br>
            <a: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1. «Цифровые университеты»: Вузы, внедряющие концепцию Smart Campus.</a:t>
            </a:r>
            <a:b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</a:br>
            <a: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2. Первокурсники: Самая лояльная аудитория.</a:t>
            </a:r>
            <a:b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</a:br>
            <a:r>
              <a:rPr lang="ru-RU" sz="11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3. Маломобильные студенты: Люди, которым критически важен доступный маршрут (лифты/пандусы).</a:t>
            </a:r>
          </a:p>
        </p:txBody>
      </p:sp>
      <p:sp>
        <p:nvSpPr>
          <p:cNvPr id="12" name="TextBox 22"/>
          <p:cNvSpPr txBox="1"/>
          <p:nvPr/>
        </p:nvSpPr>
        <p:spPr>
          <a:xfrm>
            <a:off x="323853" y="5320244"/>
            <a:ext cx="5457825" cy="14542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1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Структура Расходов:</a:t>
            </a:r>
            <a:endParaRPr lang="en-US" sz="1050" b="1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  <a:p>
            <a:pPr marL="457200" marR="0" lvl="1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0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457200" marR="0" lvl="1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Разработка: Зарплаты команды (Frontend/Backend, AR-разработчик, UI/UX дизайнер).</a:t>
            </a:r>
          </a:p>
          <a:p>
            <a:pPr marL="457200" marR="0" lvl="1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Инфраструктура: Облачные серверы, поддержка базы данных indoor-карт.</a:t>
            </a:r>
          </a:p>
          <a:p>
            <a:pPr marL="457200" marR="0" lvl="1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Маркетинг: B2B-презентации, участие в тендерах, SMM для студентов.</a:t>
            </a:r>
          </a:p>
          <a:p>
            <a:pPr marL="457200" marR="0" lvl="1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Юридические вопросы: Лицензирование ПО, работа с персональными данными (ФЗ-152).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TextBox 23"/>
          <p:cNvSpPr txBox="1"/>
          <p:nvPr/>
        </p:nvSpPr>
        <p:spPr>
          <a:xfrm>
            <a:off x="5353053" y="5323335"/>
            <a:ext cx="6172200" cy="15927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1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5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Потоки выручки:</a:t>
            </a:r>
            <a:endParaRPr lang="en-US" sz="1050" b="1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  <a:p>
            <a:pPr marL="457200" marR="0" lvl="1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9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457200" marR="0" lvl="1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B2B SaaS-подписка: Ежегодная оплата вузом за лицензию и поддержку системы.</a:t>
            </a:r>
          </a:p>
          <a:p>
            <a:pPr marL="457200" marR="0" lvl="1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Внедрение (Setup fee): Разовая оплата за оцифровку здания и настройку интеграции.</a:t>
            </a:r>
          </a:p>
          <a:p>
            <a:pPr marL="457200" marR="0" lvl="1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Дополнительные модули: Платные функции аналитики перемещения потоков для администрации.</a:t>
            </a:r>
          </a:p>
          <a:p>
            <a:pPr marL="457200" marR="0" lvl="1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Реклама внутри приложения: Возможность размещения предложений от кафе и книжных лавок внутри кампуса (B2B2C).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TextBox 24"/>
          <p:cNvSpPr txBox="1"/>
          <p:nvPr/>
        </p:nvSpPr>
        <p:spPr>
          <a:xfrm>
            <a:off x="3676646" y="453405"/>
            <a:ext cx="2414582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Бизнес-модель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2590796" y="918030"/>
            <a:ext cx="6094850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0" cap="none" spc="0" baseline="0" dirty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Дорожная карта</a:t>
            </a:r>
          </a:p>
        </p:txBody>
      </p:sp>
      <p:sp>
        <p:nvSpPr>
          <p:cNvPr id="3" name="Google Shape;262;p9"/>
          <p:cNvSpPr/>
          <p:nvPr/>
        </p:nvSpPr>
        <p:spPr>
          <a:xfrm>
            <a:off x="736604" y="5156201"/>
            <a:ext cx="1854202" cy="237067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4" name="Google Shape;263;p9"/>
          <p:cNvSpPr/>
          <p:nvPr/>
        </p:nvSpPr>
        <p:spPr>
          <a:xfrm>
            <a:off x="2590796" y="4673598"/>
            <a:ext cx="245534" cy="719669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5" name="Google Shape;264;p9"/>
          <p:cNvSpPr/>
          <p:nvPr/>
        </p:nvSpPr>
        <p:spPr>
          <a:xfrm>
            <a:off x="2836331" y="4673598"/>
            <a:ext cx="1854202" cy="237067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6" name="Google Shape;265;p9"/>
          <p:cNvSpPr/>
          <p:nvPr/>
        </p:nvSpPr>
        <p:spPr>
          <a:xfrm>
            <a:off x="4690533" y="4190996"/>
            <a:ext cx="245534" cy="719669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7" name="Google Shape;266;p9"/>
          <p:cNvSpPr/>
          <p:nvPr/>
        </p:nvSpPr>
        <p:spPr>
          <a:xfrm>
            <a:off x="4936068" y="4190996"/>
            <a:ext cx="1854202" cy="237067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8" name="Google Shape;267;p9"/>
          <p:cNvSpPr/>
          <p:nvPr/>
        </p:nvSpPr>
        <p:spPr>
          <a:xfrm>
            <a:off x="6790261" y="3708404"/>
            <a:ext cx="245534" cy="719669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" name="Google Shape;268;p9"/>
          <p:cNvSpPr/>
          <p:nvPr/>
        </p:nvSpPr>
        <p:spPr>
          <a:xfrm>
            <a:off x="7035795" y="3708404"/>
            <a:ext cx="1854202" cy="237067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0" name="Google Shape;269;p9"/>
          <p:cNvSpPr/>
          <p:nvPr/>
        </p:nvSpPr>
        <p:spPr>
          <a:xfrm>
            <a:off x="8889997" y="3225802"/>
            <a:ext cx="245534" cy="719669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1" name="Google Shape;270;p9"/>
          <p:cNvSpPr/>
          <p:nvPr/>
        </p:nvSpPr>
        <p:spPr>
          <a:xfrm>
            <a:off x="9135532" y="3225802"/>
            <a:ext cx="1854202" cy="237067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2" name="Google Shape;271;p9"/>
          <p:cNvSpPr/>
          <p:nvPr/>
        </p:nvSpPr>
        <p:spPr>
          <a:xfrm>
            <a:off x="10989725" y="2743200"/>
            <a:ext cx="245534" cy="719669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+- f3 0 f2"/>
              <a:gd name="f7" fmla="*/ f2 1 f6"/>
              <a:gd name="f8" fmla="*/ f3 1 f6"/>
              <a:gd name="f9" fmla="*/ f7 f4 1"/>
              <a:gd name="f10" fmla="*/ f8 f4 1"/>
              <a:gd name="f11" fmla="*/ f8 f5 1"/>
              <a:gd name="f12" fmla="*/ f7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" t="f12" r="f10" b="f11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00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21" tIns="45701" rIns="91421" bIns="45701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3" name="Google Shape;272;p9"/>
          <p:cNvSpPr txBox="1"/>
          <p:nvPr/>
        </p:nvSpPr>
        <p:spPr>
          <a:xfrm>
            <a:off x="757763" y="4190996"/>
            <a:ext cx="1921931" cy="1261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Разработка бизнес модели стартапа: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Определение ЦА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Анализ конкурентов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4" name="Google Shape;273;p9"/>
          <p:cNvSpPr txBox="1"/>
          <p:nvPr/>
        </p:nvSpPr>
        <p:spPr>
          <a:xfrm>
            <a:off x="791632" y="5393268"/>
            <a:ext cx="1921931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4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Апрель-май 2026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5" name="Google Shape;274;p9"/>
          <p:cNvSpPr txBox="1"/>
          <p:nvPr/>
        </p:nvSpPr>
        <p:spPr>
          <a:xfrm>
            <a:off x="3064684" y="4966956"/>
            <a:ext cx="1938866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4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Май-сентябрь 2026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6" name="Google Shape;275;p9"/>
          <p:cNvSpPr txBox="1"/>
          <p:nvPr/>
        </p:nvSpPr>
        <p:spPr>
          <a:xfrm>
            <a:off x="2713564" y="3862288"/>
            <a:ext cx="1854202" cy="14465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Разработка MVP-версии: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Дизайн/оформление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Кодировка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200" b="0" i="0" u="none" strike="noStrike" kern="0" cap="none" spc="0" baseline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200" b="0" i="0" u="none" strike="noStrike" kern="0" cap="none" spc="0" baseline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7" name="Google Shape;276;p9"/>
          <p:cNvSpPr txBox="1"/>
          <p:nvPr/>
        </p:nvSpPr>
        <p:spPr>
          <a:xfrm>
            <a:off x="4746778" y="3637730"/>
            <a:ext cx="2043491" cy="4616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Закрытый тест/Разработка маркетинговой стратегии</a:t>
            </a:r>
            <a:endParaRPr lang="ru-RU" sz="1200" b="0" i="0" u="none" strike="noStrike" kern="0" cap="none" spc="0" baseline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8" name="Google Shape;277;p9"/>
          <p:cNvSpPr txBox="1"/>
          <p:nvPr/>
        </p:nvSpPr>
        <p:spPr>
          <a:xfrm>
            <a:off x="5003551" y="4499506"/>
            <a:ext cx="2043491" cy="3077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4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Сентябрь-ноябрь 2026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9" name="Google Shape;278;p9"/>
          <p:cNvSpPr txBox="1"/>
          <p:nvPr/>
        </p:nvSpPr>
        <p:spPr>
          <a:xfrm>
            <a:off x="7213591" y="4044510"/>
            <a:ext cx="2048932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4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Ноябрь-декабрь 2026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20" name="Google Shape;279;p9"/>
          <p:cNvSpPr txBox="1"/>
          <p:nvPr/>
        </p:nvSpPr>
        <p:spPr>
          <a:xfrm>
            <a:off x="6938430" y="3149595"/>
            <a:ext cx="1854202" cy="4616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Подготовка к запуску: 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   Итоговый «прогон» 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21" name="Google Shape;280;p9"/>
          <p:cNvSpPr txBox="1"/>
          <p:nvPr/>
        </p:nvSpPr>
        <p:spPr>
          <a:xfrm>
            <a:off x="9484595" y="3554510"/>
            <a:ext cx="1423611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4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Январь 2027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22" name="Google Shape;281;p9"/>
          <p:cNvSpPr txBox="1"/>
          <p:nvPr/>
        </p:nvSpPr>
        <p:spPr>
          <a:xfrm>
            <a:off x="8793711" y="2508071"/>
            <a:ext cx="2196013" cy="6462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Итоговый запуск: 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Выгрузка по на площадки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Запуск маркетинга</a:t>
            </a:r>
            <a:endParaRPr lang="ru-RU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pic>
        <p:nvPicPr>
          <p:cNvPr id="23" name="Рисунок 25"/>
          <p:cNvPicPr>
            <a:picLocks noChangeAspect="1"/>
          </p:cNvPicPr>
          <p:nvPr/>
        </p:nvPicPr>
        <p:blipFill>
          <a:blip r:embed="rId2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597334" y="980977"/>
            <a:ext cx="6094850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0" cap="none" spc="0" baseline="0" dirty="0">
                <a:solidFill>
                  <a:srgbClr val="000000"/>
                </a:solidFill>
                <a:uFillTx/>
                <a:latin typeface="+mj-lt"/>
                <a:ea typeface="Arial"/>
                <a:cs typeface="Rubik" pitchFamily="2"/>
              </a:rPr>
              <a:t>Команда</a:t>
            </a:r>
            <a:r>
              <a:rPr lang="ru-RU" sz="1400" b="1" i="0" u="none" strike="noStrike" kern="0" cap="none" spc="0" baseline="0" dirty="0">
                <a:solidFill>
                  <a:srgbClr val="000000"/>
                </a:solidFill>
                <a:uFillTx/>
                <a:latin typeface="+mj-lt"/>
                <a:ea typeface="Arial"/>
                <a:cs typeface="Rubik" pitchFamily="2"/>
              </a:rPr>
              <a:t> </a:t>
            </a:r>
          </a:p>
        </p:txBody>
      </p:sp>
      <p:pic>
        <p:nvPicPr>
          <p:cNvPr id="3" name="Рисунок 3"/>
          <p:cNvPicPr>
            <a:picLocks noChangeAspect="1"/>
          </p:cNvPicPr>
          <p:nvPr/>
        </p:nvPicPr>
        <p:blipFill>
          <a:blip r:embed="rId2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Таблица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67" y="2016215"/>
            <a:ext cx="12109271" cy="386080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962848" y="1138144"/>
            <a:ext cx="6094850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0" cap="none" spc="0" baseline="0" dirty="0">
                <a:solidFill>
                  <a:srgbClr val="000000"/>
                </a:solidFill>
                <a:uFillTx/>
                <a:latin typeface="+mj-lt"/>
                <a:ea typeface="Arial"/>
                <a:cs typeface="Rubik"/>
              </a:rPr>
              <a:t>Контактная информация</a:t>
            </a:r>
          </a:p>
        </p:txBody>
      </p:sp>
      <p:pic>
        <p:nvPicPr>
          <p:cNvPr id="3" name="Рисунок 3"/>
          <p:cNvPicPr>
            <a:picLocks noChangeAspect="1"/>
          </p:cNvPicPr>
          <p:nvPr/>
        </p:nvPicPr>
        <p:blipFill>
          <a:blip r:embed="rId2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4"/>
          <p:cNvSpPr txBox="1"/>
          <p:nvPr/>
        </p:nvSpPr>
        <p:spPr>
          <a:xfrm>
            <a:off x="4268556" y="2103531"/>
            <a:ext cx="3483434" cy="11079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Соснин Артем Сергеевич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     тел. 89179462146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" name="Рисунок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04336" y="3160879"/>
            <a:ext cx="3333957" cy="31194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;p13"/>
          <p:cNvSpPr txBox="1"/>
          <p:nvPr/>
        </p:nvSpPr>
        <p:spPr>
          <a:xfrm>
            <a:off x="264215" y="1058335"/>
            <a:ext cx="8190353" cy="3182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b" anchorCtr="0" compatLnSpc="1"/>
          <a:lstStyle/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800" b="1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Название проектной команды:  </a:t>
            </a:r>
            <a:r>
              <a:rPr lang="ru-RU" sz="2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Навигатор по университету.</a:t>
            </a:r>
            <a:br>
              <a:rPr lang="ru-RU" sz="2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</a:br>
            <a:r>
              <a:rPr lang="ru-RU" sz="2800" b="1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Проектная идея: </a:t>
            </a:r>
            <a:r>
              <a:rPr lang="ru-RU" sz="2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цифровые сервисы для образования и навигации внутри зданий.</a:t>
            </a:r>
            <a:br>
              <a:rPr lang="ru-RU" sz="2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</a:br>
            <a:r>
              <a:rPr lang="ru-RU" sz="2800" b="1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Наставник: </a:t>
            </a:r>
            <a:r>
              <a:rPr lang="ru-RU" sz="2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Михеев Михаил Александрович</a:t>
            </a:r>
          </a:p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800" b="1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Тематическое направление:</a:t>
            </a:r>
            <a:r>
              <a:rPr lang="ru-RU" sz="2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 технологии информационных, управляющих, навигационных систем.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2044982" y="1234001"/>
            <a:ext cx="7437235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Представление стартап-проекта</a:t>
            </a:r>
            <a:endParaRPr lang="ru-RU" sz="36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40167" y="2571301"/>
            <a:ext cx="8315782" cy="258531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Уровень технологической новизны: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Адаптация (применение технологий 3D-навигации для специфических условий университетской среды).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Влияние на технологический суверенитет: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Умеренное влияние — проект способствует развитию отечественных цифровых компетенций в области Ed</a:t>
            </a:r>
            <a:r>
              <a:rPr lang="en-US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uNet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и навигационного ПО.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Уровень готовности технологии: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 </a:t>
            </a:r>
            <a:r>
              <a:rPr lang="en-US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TRL 2 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определены целевые области применения технологии и ее критические элементы.</a:t>
            </a:r>
          </a:p>
        </p:txBody>
      </p:sp>
      <p:pic>
        <p:nvPicPr>
          <p:cNvPr id="4" name="Рисунок 5"/>
          <p:cNvPicPr>
            <a:picLocks noChangeAspect="1"/>
          </p:cNvPicPr>
          <p:nvPr/>
        </p:nvPicPr>
        <p:blipFill>
          <a:blip r:embed="rId3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514883" y="1317403"/>
            <a:ext cx="7162230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Технологическое направление</a:t>
            </a:r>
          </a:p>
        </p:txBody>
      </p:sp>
      <p:sp>
        <p:nvSpPr>
          <p:cNvPr id="3" name="Rectangle 1"/>
          <p:cNvSpPr/>
          <p:nvPr/>
        </p:nvSpPr>
        <p:spPr>
          <a:xfrm>
            <a:off x="2228438" y="2686095"/>
            <a:ext cx="7735119" cy="203132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Рынок НТИ: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EduNet.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Сквозная технология: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3D прототипирование (используется для создания точных объемных моделей этажей и интерьеров).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Соответствие рынку: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Проект решает задачу цифровизации образовательной среды и повышения комфорта участников учебного процесса.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24189" y="1109944"/>
            <a:ext cx="6094850" cy="1200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Проблема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600" b="0" i="0" u="none" strike="noStrike" kern="0" cap="none" spc="0" baseline="0">
              <a:solidFill>
                <a:srgbClr val="000000"/>
              </a:solidFill>
              <a:uFillTx/>
              <a:latin typeface="Rubik" pitchFamily="2"/>
              <a:ea typeface="Arial"/>
              <a:cs typeface="Rubik" pitchFamily="2"/>
            </a:endParaRPr>
          </a:p>
        </p:txBody>
      </p:sp>
      <p:sp>
        <p:nvSpPr>
          <p:cNvPr id="3" name="Rectangle 1"/>
          <p:cNvSpPr/>
          <p:nvPr/>
        </p:nvSpPr>
        <p:spPr>
          <a:xfrm>
            <a:off x="1846210" y="2552099"/>
            <a:ext cx="8493578" cy="203132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Ключевая проблема - первокурсники и посетители теряются в сложных переходах между корпусами, опаздывают на занятия, испытывают стресс и раздражение.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Это ведет к нарушению учебного ритма и снижению лояльности к вузу.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Решение - утилита для сайта, которая строит точный маршрут от точки входа до конкретной двери аудитории с использованием визуальных подсказок и схем.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363614" y="868122"/>
            <a:ext cx="6094850" cy="1200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Продукт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600" b="0" i="0" u="none" strike="noStrike" kern="0" cap="none" spc="0" baseline="0">
              <a:solidFill>
                <a:srgbClr val="000000"/>
              </a:solidFill>
              <a:uFillTx/>
              <a:latin typeface="Rubik" pitchFamily="2"/>
              <a:ea typeface="Arial"/>
              <a:cs typeface="Rubik" pitchFamily="2"/>
            </a:endParaRPr>
          </a:p>
        </p:txBody>
      </p:sp>
      <p:sp>
        <p:nvSpPr>
          <p:cNvPr id="3" name="Rectangle 1"/>
          <p:cNvSpPr/>
          <p:nvPr/>
        </p:nvSpPr>
        <p:spPr>
          <a:xfrm>
            <a:off x="1202518" y="1670727"/>
            <a:ext cx="7501216" cy="452431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1">
            <a:spAutoFit/>
          </a:bodyPr>
          <a:lstStyle/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Arial" pitchFamily="34"/>
              <a:ea typeface="Arial"/>
              <a:cs typeface="Arial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Программное обеспечение, которое будет распакован в файл с расширением «exe» на сайте университета. Выглядит как интерактивная карта корпусов и поиском аудиторий, а также указанными столовыми, кафе, коворкингами. При указании нужной аудитории будет прокладываться маршрут по корпусу. Время построения маршрута — до 1 секунды. Поддержка до 10 этажей. Точность отображения аудиторий — по фактической нумерации. Работает без интернета после загрузки карты.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Ключевые функции:</a:t>
            </a: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Поиск по номеру аудитории или ФИО преподавателя.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Поэтапные маршруты со стрелками-указателями.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3D-визуализация сложных узлов и переходов.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Интеграция с расписанием занятий.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Arial" pitchFamily="34"/>
              <a:ea typeface="Arial"/>
              <a:cs typeface="Arial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Arial" pitchFamily="34"/>
              <a:ea typeface="Arial"/>
              <a:cs typeface="Arial"/>
            </a:endParaRPr>
          </a:p>
        </p:txBody>
      </p:sp>
      <p:pic>
        <p:nvPicPr>
          <p:cNvPr id="4" name="Рисунок 5"/>
          <p:cNvPicPr>
            <a:picLocks noChangeAspect="1"/>
          </p:cNvPicPr>
          <p:nvPr/>
        </p:nvPicPr>
        <p:blipFill>
          <a:blip r:embed="rId2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8"/>
          <p:cNvPicPr>
            <a:picLocks noChangeAspect="1"/>
          </p:cNvPicPr>
          <p:nvPr/>
        </p:nvPicPr>
        <p:blipFill>
          <a:blip r:embed="rId3" cstate="print"/>
          <a:srcRect b="794"/>
          <a:stretch>
            <a:fillRect/>
          </a:stretch>
        </p:blipFill>
        <p:spPr>
          <a:xfrm>
            <a:off x="9257376" y="1702137"/>
            <a:ext cx="1982117" cy="38033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997643" y="1195065"/>
            <a:ext cx="7818970" cy="1200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0" cap="none" spc="0" baseline="0">
                <a:solidFill>
                  <a:srgbClr val="000000"/>
                </a:solidFill>
                <a:uFillTx/>
                <a:latin typeface="Rubik" pitchFamily="2"/>
                <a:ea typeface="Arial"/>
                <a:cs typeface="Rubik" pitchFamily="2"/>
              </a:rPr>
              <a:t> </a:t>
            </a:r>
            <a:r>
              <a:rPr lang="ru-RU" sz="36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Потенциальные заказчики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ЦЕЛЕВАЯ АУДИТОРИЯ </a:t>
            </a:r>
            <a:endParaRPr lang="ru-RU" sz="3600" b="0" i="0" u="none" strike="noStrike" kern="0" cap="none" spc="0" baseline="0">
              <a:solidFill>
                <a:srgbClr val="000000"/>
              </a:solidFill>
              <a:uFillTx/>
              <a:latin typeface="Rubik" pitchFamily="2"/>
              <a:ea typeface="Arial"/>
              <a:cs typeface="Rubik" pitchFamily="2"/>
            </a:endParaRPr>
          </a:p>
        </p:txBody>
      </p:sp>
      <p:sp>
        <p:nvSpPr>
          <p:cNvPr id="3" name="Rectangle 1"/>
          <p:cNvSpPr/>
          <p:nvPr/>
        </p:nvSpPr>
        <p:spPr>
          <a:xfrm>
            <a:off x="1846219" y="3033558"/>
            <a:ext cx="8776941" cy="23083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Сегмент B2B/B2G(покупатели):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Администрация университета (заинтересована в снижении потока опозданий и имидже инновационного вуза).</a:t>
            </a:r>
            <a:endParaRPr lang="en-US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Сегмент B2C(пользователи):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Студенты (в первую очередь первокурсники), абитуриенты и их родители, приглашенные спикеры.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0" cap="none" spc="0" baseline="0">
              <a:solidFill>
                <a:srgbClr val="000000"/>
              </a:solidFill>
              <a:uFillTx/>
              <a:latin typeface="Calibri" pitchFamily="34"/>
              <a:ea typeface="Arial"/>
              <a:cs typeface="Calibri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География:</a:t>
            </a:r>
            <a:r>
              <a:rPr lang="ru-RU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Arial"/>
                <a:cs typeface="Calibri" pitchFamily="34"/>
              </a:rPr>
              <a:t> На первом этапе — Самарский университет им. Королева; далее — масштабирование на другие крупные вузы России.</a:t>
            </a:r>
          </a:p>
        </p:txBody>
      </p:sp>
      <p:pic>
        <p:nvPicPr>
          <p:cNvPr id="4" name="Рисунок 4"/>
          <p:cNvPicPr>
            <a:picLocks noChangeAspect="1"/>
          </p:cNvPicPr>
          <p:nvPr/>
        </p:nvPicPr>
        <p:blipFill>
          <a:blip r:embed="rId2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Таблица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175" y="1358597"/>
            <a:ext cx="7714042" cy="492172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8420096" y="1543050"/>
            <a:ext cx="3314700" cy="400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Ценностное предложение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0071" y="2194678"/>
            <a:ext cx="3714749" cy="31393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Мобильный навигатор для крупных учебных центров, который мгновенно строит путь до нужной аудитории на основе расписания пользователя. Мы решаем проблему сложного перемещения в кампусах, повышая комфорт студентов и цифровой статус вуза без необходимости установки дополнительных датчиков внутри зданий.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537807" y="929908"/>
            <a:ext cx="3152778" cy="400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Анализ конкурентов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4"/>
          <p:cNvPicPr>
            <a:picLocks noChangeAspect="1"/>
          </p:cNvPicPr>
          <p:nvPr/>
        </p:nvPicPr>
        <p:blipFill>
          <a:blip r:embed="rId2" cstate="print"/>
          <a:srcRect l="9006" t="43391" r="8696" b="43869"/>
          <a:stretch>
            <a:fillRect/>
          </a:stretch>
        </p:blipFill>
        <p:spPr>
          <a:xfrm>
            <a:off x="165460" y="577681"/>
            <a:ext cx="3361508" cy="2904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5"/>
          <p:cNvSpPr/>
          <p:nvPr/>
        </p:nvSpPr>
        <p:spPr>
          <a:xfrm>
            <a:off x="1275094" y="1610907"/>
            <a:ext cx="9489414" cy="4763731"/>
          </a:xfrm>
          <a:prstGeom prst="rect">
            <a:avLst/>
          </a:prstGeom>
          <a:solidFill>
            <a:srgbClr val="333F50"/>
          </a:solidFill>
          <a:ln w="12701">
            <a:solidFill>
              <a:srgbClr val="7400B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Gilroy Black"/>
            </a:endParaRPr>
          </a:p>
        </p:txBody>
      </p:sp>
      <p:sp>
        <p:nvSpPr>
          <p:cNvPr id="4" name="Овал 6"/>
          <p:cNvSpPr/>
          <p:nvPr/>
        </p:nvSpPr>
        <p:spPr>
          <a:xfrm>
            <a:off x="1899181" y="2245437"/>
            <a:ext cx="3030586" cy="298704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CAF17"/>
          </a:solidFill>
          <a:ln w="12701">
            <a:solidFill>
              <a:srgbClr val="B9800E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Gilroy Black"/>
            </a:endParaRPr>
          </a:p>
        </p:txBody>
      </p:sp>
      <p:sp>
        <p:nvSpPr>
          <p:cNvPr id="5" name="Овал 7"/>
          <p:cNvSpPr/>
          <p:nvPr/>
        </p:nvSpPr>
        <p:spPr>
          <a:xfrm>
            <a:off x="5295528" y="2692057"/>
            <a:ext cx="2310103" cy="230832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CAF17"/>
          </a:solidFill>
          <a:ln w="12701">
            <a:solidFill>
              <a:srgbClr val="B9800E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Gilroy Black"/>
            </a:endParaRPr>
          </a:p>
        </p:txBody>
      </p:sp>
      <p:sp>
        <p:nvSpPr>
          <p:cNvPr id="6" name="Овал 8"/>
          <p:cNvSpPr/>
          <p:nvPr/>
        </p:nvSpPr>
        <p:spPr>
          <a:xfrm>
            <a:off x="7966892" y="3009052"/>
            <a:ext cx="1715588" cy="170775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CAF17"/>
          </a:solidFill>
          <a:ln w="12701">
            <a:solidFill>
              <a:srgbClr val="B9800E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Gilroy Black"/>
            </a:endParaRPr>
          </a:p>
        </p:txBody>
      </p:sp>
      <p:sp>
        <p:nvSpPr>
          <p:cNvPr id="7" name="TextBox 9"/>
          <p:cNvSpPr txBox="1"/>
          <p:nvPr/>
        </p:nvSpPr>
        <p:spPr>
          <a:xfrm>
            <a:off x="2547966" y="3277291"/>
            <a:ext cx="1733007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5400" b="1" i="0" u="none" strike="noStrike" kern="0" cap="none" spc="0" baseline="0">
                <a:solidFill>
                  <a:srgbClr val="FFFFFF"/>
                </a:solidFill>
                <a:uFillTx/>
                <a:latin typeface="Gilroy Black"/>
                <a:ea typeface="Arial"/>
                <a:cs typeface="Arial"/>
              </a:rPr>
              <a:t>2255</a:t>
            </a:r>
          </a:p>
        </p:txBody>
      </p:sp>
      <p:sp>
        <p:nvSpPr>
          <p:cNvPr id="8" name="TextBox 10"/>
          <p:cNvSpPr txBox="1"/>
          <p:nvPr/>
        </p:nvSpPr>
        <p:spPr>
          <a:xfrm>
            <a:off x="5888297" y="3459522"/>
            <a:ext cx="1517629" cy="7694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4400" b="1" i="0" u="none" strike="noStrike" kern="0" cap="none" spc="0" baseline="0">
                <a:solidFill>
                  <a:srgbClr val="FFFFFF"/>
                </a:solidFill>
                <a:uFillTx/>
                <a:latin typeface="Gilroy Black"/>
                <a:ea typeface="Arial"/>
                <a:cs typeface="Arial"/>
              </a:rPr>
              <a:t>700</a:t>
            </a:r>
            <a:endParaRPr lang="ru-RU" sz="4400" b="1" i="0" u="none" strike="noStrike" kern="0" cap="none" spc="0" baseline="0">
              <a:solidFill>
                <a:srgbClr val="000000"/>
              </a:solidFill>
              <a:uFillTx/>
              <a:latin typeface="Gilroy"/>
              <a:ea typeface="Arial"/>
              <a:cs typeface="Arial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8264740" y="3581293"/>
            <a:ext cx="1119883" cy="52321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800" b="1" i="0" u="none" strike="noStrike" kern="0" cap="none" spc="0" baseline="0">
                <a:solidFill>
                  <a:srgbClr val="FFFFFF"/>
                </a:solidFill>
                <a:uFillTx/>
                <a:latin typeface="Gilroy Black"/>
                <a:ea typeface="Arial"/>
                <a:cs typeface="Arial"/>
              </a:rPr>
              <a:t>20-25</a:t>
            </a:r>
          </a:p>
        </p:txBody>
      </p:sp>
      <p:sp>
        <p:nvSpPr>
          <p:cNvPr id="10" name="TextBox 12"/>
          <p:cNvSpPr txBox="1"/>
          <p:nvPr/>
        </p:nvSpPr>
        <p:spPr>
          <a:xfrm>
            <a:off x="2267282" y="5262820"/>
            <a:ext cx="2171937" cy="7386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rPr>
              <a:t>Общий рынок </a:t>
            </a:r>
            <a:r>
              <a:rPr lang="ru-RU" sz="2000" b="1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rPr>
              <a:t/>
            </a:r>
            <a:br>
              <a:rPr lang="ru-RU" sz="2000" b="1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rPr>
            </a:br>
            <a:r>
              <a:rPr lang="ru-RU" sz="1200" b="0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rPr>
              <a:t>(все крупные и средние вузы РФ и СНГ)</a:t>
            </a: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1" name="TextBox 13"/>
          <p:cNvSpPr txBox="1"/>
          <p:nvPr/>
        </p:nvSpPr>
        <p:spPr>
          <a:xfrm>
            <a:off x="2628525" y="3992773"/>
            <a:ext cx="1545765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400" b="1" i="0" u="none" strike="noStrike" kern="0" cap="none" spc="0" baseline="0">
                <a:solidFill>
                  <a:srgbClr val="FFFFFF"/>
                </a:solidFill>
                <a:uFillTx/>
                <a:latin typeface="Gilroy Black"/>
                <a:ea typeface="Arial"/>
                <a:cs typeface="Arial"/>
              </a:rPr>
              <a:t>университетов</a:t>
            </a:r>
          </a:p>
        </p:txBody>
      </p:sp>
      <p:sp>
        <p:nvSpPr>
          <p:cNvPr id="12" name="TextBox 14"/>
          <p:cNvSpPr txBox="1"/>
          <p:nvPr/>
        </p:nvSpPr>
        <p:spPr>
          <a:xfrm>
            <a:off x="5860151" y="4023552"/>
            <a:ext cx="1545765" cy="2769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1" i="0" u="none" strike="noStrike" kern="0" cap="none" spc="0" baseline="0">
                <a:solidFill>
                  <a:srgbClr val="FFFFFF"/>
                </a:solidFill>
                <a:uFillTx/>
                <a:latin typeface="Gilroy Black"/>
                <a:ea typeface="Arial"/>
                <a:cs typeface="Arial"/>
              </a:rPr>
              <a:t>университетов</a:t>
            </a:r>
          </a:p>
        </p:txBody>
      </p:sp>
      <p:sp>
        <p:nvSpPr>
          <p:cNvPr id="13" name="TextBox 18"/>
          <p:cNvSpPr txBox="1"/>
          <p:nvPr/>
        </p:nvSpPr>
        <p:spPr>
          <a:xfrm>
            <a:off x="8237811" y="3951963"/>
            <a:ext cx="1545765" cy="2769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200" b="1" i="0" u="none" strike="noStrike" kern="0" cap="none" spc="0" baseline="0">
                <a:solidFill>
                  <a:srgbClr val="FFFFFF"/>
                </a:solidFill>
                <a:uFillTx/>
                <a:latin typeface="Gilroy Black"/>
                <a:ea typeface="Arial"/>
                <a:cs typeface="Arial"/>
              </a:rPr>
              <a:t>университетов</a:t>
            </a:r>
          </a:p>
        </p:txBody>
      </p:sp>
      <p:sp>
        <p:nvSpPr>
          <p:cNvPr id="14" name="TextBox 19"/>
          <p:cNvSpPr txBox="1"/>
          <p:nvPr/>
        </p:nvSpPr>
        <p:spPr>
          <a:xfrm>
            <a:off x="5083067" y="5298371"/>
            <a:ext cx="2322859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rPr>
              <a:t>Доступный рынок </a:t>
            </a:r>
            <a:r>
              <a:rPr lang="ru-RU" sz="1200" b="0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rPr>
              <a:t>(вузы РФ)</a:t>
            </a: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5" name="TextBox 20"/>
          <p:cNvSpPr txBox="1"/>
          <p:nvPr/>
        </p:nvSpPr>
        <p:spPr>
          <a:xfrm>
            <a:off x="7605631" y="5262536"/>
            <a:ext cx="2631579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rPr>
              <a:t>Достижимый рынок </a:t>
            </a:r>
            <a:r>
              <a:rPr lang="ru-RU" sz="1200" b="0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rPr>
              <a:t>(2-5% от Доступного рынка)</a:t>
            </a:r>
            <a:endParaRPr lang="ru-RU" sz="1400" b="0" i="0" u="none" strike="noStrike" kern="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6" name="TextBox 17"/>
          <p:cNvSpPr txBox="1"/>
          <p:nvPr/>
        </p:nvSpPr>
        <p:spPr>
          <a:xfrm>
            <a:off x="4497055" y="868122"/>
            <a:ext cx="6267453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Анализ рынка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1847</TotalTime>
  <Words>743</Words>
  <Application>Microsoft Office PowerPoint</Application>
  <PresentationFormat>Экран (4:3)</PresentationFormat>
  <Paragraphs>115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Mikely</dc:creator>
  <cp:lastModifiedBy>-</cp:lastModifiedBy>
  <cp:revision>284</cp:revision>
  <dcterms:created xsi:type="dcterms:W3CDTF">2022-11-28T09:29:00Z</dcterms:created>
  <dcterms:modified xsi:type="dcterms:W3CDTF">2026-04-23T16:22:58Z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EA1B6631B9AB4CDB9861DD742F39E9CC_12</vt:lpwstr>
  </property>
  <property fmtid="{D5CDD505-2E9C-101B-9397-08002B2CF9AE}" pid="3" name="KSOProductBuildVer">
    <vt:lpwstr>1049-12.2.0.23131</vt:lpwstr>
  </property>
</Properties>
</file>