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5"/>
    <p:sldMasterId id="214748367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06FE3E5-0A65-4EDE-8B5E-39CA5AF2D7C0}">
  <a:tblStyle styleId="{606FE3E5-0A65-4EDE-8B5E-39CA5AF2D7C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9fce49762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9fce49762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" name="Google Shape;230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9fce49762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9fce49762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p1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9" name="Google Shape;19;p4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29" name="Google Shape;29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8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8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8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6" name="Google Shape;3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5" name="Google Shape;85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6" name="Google Shape;86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/>
          <p:nvPr/>
        </p:nvSpPr>
        <p:spPr>
          <a:xfrm flipH="1" rot="10800000">
            <a:off x="5224661" y="0"/>
            <a:ext cx="391929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" name="Google Shape;10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8759" y="457294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3" name="Google Shape;10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44079" y="458745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4"/>
          <p:cNvSpPr txBox="1"/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Глюкометр для животных</a:t>
            </a:r>
            <a:endParaRPr sz="3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24"/>
          <p:cNvSpPr txBox="1"/>
          <p:nvPr>
            <p:ph idx="1" type="body"/>
          </p:nvPr>
        </p:nvSpPr>
        <p:spPr>
          <a:xfrm>
            <a:off x="456818" y="2340281"/>
            <a:ext cx="38253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>
                <a:latin typeface="Trebuchet MS"/>
                <a:ea typeface="Trebuchet MS"/>
                <a:cs typeface="Trebuchet MS"/>
                <a:sym typeface="Trebuchet MS"/>
              </a:rPr>
              <a:t>Шлей Томас-Кристофер Андреевич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>
                <a:latin typeface="Trebuchet MS"/>
                <a:ea typeface="Trebuchet MS"/>
                <a:cs typeface="Trebuchet MS"/>
                <a:sym typeface="Trebuchet MS"/>
              </a:rPr>
              <a:t>3 курс, Медицинская Биохимия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" name="Google Shape;106;p24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" name="Google Shape;107;p24"/>
          <p:cNvSpPr/>
          <p:nvPr/>
        </p:nvSpPr>
        <p:spPr>
          <a:xfrm>
            <a:off x="8057357" y="1098450"/>
            <a:ext cx="1086600" cy="40450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24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9" name="Google Shape;10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5530" y="254923"/>
            <a:ext cx="750525" cy="588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4"/>
          <p:cNvPicPr preferRelativeResize="0"/>
          <p:nvPr/>
        </p:nvPicPr>
        <p:blipFill rotWithShape="1">
          <a:blip r:embed="rId6">
            <a:alphaModFix/>
          </a:blip>
          <a:srcRect b="35484" l="0" r="0" t="37029"/>
          <a:stretch/>
        </p:blipFill>
        <p:spPr>
          <a:xfrm>
            <a:off x="456836" y="221293"/>
            <a:ext cx="2790031" cy="764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4"/>
          <p:cNvSpPr/>
          <p:nvPr/>
        </p:nvSpPr>
        <p:spPr>
          <a:xfrm>
            <a:off x="5224519" y="4055504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" name="Google Shape;112;p24"/>
          <p:cNvSpPr/>
          <p:nvPr/>
        </p:nvSpPr>
        <p:spPr>
          <a:xfrm>
            <a:off x="5212699" y="1098450"/>
            <a:ext cx="2832599" cy="29464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3" name="Google Shape;113;p24"/>
          <p:cNvSpPr txBox="1"/>
          <p:nvPr/>
        </p:nvSpPr>
        <p:spPr>
          <a:xfrm>
            <a:off x="0" y="3666053"/>
            <a:ext cx="51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9" name="Google Shape;119;p25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0" name="Google Shape;120;p25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1" name="Google Shape;121;p25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2" name="Google Shape;12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5"/>
          <p:cNvSpPr/>
          <p:nvPr/>
        </p:nvSpPr>
        <p:spPr>
          <a:xfrm>
            <a:off x="7229232" y="263471"/>
            <a:ext cx="287446" cy="48799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5" name="Google Shape;125;p25"/>
          <p:cNvSpPr txBox="1"/>
          <p:nvPr/>
        </p:nvSpPr>
        <p:spPr>
          <a:xfrm>
            <a:off x="94600" y="1541423"/>
            <a:ext cx="6745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Ветеринарные глюкометры приобрели популярность, тк растёт число ферм</a:t>
            </a:r>
            <a:endParaRPr sz="1300">
              <a:solidFill>
                <a:schemeClr val="dk1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Ветеринарные глюкометры — это очень простые в использовании портативные устройства</a:t>
            </a:r>
            <a:endParaRPr sz="1300">
              <a:solidFill>
                <a:schemeClr val="dk1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Сейчас-Потому что у животных не так много времени, чтобы не знать о своём сахаре.</a:t>
            </a:r>
            <a:endParaRPr sz="1300">
              <a:solidFill>
                <a:schemeClr val="dk1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5"/>
          <p:cNvSpPr txBox="1"/>
          <p:nvPr/>
        </p:nvSpPr>
        <p:spPr>
          <a:xfrm>
            <a:off x="532950" y="915175"/>
            <a:ext cx="62304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27" name="Google Shape;127;p25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8" name="Google Shape;128;p2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9" name="Google Shape;129;p2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0" name="Google Shape;130;p2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1" name="Google Shape;131;p2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2" name="Google Shape;132;p2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33" name="Google Shape;13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25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type="title"/>
          </p:nvPr>
        </p:nvSpPr>
        <p:spPr>
          <a:xfrm>
            <a:off x="1144579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ПРОБЛЕМА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1" name="Google Shape;141;p26"/>
          <p:cNvSpPr txBox="1"/>
          <p:nvPr>
            <p:ph idx="1" type="body"/>
          </p:nvPr>
        </p:nvSpPr>
        <p:spPr>
          <a:xfrm>
            <a:off x="248625" y="1684359"/>
            <a:ext cx="64476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Helvetica Neue"/>
              <a:buAutoNum type="arabicPeriod"/>
            </a:pPr>
            <a:r>
              <a:rPr lang="ru-RU" sz="130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Нет структуры здоровья животного</a:t>
            </a:r>
            <a:endParaRPr sz="130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Helvetica Neue"/>
              <a:buAutoNum type="arabicPeriod"/>
            </a:pPr>
            <a:r>
              <a:rPr lang="ru-RU" sz="130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Нет быстрого доступа лечения</a:t>
            </a:r>
            <a:endParaRPr sz="130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Helvetica Neue"/>
              <a:buAutoNum type="arabicPeriod"/>
            </a:pPr>
            <a:r>
              <a:rPr lang="ru-RU" sz="130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Нет комфорта животного и для человека</a:t>
            </a:r>
            <a:endParaRPr sz="130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Helvetica Neue"/>
              <a:buAutoNum type="arabicPeriod"/>
            </a:pPr>
            <a:r>
              <a:rPr lang="ru-RU" sz="130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Нет быстрого обслуживания</a:t>
            </a:r>
            <a:endParaRPr sz="130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Helvetica Neue"/>
              <a:buAutoNum type="arabicPeriod"/>
            </a:pPr>
            <a:r>
              <a:rPr lang="ru-RU" sz="130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Нет автоматики</a:t>
            </a:r>
            <a:endParaRPr sz="130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2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Google Shape;145;p2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6" name="Google Shape;146;p2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7" name="Google Shape;147;p2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8" name="Google Shape;148;p2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ЦЕЛЕВАЯ АУДИТОРИЯ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6" name="Google Shape;15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7" name="Google Shape;15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8" name="Google Shape;15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9" name="Google Shape;15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0" name="Google Shape;16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0" y="1693700"/>
            <a:ext cx="7200900" cy="9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i="1" lang="ru-RU" sz="1000">
                <a:latin typeface="Trebuchet MS"/>
                <a:ea typeface="Trebuchet MS"/>
                <a:cs typeface="Trebuchet MS"/>
                <a:sym typeface="Trebuchet MS"/>
              </a:rPr>
              <a:t>Р</a:t>
            </a:r>
            <a:r>
              <a:rPr b="0" i="1" lang="ru-RU" sz="10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азводчики, животноводчики, приюты для животных </a:t>
            </a:r>
            <a:endParaRPr b="0" i="1" sz="10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i="1" lang="ru-RU" sz="1000">
                <a:latin typeface="Trebuchet MS"/>
                <a:ea typeface="Trebuchet MS"/>
                <a:cs typeface="Trebuchet MS"/>
                <a:sym typeface="Trebuchet MS"/>
              </a:rPr>
              <a:t>Фермеры должны заботиться о своих животных, для сохранения здорового потомства</a:t>
            </a:r>
            <a:endParaRPr i="1" sz="10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i="1" lang="ru-RU" sz="1000">
                <a:latin typeface="Trebuchet MS"/>
                <a:ea typeface="Trebuchet MS"/>
                <a:cs typeface="Trebuchet MS"/>
                <a:sym typeface="Trebuchet MS"/>
              </a:rPr>
              <a:t>Разводчики для хорошей продажи здоровых животных</a:t>
            </a:r>
            <a:endParaRPr i="1" sz="10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i="1" lang="ru-RU" sz="1000">
                <a:latin typeface="Trebuchet MS"/>
                <a:ea typeface="Trebuchet MS"/>
                <a:cs typeface="Trebuchet MS"/>
                <a:sym typeface="Trebuchet MS"/>
              </a:rPr>
              <a:t>Приюты для заботы и поддержание жизни для животных</a:t>
            </a:r>
            <a:endParaRPr i="1" sz="10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39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</a:pPr>
            <a:r>
              <a:t/>
            </a:r>
            <a:endParaRPr b="0" i="1" sz="10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>
            <p:ph type="title"/>
          </p:nvPr>
        </p:nvSpPr>
        <p:spPr>
          <a:xfrm>
            <a:off x="1144571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РЕШЕНИЕ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1" name="Google Shape;17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2" name="Google Shape;17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5" name="Google Shape;17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/>
          <p:nvPr/>
        </p:nvSpPr>
        <p:spPr>
          <a:xfrm>
            <a:off x="82775" y="1761800"/>
            <a:ext cx="8413200" cy="25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Helvetica Neue"/>
              <a:buAutoNum type="arabicPeriod"/>
            </a:pPr>
            <a:r>
              <a:rPr lang="ru-RU" sz="1200">
                <a:solidFill>
                  <a:schemeClr val="dk2"/>
                </a:solidFill>
                <a:highlight>
                  <a:srgbClr val="F2F3F5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Глюкометр нового поколения с наночипом и автоматическим уколом инсулина, с датчиком показателя здоровья</a:t>
            </a:r>
            <a:endParaRPr sz="1200">
              <a:solidFill>
                <a:schemeClr val="dk2"/>
              </a:solidFill>
              <a:highlight>
                <a:srgbClr val="F2F3F5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Helvetica Neue"/>
              <a:buAutoNum type="arabicPeriod"/>
            </a:pPr>
            <a:r>
              <a:rPr lang="ru-RU" sz="1200">
                <a:solidFill>
                  <a:schemeClr val="dk2"/>
                </a:solidFill>
                <a:highlight>
                  <a:srgbClr val="F2F3F5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Пользователь вставляет тестовую полоску в глюкометр и проводит анализ крови.</a:t>
            </a:r>
            <a:endParaRPr sz="1200">
              <a:solidFill>
                <a:schemeClr val="dk2"/>
              </a:solidFill>
              <a:highlight>
                <a:srgbClr val="F2F3F5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Helvetica Neue"/>
              <a:buAutoNum type="arabicPeriod"/>
            </a:pPr>
            <a:r>
              <a:rPr lang="ru-RU" sz="1200">
                <a:solidFill>
                  <a:schemeClr val="dk2"/>
                </a:solidFill>
                <a:highlight>
                  <a:srgbClr val="F2F3F5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Глюкометр измеряет уровень глюкозы в крови и отображает результат мигающим светом(зеленый-норма, красный-повышен сахар</a:t>
            </a:r>
            <a:endParaRPr sz="1200">
              <a:solidFill>
                <a:schemeClr val="dk2"/>
              </a:solidFill>
              <a:highlight>
                <a:srgbClr val="F2F3F5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Helvetica Neue"/>
              <a:buAutoNum type="arabicPeriod"/>
            </a:pPr>
            <a:r>
              <a:rPr lang="ru-RU" sz="1200">
                <a:solidFill>
                  <a:schemeClr val="dk2"/>
                </a:solidFill>
                <a:highlight>
                  <a:srgbClr val="F2F3F5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Кнопка активируется, если сигнал красный, и устройство автоматически делает укол</a:t>
            </a:r>
            <a:endParaRPr sz="1200">
              <a:solidFill>
                <a:schemeClr val="dk2"/>
              </a:solidFill>
              <a:highlight>
                <a:srgbClr val="F2F3F5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Helvetica Neue"/>
              <a:buAutoNum type="arabicPeriod"/>
            </a:pPr>
            <a:r>
              <a:rPr lang="ru-RU" sz="1200">
                <a:solidFill>
                  <a:schemeClr val="dk2"/>
                </a:solidFill>
                <a:highlight>
                  <a:srgbClr val="F2F3F5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GPS-модуль определяет текущее местоположение животногои отправляет его вместе с сигналом</a:t>
            </a:r>
            <a:endParaRPr sz="1200">
              <a:solidFill>
                <a:schemeClr val="dk2"/>
              </a:solidFill>
              <a:highlight>
                <a:srgbClr val="F2F3F5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Helvetica Neue"/>
              <a:buAutoNum type="arabicPeriod"/>
            </a:pPr>
            <a:r>
              <a:rPr lang="ru-RU" sz="1200">
                <a:solidFill>
                  <a:schemeClr val="dk2"/>
                </a:solidFill>
                <a:highlight>
                  <a:srgbClr val="F2F3F5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Получатель сигнала поймёт, что укол сделан.</a:t>
            </a:r>
            <a:endParaRPr sz="1200">
              <a:solidFill>
                <a:schemeClr val="dk2"/>
              </a:solidFill>
              <a:highlight>
                <a:srgbClr val="F2F3F5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ЦЕННОСТНОЕ ПРЕДЛОЖЕНИЕ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0" name="Google Shape;19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9"/>
          <p:cNvSpPr txBox="1"/>
          <p:nvPr/>
        </p:nvSpPr>
        <p:spPr>
          <a:xfrm>
            <a:off x="401716" y="4358349"/>
            <a:ext cx="809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2" name="Google Shape;192;p29"/>
          <p:cNvSpPr txBox="1"/>
          <p:nvPr/>
        </p:nvSpPr>
        <p:spPr>
          <a:xfrm>
            <a:off x="800694" y="1756622"/>
            <a:ext cx="51189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Мы, компания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проекта GluAnimal</a:t>
            </a:r>
            <a:r>
              <a:rPr lang="ru-RU" sz="1200">
                <a:solidFill>
                  <a:srgbClr val="3C84F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разрабатываем прибор для животных, страдающим диабетом, прибор автоматически делает укол глюкозы, определяет местоположение животного. Это облегчает жизнь людям и спасает жизни животным, тк человек зачастую не знает о существовании болезни его животных и не может во время помочь животному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>
            <p:ph type="title"/>
          </p:nvPr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КОНКУРЕНТЫ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2" name="Google Shape;202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401716" y="4181377"/>
            <a:ext cx="809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graphicFrame>
        <p:nvGraphicFramePr>
          <p:cNvPr id="205" name="Google Shape;205;p30"/>
          <p:cNvGraphicFramePr/>
          <p:nvPr/>
        </p:nvGraphicFramePr>
        <p:xfrm>
          <a:off x="401715" y="204540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{606FE3E5-0A65-4EDE-8B5E-39CA5AF2D7C0}</a:tableStyleId>
              </a:tblPr>
              <a:tblGrid>
                <a:gridCol w="1272100"/>
                <a:gridCol w="1402600"/>
                <a:gridCol w="2059225"/>
                <a:gridCol w="1577975"/>
                <a:gridCol w="1577975"/>
              </a:tblGrid>
              <a:tr h="673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GluAnimal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Font typeface="Arial"/>
                        <a:buNone/>
                      </a:pPr>
                      <a:r>
                        <a:rPr lang="ru-RU" sz="13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Zoetis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Font typeface="Arial"/>
                        <a:buNone/>
                      </a:pPr>
                      <a:r>
                        <a:rPr lang="ru-RU" sz="13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Woodley Equipment Company Ltd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chemeClr val="dk2"/>
                          </a:solidFill>
                          <a:highlight>
                            <a:srgbClr val="FFFFFF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Arkray, Inc.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sz="1000">
                          <a:solidFill>
                            <a:srgbClr val="132C4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точность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100%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99%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98%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98.8%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стоимость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5000 руб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5000 руб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13000 руб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10000 руб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заряд аккумулятора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На солнечной батарее всегда заряжен, в тени до 5 месяцев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 месяца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 месяца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 месяца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06" name="Google Shape;206;p3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7" name="Google Shape;20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3" name="Google Shape;21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5" name="Google Shape;21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8" name="Google Shape;218;p3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9" name="Google Shape;21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1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РЫНОК</a:t>
            </a:r>
            <a:endParaRPr/>
          </a:p>
        </p:txBody>
      </p:sp>
      <p:sp>
        <p:nvSpPr>
          <p:cNvPr id="221" name="Google Shape;221;p31"/>
          <p:cNvSpPr txBox="1"/>
          <p:nvPr/>
        </p:nvSpPr>
        <p:spPr>
          <a:xfrm>
            <a:off x="165241" y="1707868"/>
            <a:ext cx="80943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33333"/>
              </a:buClr>
              <a:buSzPts val="1200"/>
              <a:buAutoNum type="arabicPeriod"/>
            </a:pPr>
            <a:r>
              <a:rPr b="1" lang="ru-RU" sz="1200">
                <a:solidFill>
                  <a:srgbClr val="333333"/>
                </a:solidFill>
                <a:highlight>
                  <a:schemeClr val="lt1"/>
                </a:highlight>
              </a:rPr>
              <a:t>По методике TAM</a:t>
            </a:r>
            <a:r>
              <a:rPr lang="ru-RU" sz="1200">
                <a:solidFill>
                  <a:srgbClr val="333333"/>
                </a:solidFill>
                <a:highlight>
                  <a:schemeClr val="lt1"/>
                </a:highlight>
              </a:rPr>
              <a:t> (Total addressable market) Рынок возможных клиентов составляет 608 млн фермерских хозяйств </a:t>
            </a:r>
            <a:endParaRPr sz="12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33333"/>
              </a:buClr>
              <a:buSzPts val="1200"/>
              <a:buAutoNum type="arabicPeriod"/>
            </a:pPr>
            <a:r>
              <a:rPr b="1" lang="ru-RU" sz="1200">
                <a:solidFill>
                  <a:srgbClr val="333333"/>
                </a:solidFill>
                <a:highlight>
                  <a:schemeClr val="lt1"/>
                </a:highlight>
              </a:rPr>
              <a:t>По методике SAM</a:t>
            </a:r>
            <a:r>
              <a:rPr lang="ru-RU" sz="1200">
                <a:solidFill>
                  <a:srgbClr val="333333"/>
                </a:solidFill>
                <a:highlight>
                  <a:schemeClr val="lt1"/>
                </a:highlight>
              </a:rPr>
              <a:t> (Served/Serviceable market) Рынок возможных клиентов составляет </a:t>
            </a:r>
            <a:r>
              <a:rPr b="1" lang="ru-RU" sz="1200">
                <a:solidFill>
                  <a:srgbClr val="333333"/>
                </a:solidFill>
                <a:highlight>
                  <a:schemeClr val="lt1"/>
                </a:highlight>
              </a:rPr>
              <a:t>70,4 млн человек(имеющих домашних животных) в России</a:t>
            </a:r>
            <a:endParaRPr sz="12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AutoNum type="arabicPeriod"/>
            </a:pPr>
            <a:r>
              <a:rPr b="1" lang="ru-RU" sz="1200">
                <a:solidFill>
                  <a:srgbClr val="333333"/>
                </a:solidFill>
                <a:highlight>
                  <a:schemeClr val="lt1"/>
                </a:highlight>
              </a:rPr>
              <a:t>По методике SOM</a:t>
            </a:r>
            <a:r>
              <a:rPr lang="ru-RU" sz="1200">
                <a:solidFill>
                  <a:srgbClr val="333333"/>
                </a:solidFill>
                <a:highlight>
                  <a:schemeClr val="lt1"/>
                </a:highlight>
              </a:rPr>
              <a:t> (Serviceable &amp; Obtainable market) Рынок возможных клиентов - 900 миллион человек, </a:t>
            </a:r>
            <a:endParaRPr sz="12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1" sz="10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ТЕКУЩИЕ РЕЗУЛЬТАТЫ</a:t>
            </a:r>
            <a:endParaRPr/>
          </a:p>
        </p:txBody>
      </p:sp>
      <p:sp>
        <p:nvSpPr>
          <p:cNvPr id="227" name="Google Shape;227;p32"/>
          <p:cNvSpPr txBox="1"/>
          <p:nvPr>
            <p:ph idx="1" type="body"/>
          </p:nvPr>
        </p:nvSpPr>
        <p:spPr>
          <a:xfrm>
            <a:off x="456825" y="2340246"/>
            <a:ext cx="7993200" cy="156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1.Определена целевая аудитория и целевые группы</a:t>
            </a:r>
            <a:endParaRPr sz="1500"/>
          </a:p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2.Изучена информация о заболевании сахарным диабетом</a:t>
            </a:r>
            <a:endParaRPr sz="1500"/>
          </a:p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3.Создана бизнес-модель</a:t>
            </a:r>
            <a:endParaRPr sz="1500"/>
          </a:p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4.Изучена аналогичная продукция</a:t>
            </a:r>
            <a:endParaRPr sz="1500"/>
          </a:p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6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5.Изучены конкуренты и сам рынок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9" name="Google Shape;23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3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БИЗНЕС-МОДЕЛЬ</a:t>
            </a:r>
            <a:endParaRPr/>
          </a:p>
        </p:txBody>
      </p:sp>
      <p:sp>
        <p:nvSpPr>
          <p:cNvPr id="241" name="Google Shape;241;p33"/>
          <p:cNvSpPr txBox="1"/>
          <p:nvPr/>
        </p:nvSpPr>
        <p:spPr>
          <a:xfrm>
            <a:off x="177072" y="2088575"/>
            <a:ext cx="52974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-RU">
                <a:solidFill>
                  <a:srgbClr val="0000FF"/>
                </a:solidFill>
              </a:rPr>
              <a:t>Прибыль планируется получать за счет продажи самого устройства, а также за счет предоставления дополнительных услуг: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-RU">
                <a:solidFill>
                  <a:srgbClr val="0000FF"/>
                </a:solidFill>
              </a:rPr>
              <a:t>-обслуживание устройства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-RU">
                <a:solidFill>
                  <a:srgbClr val="0000FF"/>
                </a:solidFill>
              </a:rPr>
              <a:t>-дополнительные функции (отслеживание местоположения)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-RU">
                <a:solidFill>
                  <a:srgbClr val="0000FF"/>
                </a:solidFill>
              </a:rPr>
              <a:t>-автономия уколов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-RU">
                <a:solidFill>
                  <a:srgbClr val="0000FF"/>
                </a:solidFill>
              </a:rPr>
              <a:t>Также продажа тестовых полосок для глюкометров и других аксессуаров </a:t>
            </a:r>
            <a:endParaRPr i="1"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ПЛАНЫ</a:t>
            </a:r>
            <a:endParaRPr/>
          </a:p>
        </p:txBody>
      </p:sp>
      <p:sp>
        <p:nvSpPr>
          <p:cNvPr id="247" name="Google Shape;247;p34"/>
          <p:cNvSpPr txBox="1"/>
          <p:nvPr>
            <p:ph idx="1" type="body"/>
          </p:nvPr>
        </p:nvSpPr>
        <p:spPr>
          <a:xfrm>
            <a:off x="456818" y="2340281"/>
            <a:ext cx="7993200" cy="17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1.Поиск спонсорства и получение грантов или субсидий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2. Создание команды из специалистов разных областей программистов, инженеров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3.Разработка прототипа глюкометра: создание образца, который будет дорабатываться</a:t>
            </a:r>
            <a:endParaRPr/>
          </a:p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4. Тестирование прототипа: испытание образца</a:t>
            </a:r>
            <a:endParaRPr/>
          </a:p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5.Получение разрешений и сертификатов</a:t>
            </a:r>
            <a:endParaRPr/>
          </a:p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6.Создание сайта или различных страниц в социальных-сетях</a:t>
            </a:r>
            <a:endParaRPr/>
          </a:p>
          <a:p>
            <a:pPr indent="0" lvl="0" marL="14605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7.Запуск продаж и дальнейшие улучшения и доработки глюкометра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ЗАПРОС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4" name="Google Shape;25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0" name="Google Shape;26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 txBox="1"/>
          <p:nvPr/>
        </p:nvSpPr>
        <p:spPr>
          <a:xfrm>
            <a:off x="0" y="1643542"/>
            <a:ext cx="6849300" cy="9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i="1" lang="ru-RU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Инвесторы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i="1" lang="ru-RU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Специалисты-разработчики</a:t>
            </a:r>
            <a:endParaRPr i="1"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i="1" lang="ru-RU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Помещение для разработок</a:t>
            </a:r>
            <a:endParaRPr i="1"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i="1" lang="ru-RU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Маркетологи</a:t>
            </a:r>
            <a:endParaRPr i="1"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i="1" lang="ru-RU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Сотрудничество с Кремниевой Долиной</a:t>
            </a:r>
            <a:endParaRPr i="1"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 txBox="1"/>
          <p:nvPr/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КОНТАКТЫ</a:t>
            </a:r>
            <a:endParaRPr/>
          </a:p>
        </p:txBody>
      </p:sp>
      <p:sp>
        <p:nvSpPr>
          <p:cNvPr id="275" name="Google Shape;275;p36"/>
          <p:cNvSpPr txBox="1"/>
          <p:nvPr/>
        </p:nvSpPr>
        <p:spPr>
          <a:xfrm>
            <a:off x="2624973" y="4140250"/>
            <a:ext cx="4957500" cy="8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ru-RU"/>
              <a:t>GluAnimal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ru-RU"/>
              <a:t>Шлей Томас-Кристофер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ru-RU"/>
              <a:t>@DeadSydney</a:t>
            </a:r>
            <a:endParaRPr/>
          </a:p>
        </p:txBody>
      </p:sp>
      <p:pic>
        <p:nvPicPr>
          <p:cNvPr id="276" name="Google Shape;27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2689" y="152400"/>
            <a:ext cx="2683090" cy="2683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