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>
        <p:scale>
          <a:sx n="50" d="100"/>
          <a:sy n="50" d="100"/>
        </p:scale>
        <p:origin x="893" y="3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1" y="3574472"/>
            <a:ext cx="8725445" cy="3023756"/>
          </a:xfrm>
        </p:spPr>
        <p:txBody>
          <a:bodyPr>
            <a:normAutofit fontScale="90000"/>
          </a:bodyPr>
          <a:lstStyle/>
          <a:p>
            <a:r>
              <a:rPr lang="ru-RU" dirty="0"/>
              <a:t>UTMN </a:t>
            </a:r>
            <a:r>
              <a:rPr lang="ru-RU" dirty="0" err="1"/>
              <a:t>ActiveLink</a:t>
            </a:r>
            <a:r>
              <a:rPr lang="ru-RU" dirty="0"/>
              <a:t>: Физкультура по новому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1" y="6205727"/>
            <a:ext cx="7400004" cy="2488447"/>
          </a:xfrm>
        </p:spPr>
        <p:txBody>
          <a:bodyPr/>
          <a:lstStyle/>
          <a:p>
            <a:r>
              <a:rPr lang="ru-RU" sz="2000" dirty="0" smtClean="0"/>
              <a:t>Идея: </a:t>
            </a:r>
            <a:r>
              <a:rPr lang="ru-RU" sz="2000" dirty="0" smtClean="0"/>
              <a:t>Мы </a:t>
            </a:r>
            <a:r>
              <a:rPr lang="ru-RU" sz="2000" dirty="0"/>
              <a:t>предлагаем создать многофункциональное приложение, которое будет помогать студенту сдавать физическую культуру в формате отчётных видео роликов, которые будут содержать выполнение студентом предоставленных физических упражнений (в случайном порядке). </a:t>
            </a:r>
            <a:r>
              <a:rPr lang="ru-RU" dirty="0"/>
              <a:t>  </a:t>
            </a:r>
            <a:endParaRPr lang="ru-RU" dirty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0336" y="10374313"/>
            <a:ext cx="5018024" cy="531812"/>
          </a:xfrm>
        </p:spPr>
        <p:txBody>
          <a:bodyPr/>
          <a:lstStyle/>
          <a:p>
            <a:r>
              <a:rPr lang="ru-RU" sz="5000" dirty="0" smtClean="0"/>
              <a:t>Команда №4</a:t>
            </a:r>
            <a:endParaRPr lang="ru-RU" sz="5000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sz="5000" dirty="0" smtClean="0"/>
              <a:t>Показатели проблемы</a:t>
            </a:r>
            <a:endParaRPr lang="ru-RU" sz="5000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6509492" cy="7554912"/>
          </a:xfrm>
        </p:spPr>
        <p:txBody>
          <a:bodyPr/>
          <a:lstStyle/>
          <a:p>
            <a:pPr marL="473075" indent="-457200">
              <a:buAutoNum type="arabicPeriod"/>
            </a:pPr>
            <a:r>
              <a:rPr lang="ru-RU" sz="2400" dirty="0" smtClean="0"/>
              <a:t>Ограниченность вместимости спортзалов.</a:t>
            </a:r>
          </a:p>
          <a:p>
            <a:pPr marL="473075" indent="-457200">
              <a:buAutoNum type="arabicPeriod"/>
            </a:pPr>
            <a:r>
              <a:rPr lang="ru-RU" sz="2400" dirty="0" smtClean="0"/>
              <a:t>Существуют студенты, которые не успевают получить зачёт по физкультуре по весомым причинам(проблемы со временем).</a:t>
            </a:r>
          </a:p>
          <a:p>
            <a:pPr marL="473075" indent="-457200">
              <a:buAutoNum type="arabicPeriod"/>
            </a:pPr>
            <a:r>
              <a:rPr lang="ru-RU" sz="2400" dirty="0" smtClean="0"/>
              <a:t>Большие затраты времени на то, чтобы добраться до Олимпии и </a:t>
            </a:r>
            <a:r>
              <a:rPr lang="ru-RU" sz="2400" dirty="0" err="1" smtClean="0"/>
              <a:t>ИПиПа</a:t>
            </a:r>
            <a:r>
              <a:rPr lang="ru-RU" sz="2400" dirty="0" smtClean="0"/>
              <a:t>.</a:t>
            </a:r>
          </a:p>
          <a:p>
            <a:pPr marL="473075" indent="-457200">
              <a:buAutoNum type="arabicPeriod"/>
            </a:pPr>
            <a:r>
              <a:rPr lang="ru-RU" sz="2400" dirty="0" smtClean="0"/>
              <a:t>Недовольство преподавателей большим количеством студентов на паре.</a:t>
            </a:r>
          </a:p>
          <a:p>
            <a:pPr marL="473075" indent="-457200">
              <a:buAutoNum type="arabicPeriod"/>
            </a:pPr>
            <a:endParaRPr lang="ru-RU" sz="2400" dirty="0" smtClean="0"/>
          </a:p>
          <a:p>
            <a:pPr marL="473075" indent="-457200">
              <a:buAutoNum type="arabicPeriod"/>
            </a:pPr>
            <a:endParaRPr lang="ru-RU" sz="2400" dirty="0" smtClean="0"/>
          </a:p>
          <a:p>
            <a:pPr marL="473075" indent="-457200">
              <a:buAutoNum type="arabicPeriod"/>
            </a:pPr>
            <a:endParaRPr lang="ru-RU" sz="2400" dirty="0" smtClean="0"/>
          </a:p>
          <a:p>
            <a:pPr marL="473075" indent="-457200">
              <a:buAutoNum type="arabicPeriod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400" dirty="0"/>
              <a:t>Из-за закрытия </a:t>
            </a:r>
            <a:r>
              <a:rPr lang="ru-RU" sz="2400" dirty="0" err="1"/>
              <a:t>СОКа</a:t>
            </a:r>
            <a:r>
              <a:rPr lang="ru-RU" sz="2400" dirty="0"/>
              <a:t>  стало меньше возможностей для проведения занятий по ФК. Вследствие этого студенты вынуждены тратить много времени на то что добраться до Олимпии, Биофака или </a:t>
            </a:r>
            <a:r>
              <a:rPr lang="ru-RU" sz="2400" dirty="0" err="1"/>
              <a:t>ИПиПа</a:t>
            </a:r>
            <a:r>
              <a:rPr lang="ru-RU" sz="2400" dirty="0"/>
              <a:t>. Кроме того показателем проблемы является загруженность спортивных комплексов и преподавателей.</a:t>
            </a:r>
            <a:endParaRPr lang="ru-RU" sz="2400" dirty="0"/>
          </a:p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2400" dirty="0"/>
              <a:t>В настоящее время эту проблему решают следующими способами: возможность ходить в коммерческие спортзалы по абонементу, записаться в спортивное объединения </a:t>
            </a:r>
            <a:r>
              <a:rPr lang="ru-RU" sz="2400" dirty="0" err="1"/>
              <a:t>ТюмГУ</a:t>
            </a:r>
            <a:r>
              <a:rPr lang="ru-RU" sz="2400" dirty="0"/>
              <a:t>, помогать на мероприятиях за баллы.</a:t>
            </a:r>
            <a:endParaRPr lang="ru-RU" sz="2400" dirty="0"/>
          </a:p>
          <a:p>
            <a:r>
              <a:rPr lang="ru-RU" sz="2400" dirty="0"/>
              <a:t> </a:t>
            </a:r>
          </a:p>
          <a:p>
            <a:r>
              <a:rPr lang="ru-RU" sz="2400" dirty="0"/>
              <a:t>Они неэффективны, потому что: нужно тратить время на дорогу, не всегда удобный график, не у всех есть средства на персонального тренера.</a:t>
            </a:r>
            <a:endParaRPr lang="ru-RU" sz="2400" dirty="0"/>
          </a:p>
          <a:p>
            <a:r>
              <a:rPr lang="ru-RU" sz="2400" dirty="0"/>
              <a:t> </a:t>
            </a:r>
          </a:p>
          <a:p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530767"/>
            <a:ext cx="9741216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639977"/>
            <a:ext cx="18424652" cy="7554912"/>
          </a:xfrm>
        </p:spPr>
        <p:txBody>
          <a:bodyPr/>
          <a:lstStyle/>
          <a:p>
            <a:r>
              <a:rPr lang="ru-RU" sz="2400" b="1" dirty="0"/>
              <a:t>Продукт:</a:t>
            </a:r>
            <a:r>
              <a:rPr lang="ru-RU" sz="2400" dirty="0"/>
              <a:t> Приложение для студентов,  которое будет помогать следить за своим здоровьем и закрывать практический блок физической культуры дистанционно. Студенты могут выбрать желаемые тренировки и уровень сложности. </a:t>
            </a:r>
            <a:endParaRPr lang="ru-RU" sz="2400" dirty="0"/>
          </a:p>
          <a:p>
            <a:r>
              <a:rPr lang="ru-RU" sz="2400" b="1" dirty="0"/>
              <a:t>Основные функции / возможности:</a:t>
            </a:r>
            <a:endParaRPr lang="ru-RU" sz="2400" dirty="0"/>
          </a:p>
          <a:p>
            <a:r>
              <a:rPr lang="ru-RU" sz="2400" dirty="0"/>
              <a:t>Распознавание движений при помощи машинного зрения с видео учащегося, для подтверждения корректности выполнения упражнения и подтверждения личности студента</a:t>
            </a:r>
            <a:endParaRPr lang="ru-RU" sz="2400" dirty="0"/>
          </a:p>
          <a:p>
            <a:r>
              <a:rPr lang="ru-RU" sz="2400" dirty="0"/>
              <a:t>Генерация упражнений в разном порядке для гарантии новизны видео </a:t>
            </a:r>
            <a:endParaRPr lang="ru-RU" sz="2400" dirty="0"/>
          </a:p>
          <a:p>
            <a:r>
              <a:rPr lang="ru-RU" sz="2400" dirty="0"/>
              <a:t>Приложение позволяет преподавателю просмотреть записи конкретного студента.</a:t>
            </a:r>
            <a:endParaRPr lang="ru-RU" sz="2400" dirty="0"/>
          </a:p>
          <a:p>
            <a:r>
              <a:rPr lang="ru-RU" sz="2400" dirty="0"/>
              <a:t>Синхронизация данных с умных часов и напульсников для фиксации активности учащегося</a:t>
            </a:r>
            <a:endParaRPr lang="ru-RU" sz="2400" dirty="0"/>
          </a:p>
          <a:p>
            <a:r>
              <a:rPr lang="ru-RU" sz="2400" dirty="0"/>
              <a:t>Личный чат с преподавателем.</a:t>
            </a:r>
            <a:endParaRPr lang="ru-RU" sz="2400" dirty="0"/>
          </a:p>
          <a:p>
            <a:r>
              <a:rPr lang="ru-RU" sz="2400" dirty="0"/>
              <a:t>  </a:t>
            </a:r>
          </a:p>
          <a:p>
            <a:r>
              <a:rPr lang="ru-RU" sz="2400" b="1" dirty="0"/>
              <a:t>Загрузка и регистрация:</a:t>
            </a:r>
            <a:r>
              <a:rPr lang="ru-RU" sz="2400" dirty="0"/>
              <a:t> студент скачивает и устанавливает приложение на свое мобильное устройство. После запуска приложения, студент заходит в свой аккаунт </a:t>
            </a:r>
            <a:r>
              <a:rPr lang="ru-RU" sz="2400" dirty="0" err="1"/>
              <a:t>ТюмГУ</a:t>
            </a:r>
            <a:r>
              <a:rPr lang="ru-RU" sz="2400" dirty="0"/>
              <a:t>, вводя свои персональные данные и выбирая параметры своей физической подготовки.</a:t>
            </a:r>
            <a:endParaRPr lang="ru-RU" sz="2400" dirty="0"/>
          </a:p>
          <a:p>
            <a:r>
              <a:rPr lang="ru-RU" sz="2400" b="1" dirty="0"/>
              <a:t>Разработка индивидуального плана:</a:t>
            </a:r>
            <a:r>
              <a:rPr lang="ru-RU" sz="2400" dirty="0"/>
              <a:t> на основе введенных данных, приложение генерирует персонализированный план тренировок, который учитывает уровень физической подготовки и цели студента (например, похудение, укрепление мышц, улучшение выносливости и т.д.).</a:t>
            </a:r>
            <a:endParaRPr lang="ru-RU" sz="2400" dirty="0"/>
          </a:p>
          <a:p>
            <a:r>
              <a:rPr lang="ru-RU" sz="2400" b="1" dirty="0"/>
              <a:t>Мониторинг прогресса:</a:t>
            </a:r>
            <a:r>
              <a:rPr lang="ru-RU" sz="2400" dirty="0"/>
              <a:t> студент может отслеживать свой прогресс в выполнении тренировок и упражнений, видеть статистику своих достижений, установленные цели и сравнивать свои результаты на протяжении времени.</a:t>
            </a:r>
            <a:endParaRPr lang="ru-RU" sz="2400" dirty="0"/>
          </a:p>
          <a:p>
            <a:r>
              <a:rPr lang="ru-RU" sz="2400" b="1" dirty="0"/>
              <a:t>Дополнительные  услуги:</a:t>
            </a:r>
            <a:r>
              <a:rPr lang="ru-RU" sz="2400" dirty="0"/>
              <a:t> приложение также предлагает студентам возможность консультации по питанию, здоровому образу жизни и т.д. в виде статей</a:t>
            </a: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724912"/>
            <a:ext cx="18432491" cy="7554912"/>
          </a:xfrm>
        </p:spPr>
        <p:txBody>
          <a:bodyPr/>
          <a:lstStyle/>
          <a:p>
            <a:r>
              <a:rPr lang="ru-RU" sz="2400" dirty="0"/>
              <a:t>Рынок приложений для спорта растёт день ото дня. С 2020 до 2022 год количество скачиваний приложений выросло на 20%. Так как растёт увлечение здоровым образом и своим здоровьем.</a:t>
            </a:r>
            <a:endParaRPr lang="ru-RU" sz="2400" dirty="0"/>
          </a:p>
          <a:p>
            <a:r>
              <a:rPr lang="ru-RU" sz="2400" dirty="0"/>
              <a:t>Размер мирового рынка онлайн - фитнеса вырос с $15,6 млрд в 2022 году до $21,8 млрд в 2023 году при совокупном годовом темпе роста 39,4%. При этом, ожидается, что объем рынка также вырастет до $76,5 млрд к 2027 году при среднегодовом темпе роста в 36,9%.</a:t>
            </a:r>
            <a:endParaRPr lang="ru-RU" sz="2400" dirty="0"/>
          </a:p>
          <a:p>
            <a:r>
              <a:rPr lang="ru-RU" sz="2400" dirty="0"/>
              <a:t> </a:t>
            </a:r>
          </a:p>
          <a:p>
            <a:r>
              <a:rPr lang="ru-RU" sz="2400" i="1" dirty="0"/>
              <a:t>Индустрия онлайн-фитнеса | Обзор рынка и примеры </a:t>
            </a:r>
            <a:r>
              <a:rPr lang="ru-RU" sz="2400" i="1" dirty="0" err="1"/>
              <a:t>стартапов</a:t>
            </a:r>
            <a:endParaRPr lang="ru-RU" sz="2400" dirty="0"/>
          </a:p>
          <a:p>
            <a:r>
              <a:rPr lang="ru-RU" sz="2400" i="1" dirty="0"/>
              <a:t>Актуальность онлайн фитнес-приложений в России </a:t>
            </a:r>
            <a:endParaRPr lang="ru-RU" sz="2400" dirty="0"/>
          </a:p>
          <a:p>
            <a:r>
              <a:rPr lang="ru-RU" sz="2400" dirty="0"/>
              <a:t> </a:t>
            </a:r>
          </a:p>
          <a:p>
            <a:r>
              <a:rPr lang="ru-RU" sz="2400" dirty="0"/>
              <a:t>Основные «игроки» на рынке: </a:t>
            </a:r>
            <a:endParaRPr lang="ru-RU" sz="2400" dirty="0"/>
          </a:p>
          <a:p>
            <a:r>
              <a:rPr lang="ru-RU" sz="2400" dirty="0"/>
              <a:t>Школа «Секта</a:t>
            </a:r>
            <a:r>
              <a:rPr lang="ru-RU" sz="2400" dirty="0" smtClean="0"/>
              <a:t>»     		</a:t>
            </a:r>
            <a:r>
              <a:rPr lang="en-US" sz="2400" dirty="0"/>
              <a:t>Nike Training Club</a:t>
            </a:r>
            <a:endParaRPr lang="en-US" sz="2400" dirty="0"/>
          </a:p>
          <a:p>
            <a:r>
              <a:rPr lang="en-US" sz="2400" dirty="0"/>
              <a:t>Down </a:t>
            </a:r>
            <a:r>
              <a:rPr lang="en-US" sz="2400" dirty="0" smtClean="0"/>
              <a:t>Dog</a:t>
            </a:r>
            <a:r>
              <a:rPr lang="ru-RU" sz="2400" dirty="0" smtClean="0"/>
              <a:t>			Тренировка </a:t>
            </a:r>
            <a:r>
              <a:rPr lang="ru-RU" sz="2400" dirty="0"/>
              <a:t>7 минут</a:t>
            </a:r>
            <a:endParaRPr lang="ru-RU" sz="2400" dirty="0"/>
          </a:p>
          <a:p>
            <a:endParaRPr lang="ru-RU" sz="2400" dirty="0"/>
          </a:p>
          <a:p>
            <a:r>
              <a:rPr lang="ru-RU" sz="2400" b="1" dirty="0"/>
              <a:t>Планируемая доля рынка:</a:t>
            </a:r>
            <a:endParaRPr lang="ru-RU" sz="2400" b="1" dirty="0"/>
          </a:p>
          <a:p>
            <a:r>
              <a:rPr lang="ru-RU" sz="2400" dirty="0"/>
              <a:t>Мы стремимся занять 10% тюменского рынка за счет распространения приложения в </a:t>
            </a:r>
            <a:r>
              <a:rPr lang="ru-RU" sz="2400" dirty="0" err="1"/>
              <a:t>ТюмГУ</a:t>
            </a:r>
            <a:r>
              <a:rPr lang="ru-RU" sz="2400" dirty="0"/>
              <a:t>.</a:t>
            </a:r>
            <a:endParaRPr lang="ru-RU" sz="2400" dirty="0"/>
          </a:p>
          <a:p>
            <a:r>
              <a:rPr lang="ru-RU" sz="2200" dirty="0"/>
              <a:t> 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400" b="1" dirty="0"/>
              <a:t>Модель </a:t>
            </a:r>
            <a:r>
              <a:rPr lang="ru-RU" sz="2400" b="1" dirty="0" smtClean="0"/>
              <a:t>монетизации:</a:t>
            </a:r>
            <a:endParaRPr lang="ru-RU" sz="2400" dirty="0"/>
          </a:p>
          <a:p>
            <a:r>
              <a:rPr lang="ru-RU" sz="2400" dirty="0" smtClean="0"/>
              <a:t>1</a:t>
            </a:r>
            <a:r>
              <a:rPr lang="ru-RU" sz="2400" dirty="0"/>
              <a:t>) нет, так как мы разрабатываем проект, который специализирован под </a:t>
            </a:r>
            <a:r>
              <a:rPr lang="ru-RU" sz="2400" dirty="0" err="1"/>
              <a:t>ТюмГу</a:t>
            </a:r>
            <a:endParaRPr lang="ru-RU" sz="2400" dirty="0"/>
          </a:p>
          <a:p>
            <a:r>
              <a:rPr lang="ru-RU" sz="2400" dirty="0"/>
              <a:t>2) </a:t>
            </a:r>
            <a:r>
              <a:rPr lang="ru-RU" sz="2400" u="sng" dirty="0"/>
              <a:t>подписка</a:t>
            </a:r>
            <a:r>
              <a:rPr lang="ru-RU" sz="2400" dirty="0"/>
              <a:t>, которую можно оформить на различную длительность(1 месяц, 3 месяца, 6 месяцев, год) в том случае если нашей идеей заинтересуются другие учебные заведения</a:t>
            </a:r>
            <a:endParaRPr lang="ru-RU" sz="2400" dirty="0"/>
          </a:p>
          <a:p>
            <a:r>
              <a:rPr lang="ru-RU" sz="2400" dirty="0"/>
              <a:t>Основные каналы сбыта: приложение, в котором можно следить за своим здоровьем и закрывать физическую культуру</a:t>
            </a:r>
            <a:r>
              <a:rPr lang="ru-RU" sz="2400" dirty="0" smtClean="0"/>
              <a:t>.</a:t>
            </a:r>
          </a:p>
          <a:p>
            <a:endParaRPr lang="ru-RU" sz="2400" dirty="0"/>
          </a:p>
          <a:p>
            <a:r>
              <a:rPr lang="ru-RU" sz="2400" b="1" dirty="0"/>
              <a:t>Маркетинг и продвижение</a:t>
            </a:r>
            <a:endParaRPr lang="ru-RU" sz="2400" dirty="0"/>
          </a:p>
          <a:p>
            <a:r>
              <a:rPr lang="ru-RU" sz="2400" dirty="0"/>
              <a:t>Ценностное предложение: мы гарантируем удобство использования приложения, и удобство закрытия практического модуля физической </a:t>
            </a:r>
            <a:r>
              <a:rPr lang="ru-RU" sz="2400" dirty="0" smtClean="0"/>
              <a:t>культуры</a:t>
            </a:r>
            <a:endParaRPr lang="ru-RU" sz="2400" dirty="0"/>
          </a:p>
          <a:p>
            <a:r>
              <a:rPr lang="ru-RU" sz="2400" dirty="0"/>
              <a:t>Основные каналы взаимодействия с пользователем: приложение, программа лояльности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r>
              <a:rPr lang="ru-RU" sz="2400" b="1" dirty="0"/>
              <a:t>Партнёры: Тюменский государственный университет. </a:t>
            </a:r>
            <a:endParaRPr lang="ru-RU" sz="2400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73075" indent="-457200" fontAlgn="base">
              <a:buAutoNum type="arabicParenR"/>
            </a:pPr>
            <a:r>
              <a:rPr lang="ru-RU" sz="2400" dirty="0" smtClean="0"/>
              <a:t>Разработана </a:t>
            </a:r>
            <a:r>
              <a:rPr lang="ru-RU" sz="2400" dirty="0"/>
              <a:t>концепция </a:t>
            </a:r>
            <a:r>
              <a:rPr lang="ru-RU" sz="2400" dirty="0" smtClean="0"/>
              <a:t>приложения</a:t>
            </a:r>
          </a:p>
          <a:p>
            <a:pPr marL="473075" indent="-457200" fontAlgn="base">
              <a:buAutoNum type="arabicParenR"/>
            </a:pPr>
            <a:r>
              <a:rPr lang="ru-RU" sz="2400" dirty="0" smtClean="0"/>
              <a:t>Проведен </a:t>
            </a:r>
            <a:r>
              <a:rPr lang="ru-RU" sz="2400" dirty="0"/>
              <a:t>конкурентный анализ</a:t>
            </a:r>
          </a:p>
          <a:p>
            <a:pPr fontAlgn="base"/>
            <a:r>
              <a:rPr lang="ru-RU" sz="2400" dirty="0" smtClean="0"/>
              <a:t>3)  Разработана </a:t>
            </a:r>
            <a:r>
              <a:rPr lang="ru-RU" sz="2400" dirty="0"/>
              <a:t>бизнес модель</a:t>
            </a:r>
          </a:p>
          <a:p>
            <a:pPr fontAlgn="base"/>
            <a:r>
              <a:rPr lang="ru-RU" sz="2400" dirty="0" smtClean="0"/>
              <a:t>4)  Проведены опросы среди студентов и интервью с преподавателями </a:t>
            </a:r>
            <a:endParaRPr lang="ru-RU" sz="2400" dirty="0"/>
          </a:p>
          <a:p>
            <a:pPr fontAlgn="base"/>
            <a:r>
              <a:rPr lang="ru-RU" sz="2400" dirty="0" smtClean="0"/>
              <a:t>5)  Проведён анализ рынка </a:t>
            </a:r>
            <a:r>
              <a:rPr lang="ru-RU" sz="2400" dirty="0"/>
              <a:t>сбыта </a:t>
            </a:r>
          </a:p>
          <a:p>
            <a:pPr fontAlgn="base"/>
            <a:r>
              <a:rPr lang="ru-RU" sz="2400" dirty="0" smtClean="0"/>
              <a:t>6)  Разработан финансовый </a:t>
            </a:r>
            <a:r>
              <a:rPr lang="ru-RU" sz="2400" dirty="0"/>
              <a:t>план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Проект готов к реализации, при </a:t>
            </a:r>
            <a:r>
              <a:rPr lang="ru-RU" sz="2400" dirty="0" smtClean="0"/>
              <a:t>получении денежных средств.</a:t>
            </a:r>
            <a:endParaRPr lang="ru-RU" sz="2400" dirty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2668" y="6621739"/>
            <a:ext cx="2122932" cy="2103120"/>
          </a:xfrm>
        </p:spPr>
        <p:txBody>
          <a:bodyPr/>
          <a:lstStyle/>
          <a:p>
            <a:pPr algn="ctr"/>
            <a:r>
              <a:rPr lang="ru-RU" b="1" dirty="0"/>
              <a:t>Анастасия </a:t>
            </a:r>
            <a:r>
              <a:rPr lang="ru-RU" b="1" dirty="0" err="1"/>
              <a:t>Висицкая</a:t>
            </a:r>
            <a:endParaRPr lang="ru-RU" dirty="0"/>
          </a:p>
          <a:p>
            <a:pPr algn="ctr"/>
            <a:r>
              <a:rPr lang="ru-RU" dirty="0"/>
              <a:t>лидер команды</a:t>
            </a:r>
            <a:endParaRPr lang="ru-RU" dirty="0"/>
          </a:p>
          <a:p>
            <a:pPr algn="ctr"/>
            <a:r>
              <a:rPr lang="ru-RU" dirty="0"/>
              <a:t>умение организовывать людей</a:t>
            </a:r>
            <a:endParaRPr lang="ru-RU" dirty="0"/>
          </a:p>
          <a:p>
            <a:pPr algn="ctr"/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6737" y="6621739"/>
            <a:ext cx="2139950" cy="2103120"/>
          </a:xfrm>
        </p:spPr>
        <p:txBody>
          <a:bodyPr/>
          <a:lstStyle/>
          <a:p>
            <a:pPr algn="ctr"/>
            <a:r>
              <a:rPr lang="ru-RU" b="1" dirty="0"/>
              <a:t>Панова </a:t>
            </a:r>
            <a:r>
              <a:rPr lang="ru-RU" b="1" dirty="0" smtClean="0"/>
              <a:t>Злата</a:t>
            </a:r>
            <a:r>
              <a:rPr lang="ru-RU" dirty="0"/>
              <a:t> </a:t>
            </a:r>
            <a:endParaRPr lang="ru-RU" dirty="0"/>
          </a:p>
          <a:p>
            <a:pPr algn="ctr"/>
            <a:r>
              <a:rPr lang="ru-RU" dirty="0"/>
              <a:t>генератор идей, </a:t>
            </a:r>
            <a:endParaRPr lang="ru-RU" dirty="0"/>
          </a:p>
          <a:p>
            <a:pPr algn="ctr"/>
            <a:r>
              <a:rPr lang="ru-RU" dirty="0"/>
              <a:t>есть опыт создания оригинальных историй </a:t>
            </a:r>
            <a:endParaRPr lang="ru-RU" dirty="0"/>
          </a:p>
        </p:txBody>
      </p:sp>
      <p:pic>
        <p:nvPicPr>
          <p:cNvPr id="10" name="Рисунок 9"/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9" b="2349"/>
          <a:stretch>
            <a:fillRect/>
          </a:stretch>
        </p:blipFill>
        <p:spPr>
          <a:xfrm>
            <a:off x="3989451" y="3032124"/>
            <a:ext cx="2139950" cy="3059113"/>
          </a:xfrm>
        </p:spPr>
      </p:pic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30364" y="6621739"/>
            <a:ext cx="2201609" cy="2103120"/>
          </a:xfrm>
        </p:spPr>
        <p:txBody>
          <a:bodyPr/>
          <a:lstStyle/>
          <a:p>
            <a:pPr algn="ctr"/>
            <a:r>
              <a:rPr lang="ru-RU" b="1" dirty="0"/>
              <a:t>Екатерина </a:t>
            </a:r>
            <a:r>
              <a:rPr lang="ru-RU" b="1" dirty="0" err="1"/>
              <a:t>Пырву</a:t>
            </a:r>
            <a:endParaRPr lang="ru-RU" dirty="0"/>
          </a:p>
          <a:p>
            <a:pPr algn="ctr"/>
            <a:r>
              <a:rPr lang="ru-RU" dirty="0"/>
              <a:t>критический аналитик</a:t>
            </a:r>
            <a:endParaRPr lang="ru-RU" dirty="0"/>
          </a:p>
          <a:p>
            <a:pPr algn="ctr"/>
            <a:r>
              <a:rPr lang="ru-RU" dirty="0"/>
              <a:t>умение анализировать информацию</a:t>
            </a:r>
            <a:endParaRPr lang="ru-RU" dirty="0"/>
          </a:p>
          <a:p>
            <a:pPr algn="ctr"/>
            <a:endParaRPr lang="ru-RU" dirty="0"/>
          </a:p>
        </p:txBody>
      </p:sp>
      <p:pic>
        <p:nvPicPr>
          <p:cNvPr id="11" name="Рисунок 10"/>
          <p:cNvPicPr>
            <a:picLocks noGrp="1" noChangeAspect="1"/>
          </p:cNvPicPr>
          <p:nvPr>
            <p:ph type="pic" sz="quarter" idx="2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8" b="5448"/>
          <a:stretch>
            <a:fillRect/>
          </a:stretch>
        </p:blipFill>
        <p:spPr>
          <a:xfrm>
            <a:off x="7292023" y="3032123"/>
            <a:ext cx="2139950" cy="3059113"/>
          </a:xfrm>
        </p:spPr>
      </p:pic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532936" y="6621739"/>
            <a:ext cx="2279650" cy="2103120"/>
          </a:xfrm>
        </p:spPr>
        <p:txBody>
          <a:bodyPr/>
          <a:lstStyle/>
          <a:p>
            <a:pPr algn="ctr"/>
            <a:r>
              <a:rPr lang="ru-RU" b="1" dirty="0"/>
              <a:t>Алёна </a:t>
            </a:r>
            <a:r>
              <a:rPr lang="ru-RU" b="1" dirty="0" err="1"/>
              <a:t>Наместникова</a:t>
            </a:r>
            <a:r>
              <a:rPr lang="ru-RU" b="1" dirty="0"/>
              <a:t> </a:t>
            </a:r>
            <a:endParaRPr lang="ru-RU" dirty="0"/>
          </a:p>
          <a:p>
            <a:pPr algn="ctr"/>
            <a:r>
              <a:rPr lang="ru-RU" dirty="0"/>
              <a:t>технический специалист</a:t>
            </a:r>
            <a:endParaRPr lang="ru-RU" dirty="0"/>
          </a:p>
          <a:p>
            <a:pPr algn="ctr"/>
            <a:r>
              <a:rPr lang="ru-RU" dirty="0"/>
              <a:t>знание нескольких языков программирования</a:t>
            </a:r>
            <a:endParaRPr lang="ru-RU" dirty="0"/>
          </a:p>
          <a:p>
            <a:pPr algn="ctr"/>
            <a:endParaRPr lang="ru-RU" dirty="0"/>
          </a:p>
        </p:txBody>
      </p:sp>
      <p:pic>
        <p:nvPicPr>
          <p:cNvPr id="12" name="Рисунок 11"/>
          <p:cNvPicPr>
            <a:picLocks noGrp="1" noChangeAspect="1"/>
          </p:cNvPicPr>
          <p:nvPr>
            <p:ph type="pic" sz="quarter" idx="2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6" b="4486"/>
          <a:stretch>
            <a:fillRect/>
          </a:stretch>
        </p:blipFill>
        <p:spPr>
          <a:xfrm>
            <a:off x="10672636" y="3032122"/>
            <a:ext cx="2139950" cy="3059113"/>
          </a:xfrm>
        </p:spPr>
      </p:pic>
      <p:pic>
        <p:nvPicPr>
          <p:cNvPr id="9" name="Рисунок 8"/>
          <p:cNvPicPr>
            <a:picLocks noGrp="1" noChangeAspect="1"/>
          </p:cNvPicPr>
          <p:nvPr>
            <p:ph type="pic" sz="quarter" idx="1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1" b="4891"/>
          <a:stretch>
            <a:fillRect/>
          </a:stretch>
        </p:blipFill>
        <p:spPr>
          <a:xfrm>
            <a:off x="895350" y="3032125"/>
            <a:ext cx="2139950" cy="3059113"/>
          </a:xfr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8696" y="3032122"/>
            <a:ext cx="2125948" cy="305911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0754" y="3124826"/>
            <a:ext cx="1960182" cy="2966409"/>
          </a:xfrm>
          <a:prstGeom prst="rect">
            <a:avLst/>
          </a:prstGeom>
        </p:spPr>
      </p:pic>
      <p:sp>
        <p:nvSpPr>
          <p:cNvPr id="34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36263" y="6621739"/>
            <a:ext cx="2139950" cy="2103120"/>
          </a:xfrm>
        </p:spPr>
        <p:txBody>
          <a:bodyPr/>
          <a:lstStyle/>
          <a:p>
            <a:pPr algn="ctr"/>
            <a:r>
              <a:rPr lang="ru-RU" b="1" dirty="0"/>
              <a:t>Филипп </a:t>
            </a:r>
            <a:r>
              <a:rPr lang="ru-RU" b="1" dirty="0" smtClean="0"/>
              <a:t>Шевченко</a:t>
            </a:r>
            <a:endParaRPr lang="ru-RU" dirty="0"/>
          </a:p>
          <a:p>
            <a:pPr algn="ctr"/>
            <a:r>
              <a:rPr lang="ru-RU" dirty="0"/>
              <a:t>ведущий программист</a:t>
            </a:r>
            <a:endParaRPr lang="ru-RU" dirty="0"/>
          </a:p>
          <a:p>
            <a:pPr algn="ctr"/>
            <a:r>
              <a:rPr lang="ru-RU" dirty="0"/>
              <a:t>владение языками программирования</a:t>
            </a:r>
            <a:endParaRPr lang="ru-RU" dirty="0"/>
          </a:p>
          <a:p>
            <a:pPr algn="ctr"/>
            <a:endParaRPr lang="ru-RU" dirty="0"/>
          </a:p>
        </p:txBody>
      </p:sp>
      <p:sp>
        <p:nvSpPr>
          <p:cNvPr id="3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6860838" y="6621739"/>
            <a:ext cx="2139950" cy="2103120"/>
          </a:xfrm>
        </p:spPr>
        <p:txBody>
          <a:bodyPr/>
          <a:lstStyle/>
          <a:p>
            <a:pPr algn="ctr"/>
            <a:r>
              <a:rPr lang="ru-RU" b="1" dirty="0"/>
              <a:t>Азарова Анастасия</a:t>
            </a:r>
            <a:endParaRPr lang="ru-RU" dirty="0"/>
          </a:p>
          <a:p>
            <a:pPr algn="ctr"/>
            <a:r>
              <a:rPr lang="ru-RU" dirty="0"/>
              <a:t>дизайнер,</a:t>
            </a:r>
            <a:endParaRPr lang="ru-RU" dirty="0"/>
          </a:p>
          <a:p>
            <a:pPr algn="ctr"/>
            <a:r>
              <a:rPr lang="ru-RU" dirty="0"/>
              <a:t>опыт работы с UX/UI дизайном </a:t>
            </a:r>
            <a:endParaRPr lang="ru-RU" dirty="0"/>
          </a:p>
          <a:p>
            <a:pPr algn="ctr"/>
            <a:r>
              <a:rPr lang="ru-RU" dirty="0"/>
              <a:t> </a:t>
            </a:r>
            <a:endParaRPr lang="ru-RU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400" dirty="0"/>
              <a:t>Количественные результаты:</a:t>
            </a:r>
            <a:endParaRPr lang="ru-RU" sz="2400" dirty="0"/>
          </a:p>
          <a:p>
            <a:r>
              <a:rPr lang="ru-RU" sz="2400" dirty="0"/>
              <a:t>Средняя оценка приложения на </a:t>
            </a:r>
            <a:r>
              <a:rPr lang="ru-RU" sz="2400" dirty="0" err="1"/>
              <a:t>RuStore</a:t>
            </a:r>
            <a:r>
              <a:rPr lang="ru-RU" sz="2400" dirty="0"/>
              <a:t>– не ниже 4 за первые 6 месяцев с даты публикации.</a:t>
            </a:r>
            <a:endParaRPr lang="ru-RU" sz="2400" dirty="0"/>
          </a:p>
          <a:p>
            <a:r>
              <a:rPr lang="ru-RU" sz="2400" dirty="0"/>
              <a:t>2. За первые 6 месяцев наше приложение скачают 5 тысяч пользователей.</a:t>
            </a:r>
            <a:endParaRPr lang="ru-RU" sz="2400" dirty="0"/>
          </a:p>
          <a:p>
            <a:r>
              <a:rPr lang="ru-RU" sz="2400" dirty="0"/>
              <a:t>3.  60% клиентов оценивают сервис нашего приложения на оценку выше 6 из 10.</a:t>
            </a:r>
            <a:endParaRPr lang="ru-RU" sz="2400" dirty="0"/>
          </a:p>
          <a:p>
            <a:r>
              <a:rPr lang="ru-RU" sz="2400" dirty="0"/>
              <a:t> </a:t>
            </a:r>
          </a:p>
          <a:p>
            <a:r>
              <a:rPr lang="ru-RU" sz="2400" dirty="0"/>
              <a:t>Качественные результаты:</a:t>
            </a:r>
            <a:endParaRPr lang="ru-RU" sz="2400" dirty="0"/>
          </a:p>
          <a:p>
            <a:r>
              <a:rPr lang="ru-RU" sz="2400" dirty="0"/>
              <a:t>1. Пользователи отмечают, что приложение предлагает интуитивно понятный интерфейс, что делает его легко доступным и позволяет с легкостью осваивать все функции и возможности</a:t>
            </a:r>
            <a:endParaRPr lang="ru-RU" sz="2400" dirty="0"/>
          </a:p>
          <a:p>
            <a:r>
              <a:rPr lang="ru-RU" sz="2400" dirty="0"/>
              <a:t>2. Приложение предоставляет инструменты для установления целей, отслеживания прогресса (дополнительно: просмотр баллов) и мотивации пользователей</a:t>
            </a:r>
            <a:endParaRPr lang="ru-RU" sz="2400" dirty="0"/>
          </a:p>
          <a:p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2400" dirty="0"/>
              <a:t>Проект целесообразен для реализации на 3 курсе по следующим причинам:</a:t>
            </a:r>
            <a:endParaRPr lang="ru-RU" sz="2400" dirty="0"/>
          </a:p>
          <a:p>
            <a:r>
              <a:rPr lang="ru-RU" sz="2400" dirty="0"/>
              <a:t>уменьшить нагрузку на спортивные залы, следовательно, улучшить качество проведения занятий;</a:t>
            </a:r>
            <a:endParaRPr lang="ru-RU" sz="2400" dirty="0"/>
          </a:p>
          <a:p>
            <a:r>
              <a:rPr lang="ru-RU" sz="2400" dirty="0"/>
              <a:t>саморазвитие в области здоровья и правильного питания;</a:t>
            </a:r>
            <a:endParaRPr lang="ru-RU" sz="2400" dirty="0"/>
          </a:p>
          <a:p>
            <a:r>
              <a:rPr lang="ru-RU" sz="2400" dirty="0"/>
              <a:t>уменьшить количество студентов, которые не справляются с закрытием практического блока по физкультуре.</a:t>
            </a:r>
            <a:endParaRPr lang="ru-RU" sz="2400" dirty="0"/>
          </a:p>
          <a:p>
            <a:r>
              <a:rPr lang="ru-RU" sz="2400" dirty="0"/>
              <a:t> </a:t>
            </a:r>
          </a:p>
          <a:p>
            <a:r>
              <a:rPr lang="ru-RU" sz="2400" dirty="0"/>
              <a:t>Риски:</a:t>
            </a:r>
            <a:endParaRPr lang="ru-RU" sz="2400" dirty="0"/>
          </a:p>
          <a:p>
            <a:r>
              <a:rPr lang="ru-RU" sz="2400" dirty="0"/>
              <a:t>рациональнее вложить деньги в реконструкцию зданий;</a:t>
            </a:r>
            <a:endParaRPr lang="ru-RU" sz="2400" dirty="0"/>
          </a:p>
          <a:p>
            <a:r>
              <a:rPr lang="ru-RU" sz="2400" dirty="0"/>
              <a:t>увеличение сидячей работы у преподавателей.</a:t>
            </a:r>
            <a:endParaRPr lang="ru-RU" sz="2400" dirty="0"/>
          </a:p>
          <a:p>
            <a:r>
              <a:rPr lang="ru-RU" sz="2400" dirty="0"/>
              <a:t> </a:t>
            </a:r>
          </a:p>
          <a:p>
            <a:r>
              <a:rPr lang="ru-RU" sz="2400" dirty="0"/>
              <a:t>В среднесрочной перспективе (3-5 лет) мы планируем распространить приложение на студентов </a:t>
            </a:r>
            <a:r>
              <a:rPr lang="ru-RU" sz="2400" dirty="0" err="1"/>
              <a:t>ТюмГУ</a:t>
            </a:r>
            <a:r>
              <a:rPr lang="ru-RU" sz="2400" dirty="0"/>
              <a:t>: 3 курс полностью, 2 частично (каждый может закрыть максимум 10 часов онлайн), 1 </a:t>
            </a:r>
            <a:r>
              <a:rPr lang="ru-RU" sz="2400" dirty="0" err="1"/>
              <a:t>неполностью</a:t>
            </a:r>
            <a:r>
              <a:rPr lang="ru-RU" sz="2400" dirty="0"/>
              <a:t> (максимум 5часов онлайн). 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ru-RU" sz="2800" dirty="0" smtClean="0"/>
              <a:t> 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</a:t>
            </a:r>
            <a:r>
              <a:rPr lang="en-US" sz="2800" dirty="0" smtClean="0"/>
              <a:t>(</a:t>
            </a:r>
            <a:r>
              <a:rPr lang="ru-RU" sz="2800" dirty="0" smtClean="0"/>
              <a:t>932</a:t>
            </a:r>
            <a:r>
              <a:rPr lang="ru-RU" sz="2800" dirty="0" smtClean="0"/>
              <a:t>) 096 - 27 - 12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stud0000275280@study.utmn.ru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3862</TotalTime>
  <Words>573</Words>
  <Application>Microsoft Office PowerPoint</Application>
  <PresentationFormat>Произвольный</PresentationFormat>
  <Paragraphs>120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ОБЛОЖКИ</vt:lpstr>
      <vt:lpstr>РАЗДЕЛИТЕЛИ</vt:lpstr>
      <vt:lpstr>UTMN ActiveLink: Физкультура по новому 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User</cp:lastModifiedBy>
  <cp:revision>226</cp:revision>
  <dcterms:created xsi:type="dcterms:W3CDTF">2021-03-01T12:07:13Z</dcterms:created>
  <dcterms:modified xsi:type="dcterms:W3CDTF">2023-10-30T16:42:02Z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