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notesMasterIdLst>
    <p:notesMasterId r:id="rId29"/>
  </p:notesMasterIdLst>
  <p:handoutMasterIdLst>
    <p:handoutMasterId r:id="rId30"/>
  </p:handoutMasterIdLst>
  <p:sldIdLst>
    <p:sldId id="309" r:id="rId5"/>
    <p:sldId id="341" r:id="rId6"/>
    <p:sldId id="314" r:id="rId7"/>
    <p:sldId id="315" r:id="rId8"/>
    <p:sldId id="307" r:id="rId9"/>
    <p:sldId id="308" r:id="rId10"/>
    <p:sldId id="311" r:id="rId11"/>
    <p:sldId id="317" r:id="rId12"/>
    <p:sldId id="326" r:id="rId13"/>
    <p:sldId id="319" r:id="rId14"/>
    <p:sldId id="304" r:id="rId15"/>
    <p:sldId id="320" r:id="rId16"/>
    <p:sldId id="321" r:id="rId17"/>
    <p:sldId id="324" r:id="rId18"/>
    <p:sldId id="325" r:id="rId19"/>
    <p:sldId id="322" r:id="rId20"/>
    <p:sldId id="333" r:id="rId21"/>
    <p:sldId id="335" r:id="rId22"/>
    <p:sldId id="337" r:id="rId23"/>
    <p:sldId id="338" r:id="rId24"/>
    <p:sldId id="313" r:id="rId25"/>
    <p:sldId id="339" r:id="rId26"/>
    <p:sldId id="340" r:id="rId27"/>
    <p:sldId id="312" r:id="rId2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4967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9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72703F-EB58-4B0C-8B2A-EDF2A51B2C6C}" type="doc">
      <dgm:prSet loTypeId="urn:microsoft.com/office/officeart/2019/1/layout/PeoplePortraitsList" loCatId="profile" qsTypeId="urn:microsoft.com/office/officeart/2005/8/quickstyle/simple1" qsCatId="simple" csTypeId="urn:microsoft.com/office/officeart/2005/8/colors/colorful2" csCatId="colorful" phldr="1"/>
      <dgm:spPr/>
      <dgm:t>
        <a:bodyPr rtlCol="0"/>
        <a:lstStyle/>
        <a:p>
          <a:pPr rtl="0"/>
          <a:endParaRPr lang="en-US"/>
        </a:p>
      </dgm:t>
    </dgm:pt>
    <dgm:pt modelId="{23CA95F9-8BCF-40C1-B842-BCFFD43632F6}">
      <dgm:prSet/>
      <dgm:spPr/>
      <dgm:t>
        <a:bodyPr rtlCol="0"/>
        <a:lstStyle/>
        <a:p>
          <a:pPr algn="ctr" rtl="0">
            <a:lnSpc>
              <a:spcPct val="100000"/>
            </a:lnSpc>
            <a:defRPr b="1" spc="20">
              <a:latin typeface="+mj-lt"/>
            </a:defRPr>
          </a:pPr>
          <a:r>
            <a:rPr lang="ru" dirty="0">
              <a:solidFill>
                <a:schemeClr val="bg1"/>
              </a:solidFill>
            </a:rPr>
            <a:t>Назаров Дмитрий</a:t>
          </a:r>
          <a:br>
            <a:rPr lang="en-US" dirty="0">
              <a:solidFill>
                <a:schemeClr val="bg1"/>
              </a:solidFill>
            </a:rPr>
          </a:br>
          <a:r>
            <a:rPr lang="ru-RU" dirty="0">
              <a:solidFill>
                <a:schemeClr val="bg1"/>
              </a:solidFill>
            </a:rPr>
            <a:t>руководитель проекта</a:t>
          </a:r>
          <a:endParaRPr lang="ru" dirty="0">
            <a:solidFill>
              <a:schemeClr val="bg1"/>
            </a:solidFill>
          </a:endParaRPr>
        </a:p>
      </dgm:t>
    </dgm:pt>
    <dgm:pt modelId="{FC4F4986-5DCD-4DC2-B7FD-2C5FABEF9979}" type="parTrans" cxnId="{E6EDE7CF-5B3F-4E2C-99EE-D5462F0EC9CE}">
      <dgm:prSet/>
      <dgm:spPr/>
      <dgm:t>
        <a:bodyPr rtlCol="0"/>
        <a:lstStyle/>
        <a:p>
          <a:pPr rtl="0"/>
          <a:endParaRPr lang="en-US"/>
        </a:p>
      </dgm:t>
    </dgm:pt>
    <dgm:pt modelId="{D868EA7F-D868-4231-86D5-66D9B2DF2F62}" type="sibTrans" cxnId="{E6EDE7CF-5B3F-4E2C-99EE-D5462F0EC9CE}">
      <dgm:prSet/>
      <dgm:spPr/>
      <dgm:t>
        <a:bodyPr rtlCol="0"/>
        <a:lstStyle/>
        <a:p>
          <a:pPr rtl="0"/>
          <a:endParaRPr lang="en-US"/>
        </a:p>
      </dgm:t>
    </dgm:pt>
    <dgm:pt modelId="{1E293C9C-50F7-4DF0-A45F-EF6AA41E15B2}">
      <dgm:prSet/>
      <dgm:spPr/>
      <dgm:t>
        <a:bodyPr rtlCol="0"/>
        <a:lstStyle/>
        <a:p>
          <a:pPr algn="ctr" rtl="0">
            <a:lnSpc>
              <a:spcPct val="100000"/>
            </a:lnSpc>
            <a:defRPr b="1" spc="20">
              <a:latin typeface="+mj-lt"/>
            </a:defRPr>
          </a:pPr>
          <a:r>
            <a:rPr lang="ru" dirty="0">
              <a:solidFill>
                <a:schemeClr val="bg1"/>
              </a:solidFill>
            </a:rPr>
            <a:t>Меркулов Александр</a:t>
          </a:r>
          <a:br>
            <a:rPr lang="en-US" dirty="0">
              <a:solidFill>
                <a:schemeClr val="bg1"/>
              </a:solidFill>
            </a:rPr>
          </a:br>
          <a:r>
            <a:rPr lang="ru-RU" dirty="0">
              <a:solidFill>
                <a:schemeClr val="bg1"/>
              </a:solidFill>
            </a:rPr>
            <a:t>куратор группы разработки цифровой платформы</a:t>
          </a:r>
          <a:endParaRPr lang="ru" dirty="0">
            <a:solidFill>
              <a:schemeClr val="bg1"/>
            </a:solidFill>
          </a:endParaRPr>
        </a:p>
      </dgm:t>
    </dgm:pt>
    <dgm:pt modelId="{04936CC5-1B2F-4620-ABDF-F195956C3F4A}" type="parTrans" cxnId="{A7E7000F-0D10-4D88-844F-C9CB2A6A39DA}">
      <dgm:prSet/>
      <dgm:spPr/>
      <dgm:t>
        <a:bodyPr rtlCol="0"/>
        <a:lstStyle/>
        <a:p>
          <a:pPr rtl="0"/>
          <a:endParaRPr lang="en-US"/>
        </a:p>
      </dgm:t>
    </dgm:pt>
    <dgm:pt modelId="{E019F05B-61F4-4915-9D10-5D6F328EA591}" type="sibTrans" cxnId="{A7E7000F-0D10-4D88-844F-C9CB2A6A39DA}">
      <dgm:prSet/>
      <dgm:spPr/>
      <dgm:t>
        <a:bodyPr rtlCol="0"/>
        <a:lstStyle/>
        <a:p>
          <a:pPr rtl="0"/>
          <a:endParaRPr lang="en-US"/>
        </a:p>
      </dgm:t>
    </dgm:pt>
    <dgm:pt modelId="{DA3F2F2F-B5A8-4CFD-ABCE-1BC48CD913AF}">
      <dgm:prSet/>
      <dgm:spPr/>
      <dgm:t>
        <a:bodyPr rtlCol="0"/>
        <a:lstStyle/>
        <a:p>
          <a:pPr algn="ctr" rtl="0">
            <a:lnSpc>
              <a:spcPct val="100000"/>
            </a:lnSpc>
            <a:defRPr b="1" spc="20">
              <a:latin typeface="+mj-lt"/>
            </a:defRPr>
          </a:pPr>
          <a:r>
            <a:rPr lang="ru" dirty="0">
              <a:solidFill>
                <a:schemeClr val="bg1"/>
              </a:solidFill>
            </a:rPr>
            <a:t>Петренко Евгений аспирант, научный руководитель</a:t>
          </a:r>
          <a:r>
            <a:rPr lang="ru-RU" dirty="0">
              <a:solidFill>
                <a:schemeClr val="bg1"/>
              </a:solidFill>
            </a:rPr>
            <a:t> группы разработки цифровой платформы</a:t>
          </a:r>
          <a:endParaRPr lang="ru" dirty="0">
            <a:solidFill>
              <a:schemeClr val="bg1"/>
            </a:solidFill>
          </a:endParaRPr>
        </a:p>
        <a:p>
          <a:pPr algn="ctr" rtl="0">
            <a:lnSpc>
              <a:spcPct val="100000"/>
            </a:lnSpc>
            <a:defRPr b="1" spc="20">
              <a:latin typeface="+mj-lt"/>
            </a:defRPr>
          </a:pPr>
          <a:endParaRPr lang="ru" dirty="0">
            <a:solidFill>
              <a:schemeClr val="bg1"/>
            </a:solidFill>
          </a:endParaRPr>
        </a:p>
      </dgm:t>
    </dgm:pt>
    <dgm:pt modelId="{D4AFA5E0-6624-49A6-B10B-4FFA7483C001}" type="parTrans" cxnId="{307321D6-32A9-4F29-A35B-8328C6417311}">
      <dgm:prSet/>
      <dgm:spPr/>
      <dgm:t>
        <a:bodyPr rtlCol="0"/>
        <a:lstStyle/>
        <a:p>
          <a:pPr rtl="0"/>
          <a:endParaRPr lang="en-US"/>
        </a:p>
      </dgm:t>
    </dgm:pt>
    <dgm:pt modelId="{038FE749-6004-418E-86C7-7C1B1D7930F4}" type="sibTrans" cxnId="{307321D6-32A9-4F29-A35B-8328C6417311}">
      <dgm:prSet/>
      <dgm:spPr/>
      <dgm:t>
        <a:bodyPr rtlCol="0"/>
        <a:lstStyle/>
        <a:p>
          <a:pPr rtl="0"/>
          <a:endParaRPr lang="en-US"/>
        </a:p>
      </dgm:t>
    </dgm:pt>
    <dgm:pt modelId="{B2F9B3BC-1849-4A4A-BBE4-752B9B492C76}">
      <dgm:prSet/>
      <dgm:spPr/>
      <dgm:t>
        <a:bodyPr rtlCol="0"/>
        <a:lstStyle/>
        <a:p>
          <a:pPr algn="ctr" rtl="0">
            <a:lnSpc>
              <a:spcPct val="100000"/>
            </a:lnSpc>
            <a:defRPr b="1" spc="20">
              <a:latin typeface="+mj-lt"/>
            </a:defRPr>
          </a:pPr>
          <a:r>
            <a:rPr lang="ru" dirty="0">
              <a:solidFill>
                <a:schemeClr val="bg1"/>
              </a:solidFill>
            </a:rPr>
            <a:t>Каримов Руслан</a:t>
          </a:r>
          <a:br>
            <a:rPr lang="en-US" dirty="0">
              <a:solidFill>
                <a:schemeClr val="bg1"/>
              </a:solidFill>
            </a:rPr>
          </a:br>
          <a:r>
            <a:rPr lang="ru-RU" dirty="0">
              <a:solidFill>
                <a:schemeClr val="bg1"/>
              </a:solidFill>
            </a:rPr>
            <a:t>руководитель группы обучения 3D моделированию и разработке познавательного игрового контента</a:t>
          </a:r>
          <a:endParaRPr lang="ru" dirty="0">
            <a:solidFill>
              <a:schemeClr val="bg1"/>
            </a:solidFill>
          </a:endParaRPr>
        </a:p>
      </dgm:t>
    </dgm:pt>
    <dgm:pt modelId="{48FD486C-824F-4590-8CFC-BC1053E533DD}" type="parTrans" cxnId="{BB48F2B9-3F80-43D5-9223-76526A774C2D}">
      <dgm:prSet/>
      <dgm:spPr/>
      <dgm:t>
        <a:bodyPr rtlCol="0"/>
        <a:lstStyle/>
        <a:p>
          <a:pPr rtl="0"/>
          <a:endParaRPr lang="en-US"/>
        </a:p>
      </dgm:t>
    </dgm:pt>
    <dgm:pt modelId="{2946CE56-B018-4C0E-918D-0B36D170024F}" type="sibTrans" cxnId="{BB48F2B9-3F80-43D5-9223-76526A774C2D}">
      <dgm:prSet/>
      <dgm:spPr/>
      <dgm:t>
        <a:bodyPr rtlCol="0"/>
        <a:lstStyle/>
        <a:p>
          <a:pPr rtl="0"/>
          <a:endParaRPr lang="en-US"/>
        </a:p>
      </dgm:t>
    </dgm:pt>
    <dgm:pt modelId="{BF30E86D-EAFC-44CE-B56C-D7C5EC7742F3}" type="pres">
      <dgm:prSet presAssocID="{5C72703F-EB58-4B0C-8B2A-EDF2A51B2C6C}" presName="root" presStyleCnt="0">
        <dgm:presLayoutVars>
          <dgm:dir/>
          <dgm:resizeHandles val="exact"/>
        </dgm:presLayoutVars>
      </dgm:prSet>
      <dgm:spPr/>
    </dgm:pt>
    <dgm:pt modelId="{34A89649-B4A9-4A6F-8793-5A3DB37DDDA6}" type="pres">
      <dgm:prSet presAssocID="{23CA95F9-8BCF-40C1-B842-BCFFD43632F6}" presName="compNode" presStyleCnt="0"/>
      <dgm:spPr/>
    </dgm:pt>
    <dgm:pt modelId="{FFB9F511-6797-4909-9D3B-89EBC96F25A8}" type="pres">
      <dgm:prSet presAssocID="{23CA95F9-8BCF-40C1-B842-BCFFD43632F6}" presName="topSpace" presStyleCnt="0"/>
      <dgm:spPr/>
    </dgm:pt>
    <dgm:pt modelId="{73073D5B-7ADA-4F8B-AD34-0BE114905A44}" type="pres">
      <dgm:prSet presAssocID="{23CA95F9-8BCF-40C1-B842-BCFFD43632F6}" presName="photoElip" presStyleLbl="node1" presStyleIdx="0" presStyleCnt="4" custScaleX="130326" custScaleY="146617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</dgm:spPr>
    </dgm:pt>
    <dgm:pt modelId="{EE33220B-2292-4F19-BD6E-B7F529CD8414}" type="pres">
      <dgm:prSet presAssocID="{23CA95F9-8BCF-40C1-B842-BCFFD43632F6}" presName="iconSpace" presStyleCnt="0"/>
      <dgm:spPr/>
    </dgm:pt>
    <dgm:pt modelId="{FDFAF16A-4FD0-49F4-8593-32E9A31A4FF7}" type="pres">
      <dgm:prSet presAssocID="{23CA95F9-8BCF-40C1-B842-BCFFD43632F6}" presName="nameTx" presStyleLbl="revTx" presStyleIdx="0" presStyleCnt="8" custLinFactNeighborY="44680">
        <dgm:presLayoutVars>
          <dgm:chMax val="0"/>
          <dgm:chPref val="0"/>
        </dgm:presLayoutVars>
      </dgm:prSet>
      <dgm:spPr/>
    </dgm:pt>
    <dgm:pt modelId="{EEB88C88-E325-43D0-B163-BFD87C897361}" type="pres">
      <dgm:prSet presAssocID="{23CA95F9-8BCF-40C1-B842-BCFFD43632F6}" presName="txSpace" presStyleCnt="0"/>
      <dgm:spPr/>
    </dgm:pt>
    <dgm:pt modelId="{7D166BBB-55AF-452C-B9A0-94A1EE55FF4F}" type="pres">
      <dgm:prSet presAssocID="{23CA95F9-8BCF-40C1-B842-BCFFD43632F6}" presName="desTx" presStyleLbl="revTx" presStyleIdx="1" presStyleCnt="8">
        <dgm:presLayoutVars/>
      </dgm:prSet>
      <dgm:spPr/>
    </dgm:pt>
    <dgm:pt modelId="{860D3358-284A-4827-88CC-2F74FF5A1E56}" type="pres">
      <dgm:prSet presAssocID="{23CA95F9-8BCF-40C1-B842-BCFFD43632F6}" presName="bottSpace" presStyleCnt="0"/>
      <dgm:spPr/>
    </dgm:pt>
    <dgm:pt modelId="{0D4A0804-490F-47AA-B7FA-08C890B0D841}" type="pres">
      <dgm:prSet presAssocID="{D868EA7F-D868-4231-86D5-66D9B2DF2F62}" presName="sibTrans" presStyleCnt="0"/>
      <dgm:spPr/>
    </dgm:pt>
    <dgm:pt modelId="{E40BB94D-AE1C-4F05-8AA5-E9FA9A8CCCDE}" type="pres">
      <dgm:prSet presAssocID="{1E293C9C-50F7-4DF0-A45F-EF6AA41E15B2}" presName="compNode" presStyleCnt="0"/>
      <dgm:spPr/>
    </dgm:pt>
    <dgm:pt modelId="{1BC7C3C6-BE78-4F0A-9E69-54742F1AA0F3}" type="pres">
      <dgm:prSet presAssocID="{1E293C9C-50F7-4DF0-A45F-EF6AA41E15B2}" presName="topSpace" presStyleCnt="0"/>
      <dgm:spPr/>
    </dgm:pt>
    <dgm:pt modelId="{25238F18-07B8-41D8-8BD9-9F8514E8F9C4}" type="pres">
      <dgm:prSet presAssocID="{1E293C9C-50F7-4DF0-A45F-EF6AA41E15B2}" presName="photoElip" presStyleLbl="node1" presStyleIdx="1" presStyleCnt="4" custScaleX="130326" custScaleY="146617"/>
      <dgm:spPr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</dgm:spPr>
    </dgm:pt>
    <dgm:pt modelId="{6FFE343B-847F-4D3F-A2F9-B95E826EC656}" type="pres">
      <dgm:prSet presAssocID="{1E293C9C-50F7-4DF0-A45F-EF6AA41E15B2}" presName="iconSpace" presStyleCnt="0"/>
      <dgm:spPr/>
    </dgm:pt>
    <dgm:pt modelId="{866F95BB-E9D9-40E2-AB9F-99D5F69BA82A}" type="pres">
      <dgm:prSet presAssocID="{1E293C9C-50F7-4DF0-A45F-EF6AA41E15B2}" presName="nameTx" presStyleLbl="revTx" presStyleIdx="2" presStyleCnt="8" custLinFactNeighborY="44680">
        <dgm:presLayoutVars>
          <dgm:chMax val="0"/>
          <dgm:chPref val="0"/>
        </dgm:presLayoutVars>
      </dgm:prSet>
      <dgm:spPr/>
    </dgm:pt>
    <dgm:pt modelId="{B22197FE-7BF1-485D-9B2D-0AD12CF41435}" type="pres">
      <dgm:prSet presAssocID="{1E293C9C-50F7-4DF0-A45F-EF6AA41E15B2}" presName="txSpace" presStyleCnt="0"/>
      <dgm:spPr/>
    </dgm:pt>
    <dgm:pt modelId="{1223E777-77CB-4A9A-BF21-12B513842696}" type="pres">
      <dgm:prSet presAssocID="{1E293C9C-50F7-4DF0-A45F-EF6AA41E15B2}" presName="desTx" presStyleLbl="revTx" presStyleIdx="3" presStyleCnt="8">
        <dgm:presLayoutVars/>
      </dgm:prSet>
      <dgm:spPr/>
    </dgm:pt>
    <dgm:pt modelId="{48A93FE3-F550-4840-B560-2DB8553BED7D}" type="pres">
      <dgm:prSet presAssocID="{1E293C9C-50F7-4DF0-A45F-EF6AA41E15B2}" presName="bottSpace" presStyleCnt="0"/>
      <dgm:spPr/>
    </dgm:pt>
    <dgm:pt modelId="{DCDF700C-8587-4AD0-95CF-A8CEBB3AD30B}" type="pres">
      <dgm:prSet presAssocID="{E019F05B-61F4-4915-9D10-5D6F328EA591}" presName="sibTrans" presStyleCnt="0"/>
      <dgm:spPr/>
    </dgm:pt>
    <dgm:pt modelId="{D5C9CF54-A3DB-4262-A188-C006BBF08A29}" type="pres">
      <dgm:prSet presAssocID="{DA3F2F2F-B5A8-4CFD-ABCE-1BC48CD913AF}" presName="compNode" presStyleCnt="0"/>
      <dgm:spPr/>
    </dgm:pt>
    <dgm:pt modelId="{EB21A753-DAF6-4914-9F97-D017DE4534D0}" type="pres">
      <dgm:prSet presAssocID="{DA3F2F2F-B5A8-4CFD-ABCE-1BC48CD913AF}" presName="topSpace" presStyleCnt="0"/>
      <dgm:spPr/>
    </dgm:pt>
    <dgm:pt modelId="{418E44D8-60E4-4008-9F09-1A652C62E8A6}" type="pres">
      <dgm:prSet presAssocID="{DA3F2F2F-B5A8-4CFD-ABCE-1BC48CD913AF}" presName="photoElip" presStyleLbl="node1" presStyleIdx="2" presStyleCnt="4" custScaleX="130326" custScaleY="146617"/>
      <dgm:spPr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>
          <a:noFill/>
        </a:ln>
      </dgm:spPr>
    </dgm:pt>
    <dgm:pt modelId="{51349271-76B0-4CC0-A678-325A9A4D3475}" type="pres">
      <dgm:prSet presAssocID="{DA3F2F2F-B5A8-4CFD-ABCE-1BC48CD913AF}" presName="iconSpace" presStyleCnt="0"/>
      <dgm:spPr/>
    </dgm:pt>
    <dgm:pt modelId="{9B5C14B8-8D61-4009-9F8C-194486F530FA}" type="pres">
      <dgm:prSet presAssocID="{DA3F2F2F-B5A8-4CFD-ABCE-1BC48CD913AF}" presName="nameTx" presStyleLbl="revTx" presStyleIdx="4" presStyleCnt="8" custLinFactNeighborY="44680">
        <dgm:presLayoutVars>
          <dgm:chMax val="0"/>
          <dgm:chPref val="0"/>
        </dgm:presLayoutVars>
      </dgm:prSet>
      <dgm:spPr/>
    </dgm:pt>
    <dgm:pt modelId="{7C23080D-6185-431F-BAF8-5277AA3C0E29}" type="pres">
      <dgm:prSet presAssocID="{DA3F2F2F-B5A8-4CFD-ABCE-1BC48CD913AF}" presName="txSpace" presStyleCnt="0"/>
      <dgm:spPr/>
    </dgm:pt>
    <dgm:pt modelId="{EE420F84-477D-4635-BEF8-66426E9A259D}" type="pres">
      <dgm:prSet presAssocID="{DA3F2F2F-B5A8-4CFD-ABCE-1BC48CD913AF}" presName="desTx" presStyleLbl="revTx" presStyleIdx="5" presStyleCnt="8">
        <dgm:presLayoutVars/>
      </dgm:prSet>
      <dgm:spPr/>
    </dgm:pt>
    <dgm:pt modelId="{DB61A93F-5AE0-4A97-AFE4-E1EA7F61D044}" type="pres">
      <dgm:prSet presAssocID="{DA3F2F2F-B5A8-4CFD-ABCE-1BC48CD913AF}" presName="bottSpace" presStyleCnt="0"/>
      <dgm:spPr/>
    </dgm:pt>
    <dgm:pt modelId="{75D7FAE6-857D-40F6-B564-3F282FD27B77}" type="pres">
      <dgm:prSet presAssocID="{038FE749-6004-418E-86C7-7C1B1D7930F4}" presName="sibTrans" presStyleCnt="0"/>
      <dgm:spPr/>
    </dgm:pt>
    <dgm:pt modelId="{F836F72C-94C1-41ED-BA62-813057647F9C}" type="pres">
      <dgm:prSet presAssocID="{B2F9B3BC-1849-4A4A-BBE4-752B9B492C76}" presName="compNode" presStyleCnt="0"/>
      <dgm:spPr/>
    </dgm:pt>
    <dgm:pt modelId="{8D7BA638-A338-4090-BADA-C1ECE7868394}" type="pres">
      <dgm:prSet presAssocID="{B2F9B3BC-1849-4A4A-BBE4-752B9B492C76}" presName="topSpace" presStyleCnt="0"/>
      <dgm:spPr/>
    </dgm:pt>
    <dgm:pt modelId="{04A8E640-7EB5-4EF2-8C83-19A3E5328324}" type="pres">
      <dgm:prSet presAssocID="{B2F9B3BC-1849-4A4A-BBE4-752B9B492C76}" presName="photoElip" presStyleLbl="node1" presStyleIdx="3" presStyleCnt="4" custScaleX="130326" custScaleY="146617"/>
      <dgm:spPr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</dgm:spPr>
    </dgm:pt>
    <dgm:pt modelId="{278B038A-7223-4C22-98FA-84D16AB2359F}" type="pres">
      <dgm:prSet presAssocID="{B2F9B3BC-1849-4A4A-BBE4-752B9B492C76}" presName="iconSpace" presStyleCnt="0"/>
      <dgm:spPr/>
    </dgm:pt>
    <dgm:pt modelId="{79C5F495-3DD9-41C8-99AE-150A333447D0}" type="pres">
      <dgm:prSet presAssocID="{B2F9B3BC-1849-4A4A-BBE4-752B9B492C76}" presName="nameTx" presStyleLbl="revTx" presStyleIdx="6" presStyleCnt="8" custLinFactNeighborY="44680">
        <dgm:presLayoutVars>
          <dgm:chMax val="0"/>
          <dgm:chPref val="0"/>
        </dgm:presLayoutVars>
      </dgm:prSet>
      <dgm:spPr/>
    </dgm:pt>
    <dgm:pt modelId="{0D329E5F-B8D6-4027-B396-6AF7DD7D0537}" type="pres">
      <dgm:prSet presAssocID="{B2F9B3BC-1849-4A4A-BBE4-752B9B492C76}" presName="txSpace" presStyleCnt="0"/>
      <dgm:spPr/>
    </dgm:pt>
    <dgm:pt modelId="{5A7600AF-A34B-4D03-B3D6-B3C760AE8E06}" type="pres">
      <dgm:prSet presAssocID="{B2F9B3BC-1849-4A4A-BBE4-752B9B492C76}" presName="desTx" presStyleLbl="revTx" presStyleIdx="7" presStyleCnt="8">
        <dgm:presLayoutVars/>
      </dgm:prSet>
      <dgm:spPr/>
    </dgm:pt>
    <dgm:pt modelId="{F9799C58-A628-4E75-9DAC-6616D2E34649}" type="pres">
      <dgm:prSet presAssocID="{B2F9B3BC-1849-4A4A-BBE4-752B9B492C76}" presName="bottSpace" presStyleCnt="0"/>
      <dgm:spPr/>
    </dgm:pt>
  </dgm:ptLst>
  <dgm:cxnLst>
    <dgm:cxn modelId="{A7E7000F-0D10-4D88-844F-C9CB2A6A39DA}" srcId="{5C72703F-EB58-4B0C-8B2A-EDF2A51B2C6C}" destId="{1E293C9C-50F7-4DF0-A45F-EF6AA41E15B2}" srcOrd="1" destOrd="0" parTransId="{04936CC5-1B2F-4620-ABDF-F195956C3F4A}" sibTransId="{E019F05B-61F4-4915-9D10-5D6F328EA591}"/>
    <dgm:cxn modelId="{540FED75-CB4E-4EAD-804F-81226869B095}" type="presOf" srcId="{1E293C9C-50F7-4DF0-A45F-EF6AA41E15B2}" destId="{866F95BB-E9D9-40E2-AB9F-99D5F69BA82A}" srcOrd="0" destOrd="0" presId="urn:microsoft.com/office/officeart/2019/1/layout/PeoplePortraitsList"/>
    <dgm:cxn modelId="{4C525577-8965-4DD8-A876-005F65E1D723}" type="presOf" srcId="{B2F9B3BC-1849-4A4A-BBE4-752B9B492C76}" destId="{79C5F495-3DD9-41C8-99AE-150A333447D0}" srcOrd="0" destOrd="0" presId="urn:microsoft.com/office/officeart/2019/1/layout/PeoplePortraitsList"/>
    <dgm:cxn modelId="{103DE3A3-70BD-4C08-B354-5518A18B954E}" type="presOf" srcId="{DA3F2F2F-B5A8-4CFD-ABCE-1BC48CD913AF}" destId="{9B5C14B8-8D61-4009-9F8C-194486F530FA}" srcOrd="0" destOrd="0" presId="urn:microsoft.com/office/officeart/2019/1/layout/PeoplePortraitsList"/>
    <dgm:cxn modelId="{BB48F2B9-3F80-43D5-9223-76526A774C2D}" srcId="{5C72703F-EB58-4B0C-8B2A-EDF2A51B2C6C}" destId="{B2F9B3BC-1849-4A4A-BBE4-752B9B492C76}" srcOrd="3" destOrd="0" parTransId="{48FD486C-824F-4590-8CFC-BC1053E533DD}" sibTransId="{2946CE56-B018-4C0E-918D-0B36D170024F}"/>
    <dgm:cxn modelId="{E6EDE7CF-5B3F-4E2C-99EE-D5462F0EC9CE}" srcId="{5C72703F-EB58-4B0C-8B2A-EDF2A51B2C6C}" destId="{23CA95F9-8BCF-40C1-B842-BCFFD43632F6}" srcOrd="0" destOrd="0" parTransId="{FC4F4986-5DCD-4DC2-B7FD-2C5FABEF9979}" sibTransId="{D868EA7F-D868-4231-86D5-66D9B2DF2F62}"/>
    <dgm:cxn modelId="{307321D6-32A9-4F29-A35B-8328C6417311}" srcId="{5C72703F-EB58-4B0C-8B2A-EDF2A51B2C6C}" destId="{DA3F2F2F-B5A8-4CFD-ABCE-1BC48CD913AF}" srcOrd="2" destOrd="0" parTransId="{D4AFA5E0-6624-49A6-B10B-4FFA7483C001}" sibTransId="{038FE749-6004-418E-86C7-7C1B1D7930F4}"/>
    <dgm:cxn modelId="{DE44E4D8-C5CF-4438-860F-3C376D4D64F5}" type="presOf" srcId="{23CA95F9-8BCF-40C1-B842-BCFFD43632F6}" destId="{FDFAF16A-4FD0-49F4-8593-32E9A31A4FF7}" srcOrd="0" destOrd="0" presId="urn:microsoft.com/office/officeart/2019/1/layout/PeoplePortraitsList"/>
    <dgm:cxn modelId="{74A68EEE-876E-4134-B088-DC53246E11FE}" type="presOf" srcId="{5C72703F-EB58-4B0C-8B2A-EDF2A51B2C6C}" destId="{BF30E86D-EAFC-44CE-B56C-D7C5EC7742F3}" srcOrd="0" destOrd="0" presId="urn:microsoft.com/office/officeart/2019/1/layout/PeoplePortraitsList"/>
    <dgm:cxn modelId="{3D9D2C87-FAC6-440F-8296-405914DA77FA}" type="presParOf" srcId="{BF30E86D-EAFC-44CE-B56C-D7C5EC7742F3}" destId="{34A89649-B4A9-4A6F-8793-5A3DB37DDDA6}" srcOrd="0" destOrd="0" presId="urn:microsoft.com/office/officeart/2019/1/layout/PeoplePortraitsList"/>
    <dgm:cxn modelId="{10208EBB-3996-40BD-88FB-7743A0FCFC0C}" type="presParOf" srcId="{34A89649-B4A9-4A6F-8793-5A3DB37DDDA6}" destId="{FFB9F511-6797-4909-9D3B-89EBC96F25A8}" srcOrd="0" destOrd="0" presId="urn:microsoft.com/office/officeart/2019/1/layout/PeoplePortraitsList"/>
    <dgm:cxn modelId="{680FCFE1-C0D6-41B7-81EE-34F07569A758}" type="presParOf" srcId="{34A89649-B4A9-4A6F-8793-5A3DB37DDDA6}" destId="{73073D5B-7ADA-4F8B-AD34-0BE114905A44}" srcOrd="1" destOrd="0" presId="urn:microsoft.com/office/officeart/2019/1/layout/PeoplePortraitsList"/>
    <dgm:cxn modelId="{84E22014-947A-4B8C-A1FF-A1E4AAD40AF2}" type="presParOf" srcId="{34A89649-B4A9-4A6F-8793-5A3DB37DDDA6}" destId="{EE33220B-2292-4F19-BD6E-B7F529CD8414}" srcOrd="2" destOrd="0" presId="urn:microsoft.com/office/officeart/2019/1/layout/PeoplePortraitsList"/>
    <dgm:cxn modelId="{6B5D3C86-47CA-4D7E-A443-7DF8A6130E63}" type="presParOf" srcId="{34A89649-B4A9-4A6F-8793-5A3DB37DDDA6}" destId="{FDFAF16A-4FD0-49F4-8593-32E9A31A4FF7}" srcOrd="3" destOrd="0" presId="urn:microsoft.com/office/officeart/2019/1/layout/PeoplePortraitsList"/>
    <dgm:cxn modelId="{119527D7-3755-4E3D-BC66-7A27143BBB8B}" type="presParOf" srcId="{34A89649-B4A9-4A6F-8793-5A3DB37DDDA6}" destId="{EEB88C88-E325-43D0-B163-BFD87C897361}" srcOrd="4" destOrd="0" presId="urn:microsoft.com/office/officeart/2019/1/layout/PeoplePortraitsList"/>
    <dgm:cxn modelId="{8B410EAE-BFFA-4BD7-B4BA-16AABEF1EAA9}" type="presParOf" srcId="{34A89649-B4A9-4A6F-8793-5A3DB37DDDA6}" destId="{7D166BBB-55AF-452C-B9A0-94A1EE55FF4F}" srcOrd="5" destOrd="0" presId="urn:microsoft.com/office/officeart/2019/1/layout/PeoplePortraitsList"/>
    <dgm:cxn modelId="{02A3AE73-815E-459E-B530-44D4C95EF771}" type="presParOf" srcId="{34A89649-B4A9-4A6F-8793-5A3DB37DDDA6}" destId="{860D3358-284A-4827-88CC-2F74FF5A1E56}" srcOrd="6" destOrd="0" presId="urn:microsoft.com/office/officeart/2019/1/layout/PeoplePortraitsList"/>
    <dgm:cxn modelId="{6C30D5CD-53EE-463E-B6E2-B237F041E4C3}" type="presParOf" srcId="{BF30E86D-EAFC-44CE-B56C-D7C5EC7742F3}" destId="{0D4A0804-490F-47AA-B7FA-08C890B0D841}" srcOrd="1" destOrd="0" presId="urn:microsoft.com/office/officeart/2019/1/layout/PeoplePortraitsList"/>
    <dgm:cxn modelId="{E4C40201-6BC4-420D-A8E7-A3465911B5D7}" type="presParOf" srcId="{BF30E86D-EAFC-44CE-B56C-D7C5EC7742F3}" destId="{E40BB94D-AE1C-4F05-8AA5-E9FA9A8CCCDE}" srcOrd="2" destOrd="0" presId="urn:microsoft.com/office/officeart/2019/1/layout/PeoplePortraitsList"/>
    <dgm:cxn modelId="{DF091FE9-5356-4A17-932D-C2EAD2530E8C}" type="presParOf" srcId="{E40BB94D-AE1C-4F05-8AA5-E9FA9A8CCCDE}" destId="{1BC7C3C6-BE78-4F0A-9E69-54742F1AA0F3}" srcOrd="0" destOrd="0" presId="urn:microsoft.com/office/officeart/2019/1/layout/PeoplePortraitsList"/>
    <dgm:cxn modelId="{43A6DAE1-8229-474F-B737-E5233B5044F7}" type="presParOf" srcId="{E40BB94D-AE1C-4F05-8AA5-E9FA9A8CCCDE}" destId="{25238F18-07B8-41D8-8BD9-9F8514E8F9C4}" srcOrd="1" destOrd="0" presId="urn:microsoft.com/office/officeart/2019/1/layout/PeoplePortraitsList"/>
    <dgm:cxn modelId="{811B328F-D513-4A25-BB09-9EDD8689ED34}" type="presParOf" srcId="{E40BB94D-AE1C-4F05-8AA5-E9FA9A8CCCDE}" destId="{6FFE343B-847F-4D3F-A2F9-B95E826EC656}" srcOrd="2" destOrd="0" presId="urn:microsoft.com/office/officeart/2019/1/layout/PeoplePortraitsList"/>
    <dgm:cxn modelId="{B86088D4-B825-4152-895F-72CD7428D68F}" type="presParOf" srcId="{E40BB94D-AE1C-4F05-8AA5-E9FA9A8CCCDE}" destId="{866F95BB-E9D9-40E2-AB9F-99D5F69BA82A}" srcOrd="3" destOrd="0" presId="urn:microsoft.com/office/officeart/2019/1/layout/PeoplePortraitsList"/>
    <dgm:cxn modelId="{9DF4ADBA-E8BF-45F3-B4C1-57BC4E46838A}" type="presParOf" srcId="{E40BB94D-AE1C-4F05-8AA5-E9FA9A8CCCDE}" destId="{B22197FE-7BF1-485D-9B2D-0AD12CF41435}" srcOrd="4" destOrd="0" presId="urn:microsoft.com/office/officeart/2019/1/layout/PeoplePortraitsList"/>
    <dgm:cxn modelId="{AE599A69-85C5-4380-827C-D751478A667D}" type="presParOf" srcId="{E40BB94D-AE1C-4F05-8AA5-E9FA9A8CCCDE}" destId="{1223E777-77CB-4A9A-BF21-12B513842696}" srcOrd="5" destOrd="0" presId="urn:microsoft.com/office/officeart/2019/1/layout/PeoplePortraitsList"/>
    <dgm:cxn modelId="{F8E06700-DE35-4D59-8FE6-04C15FF36365}" type="presParOf" srcId="{E40BB94D-AE1C-4F05-8AA5-E9FA9A8CCCDE}" destId="{48A93FE3-F550-4840-B560-2DB8553BED7D}" srcOrd="6" destOrd="0" presId="urn:microsoft.com/office/officeart/2019/1/layout/PeoplePortraitsList"/>
    <dgm:cxn modelId="{B3BC6484-B724-49D7-B0A5-B96774D6C5A7}" type="presParOf" srcId="{BF30E86D-EAFC-44CE-B56C-D7C5EC7742F3}" destId="{DCDF700C-8587-4AD0-95CF-A8CEBB3AD30B}" srcOrd="3" destOrd="0" presId="urn:microsoft.com/office/officeart/2019/1/layout/PeoplePortraitsList"/>
    <dgm:cxn modelId="{123A582B-C4F8-4519-967F-856EBB9F6F06}" type="presParOf" srcId="{BF30E86D-EAFC-44CE-B56C-D7C5EC7742F3}" destId="{D5C9CF54-A3DB-4262-A188-C006BBF08A29}" srcOrd="4" destOrd="0" presId="urn:microsoft.com/office/officeart/2019/1/layout/PeoplePortraitsList"/>
    <dgm:cxn modelId="{0A329E61-D0BD-4638-AFBB-ECC1E1BB2FE5}" type="presParOf" srcId="{D5C9CF54-A3DB-4262-A188-C006BBF08A29}" destId="{EB21A753-DAF6-4914-9F97-D017DE4534D0}" srcOrd="0" destOrd="0" presId="urn:microsoft.com/office/officeart/2019/1/layout/PeoplePortraitsList"/>
    <dgm:cxn modelId="{4E8CFC80-611A-4174-A442-0AFBB471F58A}" type="presParOf" srcId="{D5C9CF54-A3DB-4262-A188-C006BBF08A29}" destId="{418E44D8-60E4-4008-9F09-1A652C62E8A6}" srcOrd="1" destOrd="0" presId="urn:microsoft.com/office/officeart/2019/1/layout/PeoplePortraitsList"/>
    <dgm:cxn modelId="{D991B0D3-565F-44D9-A83F-197781E114D0}" type="presParOf" srcId="{D5C9CF54-A3DB-4262-A188-C006BBF08A29}" destId="{51349271-76B0-4CC0-A678-325A9A4D3475}" srcOrd="2" destOrd="0" presId="urn:microsoft.com/office/officeart/2019/1/layout/PeoplePortraitsList"/>
    <dgm:cxn modelId="{7FC54EBB-A416-48DA-AADE-209AE477B46E}" type="presParOf" srcId="{D5C9CF54-A3DB-4262-A188-C006BBF08A29}" destId="{9B5C14B8-8D61-4009-9F8C-194486F530FA}" srcOrd="3" destOrd="0" presId="urn:microsoft.com/office/officeart/2019/1/layout/PeoplePortraitsList"/>
    <dgm:cxn modelId="{2DCC0C79-D17C-4625-A51E-8C6146272B0A}" type="presParOf" srcId="{D5C9CF54-A3DB-4262-A188-C006BBF08A29}" destId="{7C23080D-6185-431F-BAF8-5277AA3C0E29}" srcOrd="4" destOrd="0" presId="urn:microsoft.com/office/officeart/2019/1/layout/PeoplePortraitsList"/>
    <dgm:cxn modelId="{A2D210FF-C687-4AED-82B0-395AAD28B698}" type="presParOf" srcId="{D5C9CF54-A3DB-4262-A188-C006BBF08A29}" destId="{EE420F84-477D-4635-BEF8-66426E9A259D}" srcOrd="5" destOrd="0" presId="urn:microsoft.com/office/officeart/2019/1/layout/PeoplePortraitsList"/>
    <dgm:cxn modelId="{948ADD0E-8022-4129-AB57-AF1F16DEEC20}" type="presParOf" srcId="{D5C9CF54-A3DB-4262-A188-C006BBF08A29}" destId="{DB61A93F-5AE0-4A97-AFE4-E1EA7F61D044}" srcOrd="6" destOrd="0" presId="urn:microsoft.com/office/officeart/2019/1/layout/PeoplePortraitsList"/>
    <dgm:cxn modelId="{B37D38BA-04F9-4FDE-90E3-13C84B9D3351}" type="presParOf" srcId="{BF30E86D-EAFC-44CE-B56C-D7C5EC7742F3}" destId="{75D7FAE6-857D-40F6-B564-3F282FD27B77}" srcOrd="5" destOrd="0" presId="urn:microsoft.com/office/officeart/2019/1/layout/PeoplePortraitsList"/>
    <dgm:cxn modelId="{C9461069-5B02-4E7D-89BF-60D89C5520D1}" type="presParOf" srcId="{BF30E86D-EAFC-44CE-B56C-D7C5EC7742F3}" destId="{F836F72C-94C1-41ED-BA62-813057647F9C}" srcOrd="6" destOrd="0" presId="urn:microsoft.com/office/officeart/2019/1/layout/PeoplePortraitsList"/>
    <dgm:cxn modelId="{074A72EB-DB29-40AB-9670-D77CF64F72EE}" type="presParOf" srcId="{F836F72C-94C1-41ED-BA62-813057647F9C}" destId="{8D7BA638-A338-4090-BADA-C1ECE7868394}" srcOrd="0" destOrd="0" presId="urn:microsoft.com/office/officeart/2019/1/layout/PeoplePortraitsList"/>
    <dgm:cxn modelId="{ACF70A6D-0F45-437B-9C70-8A65D4111C5E}" type="presParOf" srcId="{F836F72C-94C1-41ED-BA62-813057647F9C}" destId="{04A8E640-7EB5-4EF2-8C83-19A3E5328324}" srcOrd="1" destOrd="0" presId="urn:microsoft.com/office/officeart/2019/1/layout/PeoplePortraitsList"/>
    <dgm:cxn modelId="{207CB733-8608-4FD4-8942-AEF56B8AD050}" type="presParOf" srcId="{F836F72C-94C1-41ED-BA62-813057647F9C}" destId="{278B038A-7223-4C22-98FA-84D16AB2359F}" srcOrd="2" destOrd="0" presId="urn:microsoft.com/office/officeart/2019/1/layout/PeoplePortraitsList"/>
    <dgm:cxn modelId="{ABBDB8AD-1D60-4A5E-A05E-58E73FB4EE6D}" type="presParOf" srcId="{F836F72C-94C1-41ED-BA62-813057647F9C}" destId="{79C5F495-3DD9-41C8-99AE-150A333447D0}" srcOrd="3" destOrd="0" presId="urn:microsoft.com/office/officeart/2019/1/layout/PeoplePortraitsList"/>
    <dgm:cxn modelId="{4C2F2B28-9C3F-433B-AB15-CE2605DCD325}" type="presParOf" srcId="{F836F72C-94C1-41ED-BA62-813057647F9C}" destId="{0D329E5F-B8D6-4027-B396-6AF7DD7D0537}" srcOrd="4" destOrd="0" presId="urn:microsoft.com/office/officeart/2019/1/layout/PeoplePortraitsList"/>
    <dgm:cxn modelId="{A3CD0915-11F1-4C29-91BA-EF724E1525A8}" type="presParOf" srcId="{F836F72C-94C1-41ED-BA62-813057647F9C}" destId="{5A7600AF-A34B-4D03-B3D6-B3C760AE8E06}" srcOrd="5" destOrd="0" presId="urn:microsoft.com/office/officeart/2019/1/layout/PeoplePortraitsList"/>
    <dgm:cxn modelId="{82E4B52A-F0D2-438B-8CA3-5A6EB2771E78}" type="presParOf" srcId="{F836F72C-94C1-41ED-BA62-813057647F9C}" destId="{F9799C58-A628-4E75-9DAC-6616D2E34649}" srcOrd="6" destOrd="0" presId="urn:microsoft.com/office/officeart/2019/1/layout/PeoplePortraits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73D5B-7ADA-4F8B-AD34-0BE114905A44}">
      <dsp:nvSpPr>
        <dsp:cNvPr id="0" name=""/>
        <dsp:cNvSpPr/>
      </dsp:nvSpPr>
      <dsp:spPr>
        <a:xfrm>
          <a:off x="103136" y="460948"/>
          <a:ext cx="2194559" cy="24688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AF16A-4FD0-49F4-8593-32E9A31A4FF7}">
      <dsp:nvSpPr>
        <dsp:cNvPr id="0" name=""/>
        <dsp:cNvSpPr/>
      </dsp:nvSpPr>
      <dsp:spPr>
        <a:xfrm>
          <a:off x="13132" y="3081438"/>
          <a:ext cx="2374568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 spc="20">
              <a:latin typeface="+mj-lt"/>
            </a:defRPr>
          </a:pPr>
          <a:r>
            <a:rPr lang="ru" sz="1400" kern="1200" dirty="0">
              <a:solidFill>
                <a:schemeClr val="bg1"/>
              </a:solidFill>
            </a:rPr>
            <a:t>Назаров Дмитрий</a:t>
          </a:r>
          <a:br>
            <a:rPr lang="en-US" sz="1400" kern="1200" dirty="0">
              <a:solidFill>
                <a:schemeClr val="bg1"/>
              </a:solidFill>
            </a:rPr>
          </a:br>
          <a:r>
            <a:rPr lang="ru-RU" sz="1400" kern="1200" dirty="0">
              <a:solidFill>
                <a:schemeClr val="bg1"/>
              </a:solidFill>
            </a:rPr>
            <a:t>руководитель проекта</a:t>
          </a:r>
          <a:endParaRPr lang="ru" sz="1400" kern="1200" dirty="0">
            <a:solidFill>
              <a:schemeClr val="bg1"/>
            </a:solidFill>
          </a:endParaRPr>
        </a:p>
      </dsp:txBody>
      <dsp:txXfrm>
        <a:off x="13132" y="3081438"/>
        <a:ext cx="2374568" cy="487349"/>
      </dsp:txXfrm>
    </dsp:sp>
    <dsp:sp modelId="{7D166BBB-55AF-452C-B9A0-94A1EE55FF4F}">
      <dsp:nvSpPr>
        <dsp:cNvPr id="0" name=""/>
        <dsp:cNvSpPr/>
      </dsp:nvSpPr>
      <dsp:spPr>
        <a:xfrm>
          <a:off x="13132" y="3416310"/>
          <a:ext cx="2374568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38F18-07B8-41D8-8BD9-9F8514E8F9C4}">
      <dsp:nvSpPr>
        <dsp:cNvPr id="0" name=""/>
        <dsp:cNvSpPr/>
      </dsp:nvSpPr>
      <dsp:spPr>
        <a:xfrm>
          <a:off x="2893254" y="460948"/>
          <a:ext cx="2194559" cy="246888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F95BB-E9D9-40E2-AB9F-99D5F69BA82A}">
      <dsp:nvSpPr>
        <dsp:cNvPr id="0" name=""/>
        <dsp:cNvSpPr/>
      </dsp:nvSpPr>
      <dsp:spPr>
        <a:xfrm>
          <a:off x="2803250" y="3081438"/>
          <a:ext cx="2374568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 spc="20">
              <a:latin typeface="+mj-lt"/>
            </a:defRPr>
          </a:pPr>
          <a:r>
            <a:rPr lang="ru" sz="1400" kern="1200" dirty="0">
              <a:solidFill>
                <a:schemeClr val="bg1"/>
              </a:solidFill>
            </a:rPr>
            <a:t>Меркулов Александр</a:t>
          </a:r>
          <a:br>
            <a:rPr lang="en-US" sz="1400" kern="1200" dirty="0">
              <a:solidFill>
                <a:schemeClr val="bg1"/>
              </a:solidFill>
            </a:rPr>
          </a:br>
          <a:r>
            <a:rPr lang="ru-RU" sz="1400" kern="1200" dirty="0">
              <a:solidFill>
                <a:schemeClr val="bg1"/>
              </a:solidFill>
            </a:rPr>
            <a:t>куратор группы разработки цифровой платформы</a:t>
          </a:r>
          <a:endParaRPr lang="ru" sz="1400" kern="1200" dirty="0">
            <a:solidFill>
              <a:schemeClr val="bg1"/>
            </a:solidFill>
          </a:endParaRPr>
        </a:p>
      </dsp:txBody>
      <dsp:txXfrm>
        <a:off x="2803250" y="3081438"/>
        <a:ext cx="2374568" cy="487349"/>
      </dsp:txXfrm>
    </dsp:sp>
    <dsp:sp modelId="{1223E777-77CB-4A9A-BF21-12B513842696}">
      <dsp:nvSpPr>
        <dsp:cNvPr id="0" name=""/>
        <dsp:cNvSpPr/>
      </dsp:nvSpPr>
      <dsp:spPr>
        <a:xfrm>
          <a:off x="2803250" y="3416310"/>
          <a:ext cx="2374568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E44D8-60E4-4008-9F09-1A652C62E8A6}">
      <dsp:nvSpPr>
        <dsp:cNvPr id="0" name=""/>
        <dsp:cNvSpPr/>
      </dsp:nvSpPr>
      <dsp:spPr>
        <a:xfrm>
          <a:off x="5683372" y="460948"/>
          <a:ext cx="2194559" cy="24688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5C14B8-8D61-4009-9F8C-194486F530FA}">
      <dsp:nvSpPr>
        <dsp:cNvPr id="0" name=""/>
        <dsp:cNvSpPr/>
      </dsp:nvSpPr>
      <dsp:spPr>
        <a:xfrm>
          <a:off x="5593368" y="3081438"/>
          <a:ext cx="2374568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 spc="20">
              <a:latin typeface="+mj-lt"/>
            </a:defRPr>
          </a:pPr>
          <a:r>
            <a:rPr lang="ru" sz="1400" kern="1200" dirty="0">
              <a:solidFill>
                <a:schemeClr val="bg1"/>
              </a:solidFill>
            </a:rPr>
            <a:t>Петренко Евгений аспирант, научный руководитель</a:t>
          </a:r>
          <a:r>
            <a:rPr lang="ru-RU" sz="1400" kern="1200" dirty="0">
              <a:solidFill>
                <a:schemeClr val="bg1"/>
              </a:solidFill>
            </a:rPr>
            <a:t> группы разработки цифровой платформы</a:t>
          </a:r>
          <a:endParaRPr lang="ru" sz="1400" kern="1200" dirty="0">
            <a:solidFill>
              <a:schemeClr val="bg1"/>
            </a:solidFill>
          </a:endParaRPr>
        </a:p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 spc="20">
              <a:latin typeface="+mj-lt"/>
            </a:defRPr>
          </a:pPr>
          <a:endParaRPr lang="ru" sz="1400" kern="1200" dirty="0">
            <a:solidFill>
              <a:schemeClr val="bg1"/>
            </a:solidFill>
          </a:endParaRPr>
        </a:p>
      </dsp:txBody>
      <dsp:txXfrm>
        <a:off x="5593368" y="3081438"/>
        <a:ext cx="2374568" cy="487349"/>
      </dsp:txXfrm>
    </dsp:sp>
    <dsp:sp modelId="{EE420F84-477D-4635-BEF8-66426E9A259D}">
      <dsp:nvSpPr>
        <dsp:cNvPr id="0" name=""/>
        <dsp:cNvSpPr/>
      </dsp:nvSpPr>
      <dsp:spPr>
        <a:xfrm>
          <a:off x="5593368" y="3416310"/>
          <a:ext cx="2374568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8E640-7EB5-4EF2-8C83-19A3E5328324}">
      <dsp:nvSpPr>
        <dsp:cNvPr id="0" name=""/>
        <dsp:cNvSpPr/>
      </dsp:nvSpPr>
      <dsp:spPr>
        <a:xfrm>
          <a:off x="8473490" y="460948"/>
          <a:ext cx="2194559" cy="246888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C5F495-3DD9-41C8-99AE-150A333447D0}">
      <dsp:nvSpPr>
        <dsp:cNvPr id="0" name=""/>
        <dsp:cNvSpPr/>
      </dsp:nvSpPr>
      <dsp:spPr>
        <a:xfrm>
          <a:off x="8383486" y="3081438"/>
          <a:ext cx="2374568" cy="48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 spc="20">
              <a:latin typeface="+mj-lt"/>
            </a:defRPr>
          </a:pPr>
          <a:r>
            <a:rPr lang="ru" sz="1400" kern="1200" dirty="0">
              <a:solidFill>
                <a:schemeClr val="bg1"/>
              </a:solidFill>
            </a:rPr>
            <a:t>Каримов Руслан</a:t>
          </a:r>
          <a:br>
            <a:rPr lang="en-US" sz="1400" kern="1200" dirty="0">
              <a:solidFill>
                <a:schemeClr val="bg1"/>
              </a:solidFill>
            </a:rPr>
          </a:br>
          <a:r>
            <a:rPr lang="ru-RU" sz="1400" kern="1200" dirty="0">
              <a:solidFill>
                <a:schemeClr val="bg1"/>
              </a:solidFill>
            </a:rPr>
            <a:t>руководитель группы обучения 3D моделированию и разработке познавательного игрового контента</a:t>
          </a:r>
          <a:endParaRPr lang="ru" sz="1400" kern="1200" dirty="0">
            <a:solidFill>
              <a:schemeClr val="bg1"/>
            </a:solidFill>
          </a:endParaRPr>
        </a:p>
      </dsp:txBody>
      <dsp:txXfrm>
        <a:off x="8383486" y="3081438"/>
        <a:ext cx="2374568" cy="487349"/>
      </dsp:txXfrm>
    </dsp:sp>
    <dsp:sp modelId="{5A7600AF-A34B-4D03-B3D6-B3C760AE8E06}">
      <dsp:nvSpPr>
        <dsp:cNvPr id="0" name=""/>
        <dsp:cNvSpPr/>
      </dsp:nvSpPr>
      <dsp:spPr>
        <a:xfrm>
          <a:off x="8383486" y="3416310"/>
          <a:ext cx="2374568" cy="60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9/1/layout/PeoplePortraitsList">
  <dgm:title val="Список людей с портретами"/>
  <dgm:desc val="Список людей с портретами"/>
  <dgm:catLst>
    <dgm:cat type="list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/>
      <dgm:constr type="w" for="ch" forName="compNode" refType="h" refFor="ch" refForName="compNode" fact="0.55"/>
      <dgm:constr type="w" for="ch" forName="sibTrans" refType="w" refFor="ch" refForName="compNode" fact="0.175"/>
      <dgm:constr type="primFontSz" for="des" forName="nameTx" val="18"/>
      <dgm:constr type="primFontSz" for="des" forName="desTx" refType="primFontSz" refFor="des" refForName="nameTx" op="lte" fact="0.75"/>
      <dgm:constr type="h" for="des" forName="topSpace" op="equ"/>
      <dgm:constr type="h" for="des" forName="compNode" op="equ"/>
      <dgm:constr type="h" for="des" forName="photoElip" op="equ"/>
      <dgm:constr type="w" for="des" forName="photoElip" op="equ"/>
      <dgm:constr type="l" for="des" forName="photoElip" op="equ"/>
      <dgm:constr type="h" for="des" forName="iconSpace" op="equ"/>
      <dgm:constr type="h" for="des" forName="nameTx" op="equ"/>
      <dgm:constr type="h" for="des" forName="txSpace" op="equ"/>
      <dgm:constr type="h" for="des" forName="desTx" op="equ"/>
      <dgm:constr type="h" for="des" forName="bottSpace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topSpace" refType="w"/>
          <dgm:constr type="h" for="ch" forName="topSpace" refType="h" fact="0.187"/>
          <dgm:constr type="l" for="ch" forName="topSpace"/>
          <dgm:constr type="w" for="ch" forName="photoElip" refType="h" refFor="ch" refForName="photoElip"/>
          <dgm:constr type="h" for="ch" forName="photoElip" val="46.775"/>
          <dgm:constr type="t" for="ch" forName="photoElip" refType="b" refFor="ch" refForName="topSpace"/>
          <dgm:constr type="ctrX" for="ch" forName="photoElip" refType="w" fact="0.5"/>
          <dgm:constr type="w" for="ch" forName="iconSpace" refType="w"/>
          <dgm:constr type="h" for="ch" forName="iconSpace" refType="h" fact="0.075"/>
          <dgm:constr type="l" for="ch" forName="iconSpace"/>
          <dgm:constr type="t" for="ch" forName="iconSpace" refType="b" refFor="ch" refForName="photoElip"/>
          <dgm:constr type="w" for="ch" forName="nameTx" refType="w"/>
          <dgm:constr type="h" for="ch" forName="nameTx" refType="h" fact="0.112"/>
          <dgm:constr type="l" for="ch" forName="nameTx"/>
          <dgm:constr type="t" for="ch" forName="nameTx" refType="b" refFor="ch" refForName="iconSpace"/>
          <dgm:constr type="h" for="ch" forName="txSpace" refType="h" fact="0.015"/>
          <dgm:constr type="w" for="ch" forName="txSpace" refType="w"/>
          <dgm:constr type="l" for="ch" forName="txSpace"/>
          <dgm:constr type="t" for="ch" forName="txSpace" refType="b" refFor="ch" refForName="nameTx"/>
          <dgm:constr type="w" for="ch" forName="desTx" refType="w"/>
          <dgm:constr type="l" for="ch" forName="desTx"/>
          <dgm:constr type="h" for="ch" forName="desTx" refType="h" fact="0.13875"/>
          <dgm:constr type="t" for="ch" forName="desTx" refType="b" refFor="ch" refForName="txSpace"/>
          <dgm:constr type="w" for="ch" forName="bottSpace" refType="w"/>
          <dgm:constr type="h" for="ch" forName="bottSpace" refType="h" fact="0.067"/>
          <dgm:constr type="l" for="ch" forName="bottSpace"/>
          <dgm:constr type="t" for="ch" forName="bottSpace" refType="b" refFor="ch" refForName="desTx"/>
        </dgm:constrLst>
        <dgm:ruleLst>
          <dgm:rule type="h" val="INF" fact="NaN" max="NaN"/>
        </dgm:ruleLst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hotoElip" styleLbl="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nameTx" styleLbl="revTx">
          <dgm:varLst>
            <dgm:chMax val="0"/>
            <dgm:chPref val="0"/>
          </dgm:varLst>
          <dgm:alg type="tx">
            <dgm:param type="txAnchorVert" val="t"/>
            <dgm:param type="txAnchorHorzCh" val="ct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HorzCh" val="ct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13"/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13" fact="NaN" max="NaN"/>
            <dgm:rule type="h" val="INF" fact="NaN" max="NaN"/>
          </dgm:ruleLst>
        </dgm:layoutNode>
        <dgm:layoutNode name="bott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 algn="ctr">
          <a:lnSpc>
            <a:spcPct val="100000"/>
          </a:lnSpc>
          <a:defRPr b="1" spc="20">
            <a:latin typeface="+mj-lt"/>
          </a:defRPr>
        </a:lvl1pPr>
        <a:lvl2pPr algn="ctr">
          <a:lnSpc>
            <a:spcPct val="100000"/>
          </a:lnSpc>
          <a:defRPr>
            <a:latin typeface="+mj-lt"/>
          </a:defRPr>
        </a:lvl2pPr>
        <a:lvl3pPr algn="ctr">
          <a:buNone/>
          <a:defRPr i="1">
            <a:latin typeface="+mj-lt"/>
          </a:defRPr>
        </a:lvl3pPr>
        <a:lvl4pPr algn="ctr">
          <a:buNone/>
          <a:defRPr i="1">
            <a:latin typeface="+mj-lt"/>
          </a:defRPr>
        </a:lvl4pPr>
        <a:lvl5pPr algn="ctr">
          <a:buNone/>
          <a:defRPr i="1">
            <a:latin typeface="+mj-lt"/>
          </a:defRPr>
        </a:lvl5pPr>
        <a:lvl6pPr algn="ctr">
          <a:buNone/>
          <a:defRPr i="1">
            <a:latin typeface="+mj-lt"/>
          </a:defRPr>
        </a:lvl6pPr>
        <a:lvl7pPr algn="ctr">
          <a:buNone/>
          <a:defRPr i="1">
            <a:latin typeface="+mj-lt"/>
          </a:defRPr>
        </a:lvl7pPr>
        <a:lvl8pPr algn="ctr">
          <a:buNone/>
          <a:defRPr i="1">
            <a:latin typeface="+mj-lt"/>
          </a:defRPr>
        </a:lvl8pPr>
        <a:lvl9pPr algn="ctr">
          <a:buNone/>
          <a:defRPr i="1">
            <a:latin typeface="+mj-lt"/>
          </a:defRPr>
        </a:lvl9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B1B801B-F4B8-459C-A0DB-42C00BB61E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B2DC45-33C8-4ACD-A8B4-824FC0BA71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54181-0B45-450D-B35E-7AF7AACE2E53}" type="datetime1">
              <a:rPr lang="ru-RU" smtClean="0"/>
              <a:t>19.08.2021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B46A40-0BDE-4957-9061-2503F40313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38A883-27AD-4BB1-B0C8-1BEB96FD4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35BD9-EE19-4F70-92E5-2D59E67BD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86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435D3A4-2A58-4C50-BCBA-FDFC20DE69E5}" type="datetime1">
              <a:rPr lang="ru-RU" noProof="0" smtClean="0"/>
              <a:t>19.08.2021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97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97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553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225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212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25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921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694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649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634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39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429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190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637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266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51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40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68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41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30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5308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831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4236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0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с заголовком 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Графический объект 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Графический объект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Графический объект 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Графический объект 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Графический объект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Графический объект 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Графический объект 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Графический объект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Графический объект 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5" name="Графический объект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Графический объект 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Графический объект 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Графический объект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Графический объект 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Графический объект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 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Рисунок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1" name="Рисунок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Графический объект 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Графический объект 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Графический объект 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Zy6fS_1N5k" TargetMode="External"/><Relationship Id="rId3" Type="http://schemas.openxmlformats.org/officeDocument/2006/relationships/hyperlink" Target="https://youtu.be/X10RlBQ8Aq8" TargetMode="External"/><Relationship Id="rId7" Type="http://schemas.openxmlformats.org/officeDocument/2006/relationships/hyperlink" Target="https://youtu.be/nAOSLzlT5g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youtu.be/daNDiGG-VWI" TargetMode="External"/><Relationship Id="rId5" Type="http://schemas.openxmlformats.org/officeDocument/2006/relationships/hyperlink" Target="https://youtu.be/fAc55d0ZuT0" TargetMode="External"/><Relationship Id="rId10" Type="http://schemas.openxmlformats.org/officeDocument/2006/relationships/hyperlink" Target="https://youtu.be/X4ucUg-Gh58" TargetMode="External"/><Relationship Id="rId4" Type="http://schemas.openxmlformats.org/officeDocument/2006/relationships/hyperlink" Target="https://youtu.be/y11Ju0ypmd0" TargetMode="External"/><Relationship Id="rId9" Type="http://schemas.openxmlformats.org/officeDocument/2006/relationships/hyperlink" Target="https://youtu.be/vzz9T06YQCc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instagram.com/scandi.l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kosmiks-interaktivnye-obrazovatelno-igrovye-kompleksy-po-teme-popularizacii-otecestvennoj-kosmonavtiki-dla-detej-ot-5-do-12-le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hyperlink" Target="https://sc.2035.university/a2121/projects-rati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etsurfancy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hyperlink" Target="https://navigator.sk.ru/orn/112118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3200" b="1" cap="all" spc="400" dirty="0">
                <a:solidFill>
                  <a:schemeClr val="bg1"/>
                </a:solidFill>
                <a:latin typeface="+mn-lt"/>
              </a:rPr>
              <a:t>КОСМИКС- интерактивные познавательные компьютерные игры для популяризации отечественной космонавтики</a:t>
            </a: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endParaRPr lang="ru-RU" sz="2400" dirty="0">
              <a:solidFill>
                <a:schemeClr val="bg1"/>
              </a:solidFill>
            </a:endParaRPr>
          </a:p>
          <a:p>
            <a:pPr rtl="0"/>
            <a:r>
              <a:rPr lang="ru-RU" sz="2400" dirty="0">
                <a:solidFill>
                  <a:schemeClr val="bg1"/>
                </a:solidFill>
              </a:rPr>
              <a:t>Назаров Дмитрий Викторович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ru-RU" sz="3600" dirty="0"/>
              <a:t>Актуальность и общественная значимость</a:t>
            </a:r>
            <a:br>
              <a:rPr lang="ru-RU" sz="1400" b="1" i="0" dirty="0">
                <a:solidFill>
                  <a:srgbClr val="2A3143"/>
                </a:solidFill>
                <a:effectLst/>
                <a:latin typeface="Montserrat"/>
              </a:rPr>
            </a:br>
            <a:r>
              <a:rPr lang="ru-RU" sz="36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7C00D-0D9C-4078-8E26-7ADE65D46415}"/>
              </a:ext>
            </a:extLst>
          </p:cNvPr>
          <p:cNvSpPr txBox="1"/>
          <p:nvPr/>
        </p:nvSpPr>
        <p:spPr>
          <a:xfrm>
            <a:off x="1433082" y="1174743"/>
            <a:ext cx="10177670" cy="5354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20000"/>
              </a:lnSpc>
            </a:pPr>
            <a:r>
              <a:rPr lang="ru-RU" sz="1300" dirty="0"/>
              <a:t>1. 2021 год – юбилейный год первого полета Юрия Алексеевича Гагарина в Космос. Это событие положило начало новой космической эре. А заметных проектов в области креативных индустрий, посвященных этой теме и отечественной космонавтике, с использование новых технологий привлекательных для детей, не было.</a:t>
            </a:r>
            <a:br>
              <a:rPr lang="ru-RU" sz="1300" dirty="0"/>
            </a:br>
            <a:br>
              <a:rPr lang="ru-RU" sz="1300" dirty="0"/>
            </a:br>
            <a:r>
              <a:rPr lang="ru-RU" sz="1300" dirty="0"/>
              <a:t>2. Освоение Космоса – один из главных трендов развития человечества. В мире существуют 53 национальные космические агентства или их аналоги. Глобальная космическая отрасль подобралась к совокупной стоимости в треть триллиона долларов США, с прогнозом постоянного роста.</a:t>
            </a:r>
            <a:br>
              <a:rPr lang="ru-RU" sz="1300" dirty="0"/>
            </a:br>
            <a:br>
              <a:rPr lang="ru-RU" sz="1300" dirty="0"/>
            </a:br>
            <a:r>
              <a:rPr lang="ru-RU" sz="1300" dirty="0"/>
              <a:t>3. Россия входит в тройку ведущих космических держав. Создана Государственная корпорация «Роскосмос», которая ежегодно проводит фестивали, конкурсы, образовательные смены в Международном детском центре «Артек», посвященные вовлечению детей в сферу космонавтики, но большая часть активностей для молодежи от 13 лет.</a:t>
            </a:r>
            <a:br>
              <a:rPr lang="ru-RU" sz="1300" dirty="0"/>
            </a:br>
            <a:br>
              <a:rPr lang="ru-RU" sz="1300" dirty="0"/>
            </a:br>
            <a:r>
              <a:rPr lang="ru-RU" sz="1300" dirty="0"/>
              <a:t>4. Принята и реализуется Федеральная космическая программа 2016-2025, содержащая амбициозные планы и цели.</a:t>
            </a:r>
            <a:br>
              <a:rPr lang="ru-RU" sz="1300" dirty="0"/>
            </a:br>
            <a:br>
              <a:rPr lang="ru-RU" sz="1300" dirty="0"/>
            </a:br>
            <a:r>
              <a:rPr lang="ru-RU" sz="1300" dirty="0"/>
              <a:t>5. Тема Космоса практически не освещается в российском информационном пространстве в удобном и интересном для детей формате - познавательно развлекательном. При этом информационное пространство наших детей переполнено историями и персонажами, выдуманными и/или отражающими интересы других государств.</a:t>
            </a:r>
            <a:br>
              <a:rPr lang="ru-RU" sz="1300" dirty="0"/>
            </a:br>
            <a:br>
              <a:rPr lang="ru-RU" sz="1300" dirty="0"/>
            </a:br>
            <a:r>
              <a:rPr lang="ru-RU" sz="1300" dirty="0"/>
              <a:t>С учётом вышесказанного, Российской Федерации необходимо прививать мечту о космосе подрастающему поколению, используя новые подходы и современные технологии, интересные и привлекательные для детей, чтобы сохранить в космической отрасли преемственность и обеспечить её достаточным количеством высококвалифицированных кадров в будущем.</a:t>
            </a:r>
          </a:p>
        </p:txBody>
      </p:sp>
    </p:spTree>
    <p:extLst>
      <p:ext uri="{BB962C8B-B14F-4D97-AF65-F5344CB8AC3E}">
        <p14:creationId xmlns:p14="http://schemas.microsoft.com/office/powerpoint/2010/main" val="599196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5400" dirty="0"/>
              <a:t>Проблемы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0" y="1681163"/>
            <a:ext cx="2834640" cy="82391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Для государства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505075"/>
            <a:ext cx="3083882" cy="3684588"/>
          </a:xfrm>
        </p:spPr>
        <p:txBody>
          <a:bodyPr rtlCol="0">
            <a:normAutofit/>
          </a:bodyPr>
          <a:lstStyle/>
          <a:p>
            <a:pPr rtl="0">
              <a:lnSpc>
                <a:spcPct val="120000"/>
              </a:lnSpc>
            </a:pPr>
            <a:r>
              <a:rPr lang="ru-RU" sz="2000" dirty="0"/>
              <a:t>Освоение космоса одно из приоритетных направлений, но подрастающее поколение перестало мечтать о космосе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7335" y="1681163"/>
            <a:ext cx="2834640" cy="82391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Для 5-12 лет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7334" y="2505075"/>
            <a:ext cx="3083883" cy="3684588"/>
          </a:xfrm>
        </p:spPr>
        <p:txBody>
          <a:bodyPr rtlCol="0">
            <a:normAutofit/>
          </a:bodyPr>
          <a:lstStyle/>
          <a:p>
            <a:pPr rtl="0">
              <a:lnSpc>
                <a:spcPct val="120000"/>
              </a:lnSpc>
            </a:pPr>
            <a:r>
              <a:rPr lang="ru-RU" sz="2000" dirty="0"/>
              <a:t>Родители хотят перераспределить время детей с бессмысленных развлечения на познавательные активности.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CE6B5B72-43F9-4438-A504-FD3C083AB96D}"/>
              </a:ext>
            </a:extLst>
          </p:cNvPr>
          <p:cNvSpPr txBox="1">
            <a:spLocks/>
          </p:cNvSpPr>
          <p:nvPr/>
        </p:nvSpPr>
        <p:spPr>
          <a:xfrm>
            <a:off x="8526870" y="1681163"/>
            <a:ext cx="28346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dirty="0"/>
              <a:t>Для 13-25 лет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DE486408-F529-4D60-A080-911A0851FE1B}"/>
              </a:ext>
            </a:extLst>
          </p:cNvPr>
          <p:cNvSpPr txBox="1">
            <a:spLocks/>
          </p:cNvSpPr>
          <p:nvPr/>
        </p:nvSpPr>
        <p:spPr>
          <a:xfrm>
            <a:off x="8526869" y="2505075"/>
            <a:ext cx="3083883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</a:pPr>
            <a:r>
              <a:rPr lang="ru-RU" sz="2000" dirty="0"/>
              <a:t>Современное образование во многом оторвано от практической деятельности.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7C00D-0D9C-4078-8E26-7ADE65D46415}"/>
              </a:ext>
            </a:extLst>
          </p:cNvPr>
          <p:cNvSpPr txBox="1"/>
          <p:nvPr/>
        </p:nvSpPr>
        <p:spPr>
          <a:xfrm>
            <a:off x="1433082" y="5852762"/>
            <a:ext cx="10177670" cy="43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Востребованностью в познавательном игровом контенте есть, но его мало.</a:t>
            </a:r>
          </a:p>
        </p:txBody>
      </p:sp>
    </p:spTree>
    <p:extLst>
      <p:ext uri="{BB962C8B-B14F-4D97-AF65-F5344CB8AC3E}">
        <p14:creationId xmlns:p14="http://schemas.microsoft.com/office/powerpoint/2010/main" val="3933904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5400" dirty="0"/>
              <a:t>Решения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0" y="1681163"/>
            <a:ext cx="2834640" cy="82391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Для государства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505075"/>
            <a:ext cx="3083882" cy="3684588"/>
          </a:xfrm>
        </p:spPr>
        <p:txBody>
          <a:bodyPr rtlCol="0">
            <a:normAutofit/>
          </a:bodyPr>
          <a:lstStyle/>
          <a:p>
            <a:pPr rtl="0">
              <a:lnSpc>
                <a:spcPct val="120000"/>
              </a:lnSpc>
            </a:pPr>
            <a:r>
              <a:rPr lang="ru-RU" sz="2000" dirty="0"/>
              <a:t>Разрабатывать познавательные игры по теме популяризации космонавтики. 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7335" y="1681163"/>
            <a:ext cx="2834640" cy="82391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Для 5-12 лет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7334" y="2505075"/>
            <a:ext cx="3083883" cy="3684588"/>
          </a:xfrm>
        </p:spPr>
        <p:txBody>
          <a:bodyPr rtlCol="0">
            <a:normAutofit/>
          </a:bodyPr>
          <a:lstStyle/>
          <a:p>
            <a:pPr rtl="0">
              <a:lnSpc>
                <a:spcPct val="120000"/>
              </a:lnSpc>
            </a:pPr>
            <a:r>
              <a:rPr lang="ru-RU" sz="2000" dirty="0"/>
              <a:t>Предоставлять возможность родителям, что бы их дети играли в компьютерные игры с пользой, радостью, и без вреда здоровью. 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CE6B5B72-43F9-4438-A504-FD3C083AB96D}"/>
              </a:ext>
            </a:extLst>
          </p:cNvPr>
          <p:cNvSpPr txBox="1">
            <a:spLocks/>
          </p:cNvSpPr>
          <p:nvPr/>
        </p:nvSpPr>
        <p:spPr>
          <a:xfrm>
            <a:off x="8526870" y="1681163"/>
            <a:ext cx="28346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dirty="0"/>
              <a:t>Для 13-25 лет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DE486408-F529-4D60-A080-911A0851FE1B}"/>
              </a:ext>
            </a:extLst>
          </p:cNvPr>
          <p:cNvSpPr txBox="1">
            <a:spLocks/>
          </p:cNvSpPr>
          <p:nvPr/>
        </p:nvSpPr>
        <p:spPr>
          <a:xfrm>
            <a:off x="8526869" y="2505075"/>
            <a:ext cx="3083883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</a:pPr>
            <a:r>
              <a:rPr lang="ru-RU" sz="2000" dirty="0"/>
              <a:t>Обучатся сразу делая часть игры, и зарабатывать на этом.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5060C-DD21-4E0D-BE74-8B4C7BA29A2A}"/>
              </a:ext>
            </a:extLst>
          </p:cNvPr>
          <p:cNvSpPr txBox="1"/>
          <p:nvPr/>
        </p:nvSpPr>
        <p:spPr>
          <a:xfrm>
            <a:off x="1433082" y="5852762"/>
            <a:ext cx="10177670" cy="43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Создать конвейер производства познавательных игр.</a:t>
            </a:r>
          </a:p>
        </p:txBody>
      </p:sp>
    </p:spTree>
    <p:extLst>
      <p:ext uri="{BB962C8B-B14F-4D97-AF65-F5344CB8AC3E}">
        <p14:creationId xmlns:p14="http://schemas.microsoft.com/office/powerpoint/2010/main" val="88904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cap="all" spc="400" dirty="0">
                <a:solidFill>
                  <a:schemeClr val="bg1"/>
                </a:solidFill>
                <a:latin typeface="+mn-lt"/>
              </a:rPr>
              <a:t>Продукты КОСМИКС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algn="r" rtl="0"/>
            <a:r>
              <a:rPr lang="ru-RU" sz="1800" dirty="0">
                <a:solidFill>
                  <a:schemeClr val="bg1"/>
                </a:solidFill>
              </a:rPr>
              <a:t>Цифровая платформа</a:t>
            </a:r>
          </a:p>
          <a:p>
            <a:pPr algn="r" rtl="0"/>
            <a:r>
              <a:rPr lang="ru-RU" sz="1800" dirty="0">
                <a:solidFill>
                  <a:schemeClr val="bg1"/>
                </a:solidFill>
              </a:rPr>
              <a:t>Познавательные игры</a:t>
            </a:r>
          </a:p>
          <a:p>
            <a:pPr algn="r" rtl="0"/>
            <a:r>
              <a:rPr lang="ru-RU" sz="1800" dirty="0">
                <a:solidFill>
                  <a:schemeClr val="bg1"/>
                </a:solidFill>
              </a:rPr>
              <a:t>Интерактивные комплексы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1407130" y="2530058"/>
            <a:ext cx="3626576" cy="3707971"/>
          </a:xfrm>
        </p:spPr>
      </p:pic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ru-RU" sz="5400" dirty="0"/>
              <a:t>Цифровая платформа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sz="2000" dirty="0"/>
              <a:t>для быстрого и массовое создания познавательного игрового контента путем: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000" dirty="0"/>
              <a:t>формирования проектных команд разработчиков;</a:t>
            </a:r>
            <a:endParaRPr lang="ru-RU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000" dirty="0"/>
              <a:t>алгоритмизации процесса создания  контента;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000" dirty="0"/>
              <a:t>проектного обучения и самообучения различным ролям</a:t>
            </a:r>
            <a:r>
              <a:rPr lang="ru-RU" dirty="0"/>
              <a:t> создания контента.</a:t>
            </a:r>
            <a:endParaRPr lang="ru-RU" sz="2000" dirty="0"/>
          </a:p>
          <a:p>
            <a:pPr rtl="0"/>
            <a:endParaRPr lang="ru-RU" sz="2000" dirty="0"/>
          </a:p>
          <a:p>
            <a:pPr rt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7451965" y="1878872"/>
            <a:ext cx="4266960" cy="4150867"/>
          </a:xfrm>
        </p:spPr>
      </p:pic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Игры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Интерактивные познавательные игры по теме достижений и будущего отечественной космонавтики.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8AC51EB-1C22-4303-8354-FC97950C7D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b="10732"/>
          <a:stretch/>
        </p:blipFill>
        <p:spPr>
          <a:xfrm>
            <a:off x="269928" y="3108959"/>
            <a:ext cx="5234760" cy="3447289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503D699-E643-4969-9463-5C6331D0C8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283464" y="324612"/>
            <a:ext cx="2459736" cy="2459736"/>
          </a:xfr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8714555-7486-4DD7-A96C-52C2764835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/>
          <a:stretch/>
        </p:blipFill>
        <p:spPr>
          <a:xfrm>
            <a:off x="3044952" y="324612"/>
            <a:ext cx="2459736" cy="2459736"/>
          </a:xfrm>
        </p:spPr>
      </p:pic>
      <p:sp>
        <p:nvSpPr>
          <p:cNvPr id="23" name="Нижний колонтитул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err="1"/>
              <a:t>космикс</a:t>
            </a:r>
            <a:endParaRPr lang="ru-RU" dirty="0"/>
          </a:p>
        </p:txBody>
      </p:sp>
      <p:sp>
        <p:nvSpPr>
          <p:cNvPr id="24" name="Номер слайда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Комплексы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Специализированные интерактивные образовательно познавательные игровые комплекс Космикс для проката контента. Основной элемент интерактивная стена 2 х 4 м., которая может быть больше, или меньше, в зависимости от условий помещения. </a:t>
            </a:r>
          </a:p>
          <a:p>
            <a:pPr rtl="0"/>
            <a:r>
              <a:rPr lang="ru-RU" dirty="0"/>
              <a:t>Места установки: Музеи, ДК,ТЦ, детский досуговые и образовательные центры, семейные кафе.</a:t>
            </a:r>
          </a:p>
        </p:txBody>
      </p:sp>
      <p:sp>
        <p:nvSpPr>
          <p:cNvPr id="23" name="Нижний колонтитул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err="1"/>
              <a:t>космикс</a:t>
            </a:r>
            <a:endParaRPr lang="ru-RU" dirty="0"/>
          </a:p>
        </p:txBody>
      </p:sp>
      <p:sp>
        <p:nvSpPr>
          <p:cNvPr id="24" name="Номер слайда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8</a:t>
            </a:fld>
            <a:endParaRPr lang="ru-RU"/>
          </a:p>
        </p:txBody>
      </p:sp>
      <p:pic>
        <p:nvPicPr>
          <p:cNvPr id="13" name="Picture 5" descr="G:\дима\фото\DJI_20191108_160812 (11.11.2019 21-23-05)\DJI_20191108_160812 576.jpg">
            <a:extLst>
              <a:ext uri="{FF2B5EF4-FFF2-40B4-BE49-F238E27FC236}">
                <a16:creationId xmlns:a16="http://schemas.microsoft.com/office/drawing/2014/main" id="{69D10D58-0C6F-4781-B8F1-B55593DDE2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6" r="12500" b="4003"/>
          <a:stretch/>
        </p:blipFill>
        <p:spPr bwMode="auto">
          <a:xfrm>
            <a:off x="269928" y="301751"/>
            <a:ext cx="5216472" cy="301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:\Загрузки\Проекты\Космос\Детский центр журнал\Наша вселенная 4+\Фото\0I7A9879-22.png">
            <a:extLst>
              <a:ext uri="{FF2B5EF4-FFF2-40B4-BE49-F238E27FC236}">
                <a16:creationId xmlns:a16="http://schemas.microsoft.com/office/drawing/2014/main" id="{3EA6F8B9-9BB1-4F4F-AE6B-461BC6111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49"/>
          <a:stretch/>
        </p:blipFill>
        <p:spPr bwMode="auto">
          <a:xfrm>
            <a:off x="269928" y="3622595"/>
            <a:ext cx="5216472" cy="293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304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5400" dirty="0"/>
              <a:t>Цели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0" y="2033589"/>
            <a:ext cx="4549775" cy="3167062"/>
          </a:xfrm>
        </p:spPr>
        <p:txBody>
          <a:bodyPr rtlCol="0">
            <a:noAutofit/>
          </a:bodyPr>
          <a:lstStyle/>
          <a:p>
            <a:pPr rtl="0"/>
            <a:r>
              <a:rPr lang="ru-RU" sz="2000" dirty="0"/>
              <a:t>Популяризация отечественной космонавтики среди детей от 5 до 12 лет путем предоставления доступа к познавательно-образовательному контенту об истории, достижениях и будущем отрасли, в игровой форме, формирование у детей интереса к космосу и космонавтике, как предпосылки для ранней профориентации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35606" y="2033589"/>
            <a:ext cx="4572182" cy="1490662"/>
          </a:xfrm>
        </p:spPr>
        <p:txBody>
          <a:bodyPr rtlCol="0">
            <a:normAutofit/>
          </a:bodyPr>
          <a:lstStyle/>
          <a:p>
            <a:pPr rtl="0"/>
            <a:r>
              <a:rPr lang="ru-RU" sz="2000" dirty="0"/>
              <a:t>Вовлечение молодежи от 13 до 25 лет в сферу космонавтики путем их участия в создании познавательно игрового контента по заданной теме. </a:t>
            </a:r>
          </a:p>
        </p:txBody>
      </p:sp>
    </p:spTree>
    <p:extLst>
      <p:ext uri="{BB962C8B-B14F-4D97-AF65-F5344CB8AC3E}">
        <p14:creationId xmlns:p14="http://schemas.microsoft.com/office/powerpoint/2010/main" val="1856725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200" dirty="0"/>
              <a:t>Механизм реализации проекта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0" y="1681163"/>
            <a:ext cx="2834640" cy="82391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Цифровая платформа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505075"/>
            <a:ext cx="3083882" cy="3684588"/>
          </a:xfrm>
        </p:spPr>
        <p:txBody>
          <a:bodyPr rtlCol="0">
            <a:normAutofit fontScale="70000" lnSpcReduction="20000"/>
          </a:bodyPr>
          <a:lstStyle/>
          <a:p>
            <a:pPr rtl="0">
              <a:lnSpc>
                <a:spcPct val="120000"/>
              </a:lnSpc>
            </a:pPr>
            <a:r>
              <a:rPr lang="ru-RU" dirty="0"/>
              <a:t>Команда проекта разрабатывает цифровую платформу с заданным функционалом.  </a:t>
            </a:r>
            <a:endParaRPr lang="ru-RU" sz="2000" dirty="0"/>
          </a:p>
          <a:p>
            <a:pPr rtl="0">
              <a:lnSpc>
                <a:spcPct val="120000"/>
              </a:lnSpc>
            </a:pPr>
            <a:r>
              <a:rPr lang="ru-RU" sz="2000" dirty="0"/>
              <a:t>Продвигает цифровую платформу. 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Разработчики и желающие обучится приходят в нее.</a:t>
            </a:r>
          </a:p>
          <a:p>
            <a:pPr rtl="0">
              <a:lnSpc>
                <a:spcPct val="120000"/>
              </a:lnSpc>
            </a:pPr>
            <a:r>
              <a:rPr lang="ru-RU" dirty="0"/>
              <a:t>Команда отвечающая за обучение, обучает желающих.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Игры создаются.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7335" y="1681163"/>
            <a:ext cx="2834640" cy="82391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Запуск комплексов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7334" y="2505075"/>
            <a:ext cx="3083883" cy="3684588"/>
          </a:xfrm>
        </p:spPr>
        <p:txBody>
          <a:bodyPr rtlCol="0">
            <a:normAutofit fontScale="70000" lnSpcReduction="20000"/>
          </a:bodyPr>
          <a:lstStyle/>
          <a:p>
            <a:pPr rtl="0">
              <a:lnSpc>
                <a:spcPct val="120000"/>
              </a:lnSpc>
            </a:pPr>
            <a:r>
              <a:rPr lang="ru-RU" sz="2000" dirty="0"/>
              <a:t>Команда проекта ищет партнеров кто готов на своей территории запускать комплексы и ресурсы для закупки оборудования для запуска комплексов.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CE6B5B72-43F9-4438-A504-FD3C083AB96D}"/>
              </a:ext>
            </a:extLst>
          </p:cNvPr>
          <p:cNvSpPr txBox="1">
            <a:spLocks/>
          </p:cNvSpPr>
          <p:nvPr/>
        </p:nvSpPr>
        <p:spPr>
          <a:xfrm>
            <a:off x="8526870" y="1681163"/>
            <a:ext cx="28346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dirty="0"/>
              <a:t>Прокат игр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DE486408-F529-4D60-A080-911A0851FE1B}"/>
              </a:ext>
            </a:extLst>
          </p:cNvPr>
          <p:cNvSpPr txBox="1">
            <a:spLocks/>
          </p:cNvSpPr>
          <p:nvPr/>
        </p:nvSpPr>
        <p:spPr>
          <a:xfrm>
            <a:off x="8526869" y="2505075"/>
            <a:ext cx="3083883" cy="3684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</a:pPr>
            <a:r>
              <a:rPr lang="ru-RU" sz="2000" dirty="0"/>
              <a:t>Игры прокатываются в комплексах с распределением оплаты: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50% - центру проката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25% - проекту Космикс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25% - разработчикам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Игры будут прокатываться и через Интернет с распределением оплаты: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50% - проекту Космикс</a:t>
            </a:r>
          </a:p>
          <a:p>
            <a:pPr rtl="0">
              <a:lnSpc>
                <a:spcPct val="120000"/>
              </a:lnSpc>
            </a:pPr>
            <a:r>
              <a:rPr lang="ru-RU" sz="2000" dirty="0"/>
              <a:t>50% - разработчикам</a:t>
            </a:r>
          </a:p>
          <a:p>
            <a:pPr marL="0" indent="0" rtl="0">
              <a:lnSpc>
                <a:spcPct val="120000"/>
              </a:lnSpc>
              <a:buNone/>
            </a:pPr>
            <a:endParaRPr lang="ru-RU" sz="2000" dirty="0"/>
          </a:p>
          <a:p>
            <a:pPr rtl="0">
              <a:lnSpc>
                <a:spcPct val="1200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15565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3600" dirty="0"/>
              <a:t>Конкуренты в части цифровой платформы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8B24AFF1-2A30-49BC-AB5A-57800F59A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04458"/>
              </p:ext>
            </p:extLst>
          </p:nvPr>
        </p:nvGraphicFramePr>
        <p:xfrm>
          <a:off x="1295720" y="1455993"/>
          <a:ext cx="9504801" cy="485002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94217">
                  <a:extLst>
                    <a:ext uri="{9D8B030D-6E8A-4147-A177-3AD203B41FA5}">
                      <a16:colId xmlns:a16="http://schemas.microsoft.com/office/drawing/2014/main" val="3163979482"/>
                    </a:ext>
                  </a:extLst>
                </a:gridCol>
                <a:gridCol w="1679628">
                  <a:extLst>
                    <a:ext uri="{9D8B030D-6E8A-4147-A177-3AD203B41FA5}">
                      <a16:colId xmlns:a16="http://schemas.microsoft.com/office/drawing/2014/main" val="2315267867"/>
                    </a:ext>
                  </a:extLst>
                </a:gridCol>
                <a:gridCol w="1468066">
                  <a:extLst>
                    <a:ext uri="{9D8B030D-6E8A-4147-A177-3AD203B41FA5}">
                      <a16:colId xmlns:a16="http://schemas.microsoft.com/office/drawing/2014/main" val="2764254744"/>
                    </a:ext>
                  </a:extLst>
                </a:gridCol>
                <a:gridCol w="1632943">
                  <a:extLst>
                    <a:ext uri="{9D8B030D-6E8A-4147-A177-3AD203B41FA5}">
                      <a16:colId xmlns:a16="http://schemas.microsoft.com/office/drawing/2014/main" val="1512059442"/>
                    </a:ext>
                  </a:extLst>
                </a:gridCol>
                <a:gridCol w="1423206">
                  <a:extLst>
                    <a:ext uri="{9D8B030D-6E8A-4147-A177-3AD203B41FA5}">
                      <a16:colId xmlns:a16="http://schemas.microsoft.com/office/drawing/2014/main" val="244162135"/>
                    </a:ext>
                  </a:extLst>
                </a:gridCol>
                <a:gridCol w="1306741">
                  <a:extLst>
                    <a:ext uri="{9D8B030D-6E8A-4147-A177-3AD203B41FA5}">
                      <a16:colId xmlns:a16="http://schemas.microsoft.com/office/drawing/2014/main" val="1082568789"/>
                    </a:ext>
                  </a:extLst>
                </a:gridCol>
              </a:tblGrid>
              <a:tr h="5272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err="1">
                          <a:solidFill>
                            <a:schemeClr val="tx1"/>
                          </a:solidFill>
                        </a:rPr>
                        <a:t>Кос</a:t>
                      </a:r>
                      <a:r>
                        <a:rPr lang="ru-RU" sz="1400" dirty="0" err="1"/>
                        <a:t>микс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Gigster.com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профессионалы 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err="1">
                          <a:solidFill>
                            <a:schemeClr val="tx1"/>
                          </a:solidFill>
                        </a:rPr>
                        <a:t>Geekbrains</a:t>
                      </a:r>
                      <a:endParaRPr lang="ru-RU" sz="14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и аналоги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err="1">
                          <a:solidFill>
                            <a:schemeClr val="tx1"/>
                          </a:solidFill>
                        </a:rPr>
                        <a:t>Coddyschool</a:t>
                      </a:r>
                      <a:endParaRPr lang="ru-RU" sz="14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и аналоги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103995"/>
                  </a:ext>
                </a:extLst>
              </a:tr>
              <a:tr h="547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Суть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Разработка познавательных игр и курсы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Заказы разработки приложений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Заказы выполнения проектов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Курсы программирования 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Школа программирования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146828"/>
                  </a:ext>
                </a:extLst>
              </a:tr>
              <a:tr h="547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Цифровая платформа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41788"/>
                  </a:ext>
                </a:extLst>
              </a:tr>
              <a:tr h="1561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Выполнение командами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425473"/>
                  </a:ext>
                </a:extLst>
              </a:tr>
              <a:tr h="1561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</a:rPr>
                        <a:t>Передача структур данных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46988"/>
                  </a:ext>
                </a:extLst>
              </a:tr>
              <a:tr h="324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</a:rPr>
                        <a:t>Курсы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Быстрые-проектные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Долгие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Быстрые-не проектные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16189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</a:rPr>
                        <a:t>Кто платит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Ученик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прокат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Заказчик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Заказчик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Ученик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Ученик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61740"/>
                  </a:ext>
                </a:extLst>
              </a:tr>
              <a:tr h="3052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Стоимость 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500 руб./час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130 000 руб./15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750 руб./час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3749"/>
                  </a:ext>
                </a:extLst>
              </a:tr>
              <a:tr h="444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Страна-произв.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889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76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3400" dirty="0"/>
              <a:t>Конкуренты в части интерактивных комплексов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7AA285A-F6E5-40C6-B896-18ABE358B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34771"/>
              </p:ext>
            </p:extLst>
          </p:nvPr>
        </p:nvGraphicFramePr>
        <p:xfrm>
          <a:off x="1717068" y="1415666"/>
          <a:ext cx="9428009" cy="40467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62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5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128">
                  <a:extLst>
                    <a:ext uri="{9D8B030D-6E8A-4147-A177-3AD203B41FA5}">
                      <a16:colId xmlns:a16="http://schemas.microsoft.com/office/drawing/2014/main" val="368793971"/>
                    </a:ext>
                  </a:extLst>
                </a:gridCol>
                <a:gridCol w="1895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2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err="1">
                          <a:solidFill>
                            <a:schemeClr val="tx1"/>
                          </a:solidFill>
                        </a:rPr>
                        <a:t>Кос</a:t>
                      </a:r>
                      <a:r>
                        <a:rPr lang="ru-RU" sz="1400" dirty="0" err="1"/>
                        <a:t>микс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Hello park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 of robots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err="1">
                          <a:solidFill>
                            <a:schemeClr val="tx1"/>
                          </a:solidFill>
                        </a:rPr>
                        <a:t>союзмультпарк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Много команд разработчиков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Да, через ЦП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r>
                        <a:rPr lang="ru-RU" sz="1400" i="1" dirty="0"/>
                        <a:t>Интерактивная стена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6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Площадь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кв.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6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</a:rPr>
                        <a:t>Разнообразие контента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4371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</a:rPr>
                        <a:t>Познавательный контент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</a:rPr>
                        <a:t>Отечественная космонавтика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про космос в целом есть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2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/>
                        <a:t>Стоимость,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200 - 500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500 - 1000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500</a:t>
                      </a:r>
                      <a:r>
                        <a:rPr lang="ru-RU" sz="1400" dirty="0"/>
                        <a:t> </a:t>
                      </a:r>
                      <a:r>
                        <a:rPr lang="en-US" sz="1400" dirty="0"/>
                        <a:t>-</a:t>
                      </a:r>
                      <a:r>
                        <a:rPr lang="ru-RU" sz="1400" dirty="0"/>
                        <a:t> 9</a:t>
                      </a:r>
                      <a:r>
                        <a:rPr lang="en-US" sz="1400" dirty="0"/>
                        <a:t>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699 / 1495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Текст 2">
            <a:extLst>
              <a:ext uri="{FF2B5EF4-FFF2-40B4-BE49-F238E27FC236}">
                <a16:creationId xmlns:a16="http://schemas.microsoft.com/office/drawing/2014/main" id="{1FF8A1D1-1CED-4DCF-A14E-E8A6146851EC}"/>
              </a:ext>
            </a:extLst>
          </p:cNvPr>
          <p:cNvSpPr txBox="1">
            <a:spLocks/>
          </p:cNvSpPr>
          <p:nvPr/>
        </p:nvSpPr>
        <p:spPr>
          <a:xfrm>
            <a:off x="1244763" y="5601232"/>
            <a:ext cx="10182117" cy="7582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Наша концепция: небольшой, рядом с домом, </a:t>
            </a:r>
            <a:r>
              <a:rPr lang="ru-RU" sz="1600" dirty="0" err="1"/>
              <a:t>научпоп</a:t>
            </a:r>
            <a:r>
              <a:rPr lang="ru-RU" sz="1600" dirty="0"/>
              <a:t>, много контента на 1 интерактивной стене. </a:t>
            </a:r>
          </a:p>
        </p:txBody>
      </p:sp>
    </p:spTree>
    <p:extLst>
      <p:ext uri="{BB962C8B-B14F-4D97-AF65-F5344CB8AC3E}">
        <p14:creationId xmlns:p14="http://schemas.microsoft.com/office/powerpoint/2010/main" val="863850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3200" dirty="0"/>
              <a:t>Конкуренты в части познавательных игр о космосе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7AA285A-F6E5-40C6-B896-18ABE358B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711346"/>
              </p:ext>
            </p:extLst>
          </p:nvPr>
        </p:nvGraphicFramePr>
        <p:xfrm>
          <a:off x="2220610" y="1690688"/>
          <a:ext cx="7750779" cy="39189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8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4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9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6283">
                  <a:extLst>
                    <a:ext uri="{9D8B030D-6E8A-4147-A177-3AD203B41FA5}">
                      <a16:colId xmlns:a16="http://schemas.microsoft.com/office/drawing/2014/main" val="4148123014"/>
                    </a:ext>
                  </a:extLst>
                </a:gridCol>
              </a:tblGrid>
              <a:tr h="5272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Кос</a:t>
                      </a:r>
                      <a:r>
                        <a:rPr lang="ru-RU" sz="1600" dirty="0" err="1"/>
                        <a:t>микс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Kerbal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Space Program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Orbiter space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simulator 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/>
                        <a:t>Много команд разработчиков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Да, через ЦП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частично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r>
                        <a:rPr lang="ru-RU" sz="1600" i="1" dirty="0"/>
                        <a:t>Платформа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PC </a:t>
                      </a:r>
                      <a:r>
                        <a:rPr lang="ru-RU" sz="1600" dirty="0"/>
                        <a:t>+ интерактивные комплексы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PC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PC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Разнообразие контента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Отечественная космонавтика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2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/>
                        <a:t>Стоимость, руб.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200 - 500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699 / 1495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free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/>
                        <a:t>Страна-произв.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Россия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США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США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688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000" dirty="0"/>
              <a:t>Создан первый пакет из 8 игр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C4F9CB-F8D6-4E48-AC63-6B03FCC8B0C6}"/>
              </a:ext>
            </a:extLst>
          </p:cNvPr>
          <p:cNvSpPr txBox="1"/>
          <p:nvPr/>
        </p:nvSpPr>
        <p:spPr>
          <a:xfrm>
            <a:off x="1266030" y="1779478"/>
            <a:ext cx="1008935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1. ПЕРВЫЙ ПОЛЕТ ГАГАРИНА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3"/>
              </a:rPr>
              <a:t>https://youtu.be/X10RlBQ8Aq8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2. ПЕРВЫЙ СПУТНИК ЗЕМЛИ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4"/>
              </a:rPr>
              <a:t>https://youtu.be/y11Ju0ypmd0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3. ПЕРВЫЙ ПОЛЕТ НА ЛУНУ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5"/>
              </a:rPr>
              <a:t>https://youtu.be/fAc55d0ZuT0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4. ПЕРВЫЙ ЛУНОХОД СССР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6"/>
              </a:rPr>
              <a:t>https://youtu.be/daNDiGG-VWI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5. МКС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7"/>
              </a:rPr>
              <a:t>https://youtu.be/nAOSLzlT5gE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6. СОЗВЕЗДИЯ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8"/>
              </a:rPr>
              <a:t>https://youtu.be/KZy6fS_1N5k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7. СОЛНЕЧНАЯ СИСТЕМА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9"/>
              </a:rPr>
              <a:t>https://youtu.be/vzz9T06YQCc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8. ПОЛЕТ СОЮЗА К МКС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  <a:hlinkClick r:id="rId10"/>
              </a:rPr>
              <a:t>https://youtu.be/X4ucUg-Gh58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FE46D-7641-4A31-8D7A-A9A46246A98E}"/>
              </a:ext>
            </a:extLst>
          </p:cNvPr>
          <p:cNvSpPr txBox="1"/>
          <p:nvPr/>
        </p:nvSpPr>
        <p:spPr>
          <a:xfrm>
            <a:off x="1433082" y="5681312"/>
            <a:ext cx="10177670" cy="43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20000"/>
              </a:lnSpc>
            </a:pPr>
            <a:r>
              <a:rPr lang="ru-RU" sz="2000" dirty="0"/>
              <a:t>Общая длительность чуть более 60 минут. 1 сеанс – 1 час. </a:t>
            </a:r>
          </a:p>
        </p:txBody>
      </p:sp>
    </p:spTree>
    <p:extLst>
      <p:ext uri="{BB962C8B-B14F-4D97-AF65-F5344CB8AC3E}">
        <p14:creationId xmlns:p14="http://schemas.microsoft.com/office/powerpoint/2010/main" val="1450698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3600" dirty="0"/>
              <a:t>В августе 2021 запускаем первый комплекс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59257C-CD50-4A44-92C6-15A75D0A8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88" y="2282292"/>
            <a:ext cx="2478499" cy="2293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418C95-4A42-41F0-A2BC-1D85B89A3FB0}"/>
              </a:ext>
            </a:extLst>
          </p:cNvPr>
          <p:cNvSpPr txBox="1"/>
          <p:nvPr/>
        </p:nvSpPr>
        <p:spPr>
          <a:xfrm>
            <a:off x="1247551" y="1750212"/>
            <a:ext cx="5876849" cy="21182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rtl="0">
              <a:defRPr lang="ru-ru"/>
            </a:defPPr>
            <a:lvl1pPr>
              <a:lnSpc>
                <a:spcPct val="120000"/>
              </a:lnSpc>
              <a:defRPr sz="2000"/>
            </a:lvl1pPr>
          </a:lstStyle>
          <a:p>
            <a:endParaRPr lang="ru-RU" sz="2800" dirty="0"/>
          </a:p>
          <a:p>
            <a:r>
              <a:rPr lang="ru-RU" sz="2800" dirty="0"/>
              <a:t>В семейном пространстве и кафе Скандинавский Лес</a:t>
            </a:r>
          </a:p>
          <a:p>
            <a:r>
              <a:rPr lang="ru-RU" sz="2800" dirty="0" err="1"/>
              <a:t>г.Москва</a:t>
            </a:r>
            <a:r>
              <a:rPr lang="ru-RU" sz="2800" dirty="0"/>
              <a:t> </a:t>
            </a:r>
            <a:r>
              <a:rPr lang="ru-RU" sz="2800" dirty="0" err="1"/>
              <a:t>м.Коммунарка</a:t>
            </a:r>
            <a:endParaRPr lang="ru-RU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C5984A-24E2-475B-8956-0FD291C75929}"/>
              </a:ext>
            </a:extLst>
          </p:cNvPr>
          <p:cNvSpPr txBox="1"/>
          <p:nvPr/>
        </p:nvSpPr>
        <p:spPr>
          <a:xfrm>
            <a:off x="1260588" y="40613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006000"/>
                </a:solidFill>
                <a:effectLst/>
                <a:latin typeface="Arial" panose="020B0604020202020204" pitchFamily="34" charset="0"/>
                <a:hlinkClick r:id="rId4"/>
              </a:rPr>
              <a:t>instagram.com/</a:t>
            </a:r>
            <a:r>
              <a:rPr lang="en-US" b="0" i="0" u="none" strike="noStrike" dirty="0" err="1">
                <a:solidFill>
                  <a:srgbClr val="006000"/>
                </a:solidFill>
                <a:effectLst/>
                <a:latin typeface="Arial" panose="020B0604020202020204" pitchFamily="34" charset="0"/>
                <a:hlinkClick r:id="rId4"/>
              </a:rPr>
              <a:t>scandi.les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36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000" dirty="0"/>
              <a:t>Достижения проекта на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066925"/>
            <a:ext cx="4549775" cy="3684588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dirty="0"/>
              <a:t>Информация на странице проекта </a:t>
            </a:r>
            <a:r>
              <a:rPr lang="ru-RU" dirty="0">
                <a:hlinkClick r:id="rId3"/>
              </a:rPr>
              <a:t>по ссылке</a:t>
            </a:r>
            <a:endParaRPr lang="ru-RU" dirty="0"/>
          </a:p>
          <a:p>
            <a:pPr algn="just">
              <a:spcAft>
                <a:spcPts val="0"/>
              </a:spcAft>
            </a:pPr>
            <a:r>
              <a:rPr lang="ru-RU" dirty="0"/>
              <a:t>ТОП акселератора 5 звезд — вошёл в лучшие​ проекты акселератора​ Архипелага 2121, получив итоговую​ суммарную​ оценку 5 звезд из 5;</a:t>
            </a:r>
          </a:p>
          <a:p>
            <a:r>
              <a:rPr lang="ru-RU" dirty="0"/>
              <a:t>рекомендован к поддержке Фонда Содействия Инновациям по программе​ Старт 1 Архипелаг 2121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3206" y="2066925"/>
            <a:ext cx="4572182" cy="3684588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ru-RU" dirty="0">
                <a:effectLst/>
                <a:ea typeface="Calibri" panose="020F0502020204030204" pitchFamily="34" charset="0"/>
              </a:rPr>
              <a:t>В рейтинге проектов, занял            3 место из 2048                                  с суммарной оценкой ​45,8 </a:t>
            </a:r>
          </a:p>
          <a:p>
            <a:pPr marL="0" indent="0" rtl="0">
              <a:lnSpc>
                <a:spcPct val="100000"/>
              </a:lnSpc>
              <a:buNone/>
            </a:pPr>
            <a:r>
              <a:rPr lang="ru-RU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4"/>
              </a:rPr>
              <a:t>https://sc.2035.university/a2121/projects-rating</a:t>
            </a:r>
            <a:endParaRPr lang="ru-RU" u="sng" dirty="0">
              <a:solidFill>
                <a:srgbClr val="0563C1"/>
              </a:solidFill>
              <a:ea typeface="Calibri" panose="020F0502020204030204" pitchFamily="34" charset="0"/>
            </a:endParaRPr>
          </a:p>
          <a:p>
            <a:pPr marL="0" indent="0" rtl="0">
              <a:lnSpc>
                <a:spcPct val="100000"/>
              </a:lnSpc>
              <a:buNone/>
            </a:pPr>
            <a:endParaRPr lang="ru-RU" sz="17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605CB5-166E-403B-9A31-E12C7E9C7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8018"/>
            <a:ext cx="3295650" cy="142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70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57950"/>
            <a:ext cx="6190488" cy="1179576"/>
          </a:xfrm>
        </p:spPr>
        <p:txBody>
          <a:bodyPr rtlCol="0">
            <a:noAutofit/>
          </a:bodyPr>
          <a:lstStyle/>
          <a:p>
            <a:pPr rtl="0"/>
            <a:r>
              <a:rPr lang="ru-RU" sz="3600" dirty="0"/>
              <a:t>Существующие партнеры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239616"/>
            <a:ext cx="7760208" cy="3932583"/>
          </a:xfrm>
        </p:spPr>
        <p:txBody>
          <a:bodyPr rtlCol="0">
            <a:normAutofit fontScale="77500" lnSpcReduction="20000"/>
          </a:bodyPr>
          <a:lstStyle/>
          <a:p>
            <a:r>
              <a:rPr lang="ru-RU" dirty="0"/>
              <a:t>С</a:t>
            </a:r>
            <a:r>
              <a:rPr lang="ru-RU" sz="2000" dirty="0"/>
              <a:t>емейное пространство и кафе Скандинавский Лес, </a:t>
            </a:r>
            <a:r>
              <a:rPr lang="ru-RU" sz="2000" dirty="0" err="1"/>
              <a:t>г.Москва</a:t>
            </a:r>
            <a:r>
              <a:rPr lang="ru-RU" dirty="0"/>
              <a:t>.</a:t>
            </a:r>
          </a:p>
          <a:p>
            <a:r>
              <a:rPr lang="ru-RU" sz="2000" dirty="0"/>
              <a:t>ГАУК СО «Исторический парк «Моя история», г. Саратов.</a:t>
            </a:r>
          </a:p>
          <a:p>
            <a:pPr rtl="0"/>
            <a:r>
              <a:rPr lang="ru-RU" sz="2000" dirty="0"/>
              <a:t>Мемориальный комплекс Летчика-космонавта СССР А. Г. Николаева, Чувашская Республика.</a:t>
            </a:r>
          </a:p>
          <a:p>
            <a:pPr rtl="0"/>
            <a:r>
              <a:rPr lang="ru-RU" sz="2000" dirty="0"/>
              <a:t>Активисты популяризации проекта ГИРД09 посёлок Нахабино Московской области. </a:t>
            </a:r>
          </a:p>
          <a:p>
            <a:r>
              <a:rPr lang="ru-RU" sz="2000" dirty="0"/>
              <a:t>Калининградский планетарий имени Ф.В. Бесселя, </a:t>
            </a:r>
            <a:r>
              <a:rPr lang="ru-RU" dirty="0"/>
              <a:t>Технопарк КГТУ, </a:t>
            </a:r>
            <a:r>
              <a:rPr lang="ru-RU" sz="2000" dirty="0"/>
              <a:t>г. Калининград.</a:t>
            </a:r>
          </a:p>
          <a:p>
            <a:r>
              <a:rPr lang="ru-RU" sz="2000" dirty="0"/>
              <a:t>Музей занимательных наук Кварки, </a:t>
            </a:r>
            <a:r>
              <a:rPr lang="ru-RU" sz="2000" dirty="0" err="1"/>
              <a:t>г.Нижний</a:t>
            </a:r>
            <a:r>
              <a:rPr lang="ru-RU" sz="2000" dirty="0"/>
              <a:t> Новгород.</a:t>
            </a:r>
          </a:p>
          <a:p>
            <a:r>
              <a:rPr lang="ru-RU" sz="2000" dirty="0"/>
              <a:t>Северо-Осетинский госуниверситет им. К.Л. Хетагурова, </a:t>
            </a:r>
            <a:r>
              <a:rPr lang="ru-RU" sz="2000" dirty="0" err="1"/>
              <a:t>г.Владикавказ</a:t>
            </a:r>
            <a:r>
              <a:rPr lang="ru-RU" sz="2000" dirty="0"/>
              <a:t>.</a:t>
            </a:r>
          </a:p>
          <a:p>
            <a:r>
              <a:rPr lang="ru-RU" dirty="0" err="1"/>
              <a:t>Стерлитамакский</a:t>
            </a:r>
            <a:r>
              <a:rPr lang="ru-RU" dirty="0"/>
              <a:t> филиал Башкирского Государственного университета.</a:t>
            </a:r>
          </a:p>
          <a:p>
            <a:r>
              <a:rPr lang="ru-RU" dirty="0"/>
              <a:t>АМКОС - Ассоциация музеев космонавтики России.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8610600" y="1878873"/>
            <a:ext cx="3050278" cy="3050278"/>
          </a:xfrm>
        </p:spPr>
      </p:pic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22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57950"/>
            <a:ext cx="6190488" cy="1179576"/>
          </a:xfrm>
        </p:spPr>
        <p:txBody>
          <a:bodyPr rtlCol="0">
            <a:noAutofit/>
          </a:bodyPr>
          <a:lstStyle/>
          <a:p>
            <a:pPr rtl="0"/>
            <a:r>
              <a:rPr lang="ru-RU" sz="3600" dirty="0"/>
              <a:t>Партнеры которые нужны проекту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663687"/>
            <a:ext cx="7206930" cy="3508512"/>
          </a:xfrm>
        </p:spPr>
        <p:txBody>
          <a:bodyPr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Роскосмос.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Регионы.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Музеи, ДК,ТЦ, детский досуговые и образовательные центры, семейные кафе.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7929741" y="2019303"/>
            <a:ext cx="3731137" cy="3387584"/>
          </a:xfrm>
        </p:spPr>
      </p:pic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87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400" dirty="0"/>
              <a:t>Проект поддерживает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algn="r" rtl="0"/>
            <a:r>
              <a:rPr lang="ru-RU" sz="1800" dirty="0">
                <a:solidFill>
                  <a:schemeClr val="bg1"/>
                </a:solidFill>
              </a:rPr>
              <a:t>депутат Московской городской Думы </a:t>
            </a:r>
          </a:p>
          <a:p>
            <a:pPr algn="r" rtl="0"/>
            <a:r>
              <a:rPr lang="ru-RU" sz="1800" dirty="0">
                <a:solidFill>
                  <a:schemeClr val="bg1"/>
                </a:solidFill>
              </a:rPr>
              <a:t>летчик-космонавт </a:t>
            </a:r>
          </a:p>
          <a:p>
            <a:pPr algn="r" rtl="0"/>
            <a:r>
              <a:rPr lang="ru-RU" sz="1800" dirty="0">
                <a:solidFill>
                  <a:schemeClr val="bg1"/>
                </a:solidFill>
              </a:rPr>
              <a:t>Герой России </a:t>
            </a:r>
          </a:p>
          <a:p>
            <a:pPr algn="r" rtl="0"/>
            <a:r>
              <a:rPr lang="ru-RU" sz="1800" dirty="0">
                <a:solidFill>
                  <a:schemeClr val="bg1"/>
                </a:solidFill>
              </a:rPr>
              <a:t>Артемьев 0лег Германович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1424629" y="2530058"/>
            <a:ext cx="3591577" cy="3707971"/>
          </a:xfrm>
        </p:spPr>
      </p:pic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81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2800" dirty="0"/>
              <a:t>Система интерактивности для комплексов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id="{38391C91-8592-41BB-AA20-465E5D5B384C}"/>
              </a:ext>
            </a:extLst>
          </p:cNvPr>
          <p:cNvSpPr txBox="1">
            <a:spLocks/>
          </p:cNvSpPr>
          <p:nvPr/>
        </p:nvSpPr>
        <p:spPr>
          <a:xfrm>
            <a:off x="1145254" y="2234026"/>
            <a:ext cx="6753042" cy="2828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0" dirty="0">
                <a:solidFill>
                  <a:srgbClr val="2C2C2C"/>
                </a:solidFill>
              </a:rPr>
              <a:t>Выбрана система интерактивности отечественного производства.</a:t>
            </a:r>
          </a:p>
          <a:p>
            <a:r>
              <a:rPr lang="ru-RU" sz="2000" b="0" dirty="0">
                <a:solidFill>
                  <a:srgbClr val="2C2C2C"/>
                </a:solidFill>
              </a:rPr>
              <a:t>Стартап </a:t>
            </a:r>
            <a:r>
              <a:rPr lang="en-US" sz="2000" b="0" dirty="0">
                <a:solidFill>
                  <a:srgbClr val="2C2C2C"/>
                </a:solidFill>
              </a:rPr>
              <a:t>SURFANCY </a:t>
            </a:r>
            <a:r>
              <a:rPr lang="ru-RU" sz="2000" b="0" dirty="0">
                <a:solidFill>
                  <a:srgbClr val="2C2C2C"/>
                </a:solidFill>
              </a:rPr>
              <a:t>из г. Зеленоград.</a:t>
            </a:r>
          </a:p>
          <a:p>
            <a:r>
              <a:rPr lang="en-US" sz="2000" b="0" dirty="0">
                <a:solidFill>
                  <a:srgbClr val="2C2C2C"/>
                </a:solidFill>
                <a:hlinkClick r:id="rId3"/>
              </a:rPr>
              <a:t>http://getsurfancy.com/</a:t>
            </a:r>
            <a:endParaRPr lang="ru-RU" sz="2000" b="0" dirty="0">
              <a:solidFill>
                <a:srgbClr val="2C2C2C"/>
              </a:solidFill>
            </a:endParaRPr>
          </a:p>
          <a:p>
            <a:r>
              <a:rPr lang="ru-RU" sz="2000" b="0" dirty="0">
                <a:solidFill>
                  <a:srgbClr val="2C2C2C"/>
                </a:solidFill>
              </a:rPr>
              <a:t>Участник Сколково.</a:t>
            </a:r>
          </a:p>
          <a:p>
            <a:r>
              <a:rPr lang="en-US" sz="2000" b="0" dirty="0">
                <a:solidFill>
                  <a:srgbClr val="2C2C2C"/>
                </a:solidFill>
                <a:hlinkClick r:id="rId4"/>
              </a:rPr>
              <a:t>https://navigator.sk.ru/orn/1121181</a:t>
            </a:r>
            <a:endParaRPr lang="ru-RU" sz="2000" b="0" dirty="0">
              <a:solidFill>
                <a:srgbClr val="2C2C2C"/>
              </a:solidFill>
            </a:endParaRPr>
          </a:p>
          <a:p>
            <a:endParaRPr lang="en-US" sz="1600" b="0" dirty="0">
              <a:solidFill>
                <a:srgbClr val="2C2C2C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2" descr="SensArt | Surfancy">
            <a:extLst>
              <a:ext uri="{FF2B5EF4-FFF2-40B4-BE49-F238E27FC236}">
                <a16:creationId xmlns:a16="http://schemas.microsoft.com/office/drawing/2014/main" id="{179F54B5-DBE7-4C02-A223-3DEF33D7A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212" y="1690688"/>
            <a:ext cx="19050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33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287FE-1EFA-4C15-BFDD-1EE3F2D37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65125"/>
            <a:ext cx="10771632" cy="1095375"/>
          </a:xfrm>
        </p:spPr>
        <p:txBody>
          <a:bodyPr rtlCol="0"/>
          <a:lstStyle/>
          <a:p>
            <a:pPr rtl="0"/>
            <a:r>
              <a:rPr lang="ru-RU" dirty="0"/>
              <a:t>Команда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B7C214-9C4B-410D-816A-6B3C8059C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graphicFrame>
        <p:nvGraphicFramePr>
          <p:cNvPr id="7" name="Объект 2" descr="Графический элемент SmartArt команды">
            <a:extLst>
              <a:ext uri="{FF2B5EF4-FFF2-40B4-BE49-F238E27FC236}">
                <a16:creationId xmlns:a16="http://schemas.microsoft.com/office/drawing/2014/main" id="{03C6056F-38E4-47B4-87B7-F1F7D129B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774151"/>
              </p:ext>
            </p:extLst>
          </p:nvPr>
        </p:nvGraphicFramePr>
        <p:xfrm>
          <a:off x="576263" y="1825625"/>
          <a:ext cx="107711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E31DF2-0419-4016-924C-21929AC1E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21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B4B89D3-1011-47E7-88CA-52154886F215}"/>
              </a:ext>
            </a:extLst>
          </p:cNvPr>
          <p:cNvSpPr txBox="1">
            <a:spLocks/>
          </p:cNvSpPr>
          <p:nvPr/>
        </p:nvSpPr>
        <p:spPr>
          <a:xfrm>
            <a:off x="675860" y="1460500"/>
            <a:ext cx="52346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1200" b="1" i="0" kern="1200" cap="all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/>
              <a:t>Ключевые лица</a:t>
            </a:r>
          </a:p>
        </p:txBody>
      </p:sp>
    </p:spTree>
    <p:extLst>
      <p:ext uri="{BB962C8B-B14F-4D97-AF65-F5344CB8AC3E}">
        <p14:creationId xmlns:p14="http://schemas.microsoft.com/office/powerpoint/2010/main" val="2270028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400" dirty="0"/>
              <a:t>Меркулов Александр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0052" y="3127248"/>
            <a:ext cx="6146756" cy="3118104"/>
          </a:xfrm>
        </p:spPr>
        <p:txBody>
          <a:bodyPr rtlCol="0">
            <a:normAutofit lnSpcReduction="10000"/>
          </a:bodyPr>
          <a:lstStyle/>
          <a:p>
            <a:pPr algn="r" rtl="0"/>
            <a:r>
              <a:rPr lang="ru-RU" dirty="0"/>
              <a:t>к</a:t>
            </a:r>
            <a:r>
              <a:rPr lang="ru-RU" sz="1800" dirty="0">
                <a:solidFill>
                  <a:schemeClr val="bg1"/>
                </a:solidFill>
              </a:rPr>
              <a:t>андидат технических наук</a:t>
            </a:r>
          </a:p>
          <a:p>
            <a:pPr algn="r" rtl="0"/>
            <a:r>
              <a:rPr lang="ru-RU" dirty="0"/>
              <a:t>руководитель технопарка КГТУ </a:t>
            </a:r>
          </a:p>
          <a:p>
            <a:pPr algn="r" rtl="0"/>
            <a:r>
              <a:rPr lang="ru-RU" dirty="0"/>
              <a:t>председатель правления ассоциации </a:t>
            </a:r>
            <a:r>
              <a:rPr lang="en-US" dirty="0"/>
              <a:t>NBICS</a:t>
            </a:r>
            <a:endParaRPr lang="ru-RU" dirty="0"/>
          </a:p>
          <a:p>
            <a:pPr algn="r" rtl="0"/>
            <a:r>
              <a:rPr lang="ru-RU" dirty="0"/>
              <a:t>лидер Кружкового движения           Калининградской области</a:t>
            </a:r>
          </a:p>
          <a:p>
            <a:pPr algn="r" rtl="0"/>
            <a:r>
              <a:rPr lang="ru-RU" dirty="0"/>
              <a:t>лидер точки кипения КГТУ</a:t>
            </a:r>
          </a:p>
          <a:p>
            <a:pPr algn="r" rtl="0"/>
            <a:r>
              <a:rPr lang="ru-RU" dirty="0"/>
              <a:t>учредитель ООО «НБИКС» - цифровой платформы на базе которой будет разрабатываться цифровая платформа Космикс</a:t>
            </a:r>
          </a:p>
          <a:p>
            <a:pPr algn="r" rtl="0"/>
            <a:r>
              <a:rPr lang="ru-RU" dirty="0"/>
              <a:t>большой опыт в разработке цифровых платформ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1432110" y="2530058"/>
            <a:ext cx="3582983" cy="3707971"/>
          </a:xfrm>
        </p:spPr>
      </p:pic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938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400" dirty="0"/>
              <a:t>Каримов Руслан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fontScale="92500" lnSpcReduction="10000"/>
          </a:bodyPr>
          <a:lstStyle/>
          <a:p>
            <a:r>
              <a:rPr lang="ru-RU" dirty="0"/>
              <a:t>декан факультета математики и информационных технологий, Башкирский государственный университет, </a:t>
            </a:r>
            <a:r>
              <a:rPr lang="ru-RU" dirty="0" err="1"/>
              <a:t>Стерлитамакский</a:t>
            </a:r>
            <a:r>
              <a:rPr lang="ru-RU" dirty="0"/>
              <a:t> филиал</a:t>
            </a:r>
          </a:p>
          <a:p>
            <a:r>
              <a:rPr lang="ru-RU" dirty="0"/>
              <a:t>руководитель образовательного направления "Программирование и дизайн VR/AR в БГУ</a:t>
            </a:r>
          </a:p>
          <a:p>
            <a:r>
              <a:rPr lang="ru-RU" dirty="0"/>
              <a:t>руководитель проектов «Облачная школа», «Электронная игровая школа»,  «Башкирская пчёлка»,  сертифицированный эксперт </a:t>
            </a:r>
            <a:r>
              <a:rPr lang="ru-RU" dirty="0" err="1"/>
              <a:t>WorldSkills</a:t>
            </a:r>
            <a:r>
              <a:rPr lang="ru-RU" dirty="0"/>
              <a:t> по компетенции «Разработчик виртуальной и дополненной реальности», эксперт рынка </a:t>
            </a:r>
            <a:r>
              <a:rPr lang="ru-RU" dirty="0" err="1"/>
              <a:t>GameNet</a:t>
            </a:r>
            <a:r>
              <a:rPr lang="ru-RU" dirty="0"/>
              <a:t> НТИ 2.0, разработчик курса по 3D моделированию и разработке игр, организатор региональных </a:t>
            </a:r>
            <a:r>
              <a:rPr lang="ru-RU" dirty="0" err="1"/>
              <a:t>хакатонов</a:t>
            </a:r>
            <a:r>
              <a:rPr lang="ru-RU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1432110" y="2592552"/>
            <a:ext cx="3582983" cy="3582983"/>
          </a:xfrm>
        </p:spPr>
      </p:pic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Космикс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857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Дата 21">
            <a:extLst>
              <a:ext uri="{FF2B5EF4-FFF2-40B4-BE49-F238E27FC236}">
                <a16:creationId xmlns:a16="http://schemas.microsoft.com/office/drawing/2014/main" id="{692474E6-3035-46B8-9C05-9B4204E8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16.08.2021</a:t>
            </a:r>
          </a:p>
        </p:txBody>
      </p:sp>
      <p:sp>
        <p:nvSpPr>
          <p:cNvPr id="24" name="Номер слайда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24</a:t>
            </a:fld>
            <a:endParaRPr lang="ru-RU"/>
          </a:p>
        </p:txBody>
      </p:sp>
      <p:sp>
        <p:nvSpPr>
          <p:cNvPr id="23" name="Нижний колонтитул 22">
            <a:extLst>
              <a:ext uri="{FF2B5EF4-FFF2-40B4-BE49-F238E27FC236}">
                <a16:creationId xmlns:a16="http://schemas.microsoft.com/office/drawing/2014/main" id="{DE8D546E-0F46-4CC0-B2B1-8B2430D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err="1"/>
              <a:t>космикс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1777111" y="407499"/>
            <a:ext cx="1952279" cy="1952279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/>
          <a:stretch/>
        </p:blipFill>
        <p:spPr>
          <a:xfrm>
            <a:off x="3536626" y="1972581"/>
            <a:ext cx="2273502" cy="2273502"/>
          </a:xfr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Спасибо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7"/>
            <a:ext cx="5276088" cy="1511013"/>
          </a:xfrm>
        </p:spPr>
        <p:txBody>
          <a:bodyPr rtlCol="0"/>
          <a:lstStyle/>
          <a:p>
            <a:pPr rtl="0"/>
            <a:r>
              <a:rPr lang="ru-RU" dirty="0"/>
              <a:t>Назаров Дмитрий Викторович</a:t>
            </a:r>
            <a:endParaRPr lang="en-US" dirty="0"/>
          </a:p>
          <a:p>
            <a:pPr rtl="0"/>
            <a:r>
              <a:rPr lang="ru-RU" dirty="0"/>
              <a:t>руководитель проекта Космикс</a:t>
            </a:r>
          </a:p>
          <a:p>
            <a:pPr rtl="0"/>
            <a:r>
              <a:rPr lang="en-US" dirty="0"/>
              <a:t>nazarov1980@list.ru</a:t>
            </a:r>
            <a:endParaRPr lang="ru-RU" dirty="0"/>
          </a:p>
          <a:p>
            <a:pPr rtl="0"/>
            <a:r>
              <a:rPr lang="en-US" dirty="0"/>
              <a:t>+7 915 261 94 01</a:t>
            </a:r>
            <a:endParaRPr lang="ru-RU" dirty="0"/>
          </a:p>
          <a:p>
            <a:pPr rtl="0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/>
          <a:stretch/>
        </p:blipFill>
        <p:spPr>
          <a:xfrm>
            <a:off x="1155193" y="4018982"/>
            <a:ext cx="3549330" cy="2839018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/>
          <a:stretch/>
        </p:blipFill>
        <p:spPr>
          <a:xfrm>
            <a:off x="5459896" y="4399564"/>
            <a:ext cx="2910694" cy="2462810"/>
          </a:xfrm>
        </p:spPr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82_TF89338750_Win32.potx" id="{1C3AEEAC-0F27-4CFA-8ACD-9680D3AD60AA}" vid="{6E63C9F9-8FC9-48F9-9811-2BE3375EB0F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Галактика</Template>
  <TotalTime>0</TotalTime>
  <Words>1508</Words>
  <Application>Microsoft Office PowerPoint</Application>
  <PresentationFormat>Широкоэкранный</PresentationFormat>
  <Paragraphs>303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Unicode MS</vt:lpstr>
      <vt:lpstr>Calibri</vt:lpstr>
      <vt:lpstr>Montserrat</vt:lpstr>
      <vt:lpstr>Univers</vt:lpstr>
      <vt:lpstr>GradientUnivers</vt:lpstr>
      <vt:lpstr>КОСМИКС- интерактивные познавательные компьютерные игры для популяризации отечественной космонавтики</vt:lpstr>
      <vt:lpstr>Актуальность и общественная значимость  </vt:lpstr>
      <vt:lpstr>Проблемы </vt:lpstr>
      <vt:lpstr>Решения </vt:lpstr>
      <vt:lpstr>Продукты КОСМИКС</vt:lpstr>
      <vt:lpstr>Цифровая платформа</vt:lpstr>
      <vt:lpstr>Игры</vt:lpstr>
      <vt:lpstr>Комплексы</vt:lpstr>
      <vt:lpstr>Цели</vt:lpstr>
      <vt:lpstr>Механизм реализации проекта </vt:lpstr>
      <vt:lpstr>Конкуренты в части цифровой платформы</vt:lpstr>
      <vt:lpstr>Конкуренты в части интерактивных комплексов</vt:lpstr>
      <vt:lpstr>Конкуренты в части познавательных игр о космосе</vt:lpstr>
      <vt:lpstr>Создан первый пакет из 8 игр</vt:lpstr>
      <vt:lpstr>В августе 2021 запускаем первый комплекс</vt:lpstr>
      <vt:lpstr>Достижения проекта на</vt:lpstr>
      <vt:lpstr>Существующие партнеры проекта</vt:lpstr>
      <vt:lpstr>Партнеры которые нужны проекту</vt:lpstr>
      <vt:lpstr>Проект поддерживает</vt:lpstr>
      <vt:lpstr>Система интерактивности для комплексов</vt:lpstr>
      <vt:lpstr>Команда</vt:lpstr>
      <vt:lpstr>Меркулов Александр</vt:lpstr>
      <vt:lpstr>Каримов Руслан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2021-08-14T20:23:32Z</dcterms:created>
  <dcterms:modified xsi:type="dcterms:W3CDTF">2021-08-19T10:26:56Z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