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73" r:id="rId3"/>
    <p:sldId id="264" r:id="rId4"/>
    <p:sldId id="265" r:id="rId5"/>
    <p:sldId id="266" r:id="rId6"/>
    <p:sldId id="256" r:id="rId7"/>
    <p:sldId id="270" r:id="rId8"/>
    <p:sldId id="258" r:id="rId9"/>
    <p:sldId id="267" r:id="rId10"/>
    <p:sldId id="268" r:id="rId11"/>
    <p:sldId id="269" r:id="rId12"/>
    <p:sldId id="259" r:id="rId13"/>
    <p:sldId id="271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1" autoAdjust="0"/>
    <p:restoredTop sz="94632" autoAdjust="0"/>
  </p:normalViewPr>
  <p:slideViewPr>
    <p:cSldViewPr snapToGrid="0">
      <p:cViewPr varScale="1">
        <p:scale>
          <a:sx n="108" d="100"/>
          <a:sy n="108" d="100"/>
        </p:scale>
        <p:origin x="672" y="108"/>
      </p:cViewPr>
      <p:guideLst/>
    </p:cSldViewPr>
  </p:slideViewPr>
  <p:outlineViewPr>
    <p:cViewPr>
      <p:scale>
        <a:sx n="33" d="100"/>
        <a:sy n="33" d="100"/>
      </p:scale>
      <p:origin x="0" y="-259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C08222-CF63-4973-9DED-0E594F8719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C5F6F73-E5EE-4447-9A18-761AB91754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AAF5F41-132E-43BE-B8BA-D293D74833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0BB4C-8F73-4E0F-8606-1997FAFA983D}" type="datetimeFigureOut">
              <a:rPr lang="ru-RU" smtClean="0"/>
              <a:t>21.11.2023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4C07F26-4359-4F86-98D4-A4B084D66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02DAA04-AA5F-427B-9841-14178502D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8F2E8-F950-4376-8633-0E1CFE3CF5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8265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F3D8E3-FCF0-4C83-B9AD-224561DBC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9F8C14-15B9-472E-911A-459911A31C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6FA6FF8-6B8A-41A3-AA61-5402914945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0BB4C-8F73-4E0F-8606-1997FAFA983D}" type="datetimeFigureOut">
              <a:rPr lang="ru-RU" smtClean="0"/>
              <a:t>21.11.2023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05F2A68-A03F-4D95-AD1B-0937F8166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C92C419-9E26-42BD-B23A-E163762EA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8F2E8-F950-4376-8633-0E1CFE3CF5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6191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A9372E-AFD1-4FBE-B1EA-E3615C029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C827BB4-9D4A-4993-B78E-0217FFFCE9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FF69747-986B-4E7B-BFCB-B2752D297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0BB4C-8F73-4E0F-8606-1997FAFA983D}" type="datetimeFigureOut">
              <a:rPr lang="ru-RU" smtClean="0"/>
              <a:t>21.11.2023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7C15D45-4278-4390-B522-0DAED88A6F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D5A0C8F-9A38-4171-B89F-7B3E3DC16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8F2E8-F950-4376-8633-0E1CFE3CF5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8973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21D8DC-C8E7-4EE1-B22F-51EAF5137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779AA0-E0FA-483A-87E9-B8BA4DFE17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30AE5E9-8EA5-4D41-A8CD-B3DD98BF76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B71004E-A560-4AFF-A0F4-CEA342983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0BB4C-8F73-4E0F-8606-1997FAFA983D}" type="datetimeFigureOut">
              <a:rPr lang="ru-RU" smtClean="0"/>
              <a:t>21.11.2023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738ACBA-F6E4-4D48-ABC3-94E050228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1CCE7CC-B848-4018-8A51-B17C40B7E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8F2E8-F950-4376-8633-0E1CFE3CF5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9337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6F79AC-7DDA-4971-A2ED-BF8773E47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4848E6E-74B5-41DB-9AF9-D4AE76C6B7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9259F92-15D4-4C7E-B3A2-DCBCB72A75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4145C24-4CF3-4FF2-A2CD-CB512F1223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83E953D-51E5-4982-B69C-E19F1A23A4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968A2D7-CC1A-4101-BCCF-46D5FB8B9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0BB4C-8F73-4E0F-8606-1997FAFA983D}" type="datetimeFigureOut">
              <a:rPr lang="ru-RU" smtClean="0"/>
              <a:t>21.11.2023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417EED0-1271-4DC3-BADC-6191E878E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05EA10E-29FB-492F-99F3-2001F62E3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8F2E8-F950-4376-8633-0E1CFE3CF5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4061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7B38A8-BBF3-4DCC-B4D0-00112B9BE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DC02419-8AA8-41B0-A389-58BD7C69D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0BB4C-8F73-4E0F-8606-1997FAFA983D}" type="datetimeFigureOut">
              <a:rPr lang="ru-RU" smtClean="0"/>
              <a:t>21.11.2023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FB94C25-DA32-42F6-B353-11F953E5C2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976015A-9F00-4EEA-892F-547A478B9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8F2E8-F950-4376-8633-0E1CFE3CF5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8436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9B1E779-1513-401D-88CF-FB73190B3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0BB4C-8F73-4E0F-8606-1997FAFA983D}" type="datetimeFigureOut">
              <a:rPr lang="ru-RU" smtClean="0"/>
              <a:t>21.11.2023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001447A-9B99-4288-9F6A-E3C938F82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0B357F4-6059-4009-A420-73BB509E3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8F2E8-F950-4376-8633-0E1CFE3CF5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4934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F4B4DB-9E23-4EFB-90A7-4764FC6A8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3CA5C2C-FC4C-41C7-9E8D-36A6C70131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0DBE014-CD68-47ED-A435-41C426828B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345B036-0D49-4F8D-AF51-CADEFA7C7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0BB4C-8F73-4E0F-8606-1997FAFA983D}" type="datetimeFigureOut">
              <a:rPr lang="ru-RU" smtClean="0"/>
              <a:t>21.11.2023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2669D51-FBE2-4D73-B3AC-0F6F449B8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D3A5C46-97C4-4E7B-BBD1-505E025B8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8F2E8-F950-4376-8633-0E1CFE3CF5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9226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F96518-849C-4428-8FF0-7B09D1D59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A984689-8DF7-4C0A-8312-CFFC2C7046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9E1636E-210E-4BAB-9213-263C2039C7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6C0A197-8E37-4560-B634-7C9FB53D6F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0BB4C-8F73-4E0F-8606-1997FAFA983D}" type="datetimeFigureOut">
              <a:rPr lang="ru-RU" smtClean="0"/>
              <a:t>21.11.2023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7E6D731-71C8-42D2-B6DC-46A7F09FE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6A55F41-6AF5-4552-8F75-DDA2F5FEB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8F2E8-F950-4376-8633-0E1CFE3CF5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7927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6A6A13-C19E-46F6-A955-7EDD177AC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67733E2-2C15-4DFA-B0D1-D63EF8A9FF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803BBEE-80EF-48E6-9202-F156830D4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0BB4C-8F73-4E0F-8606-1997FAFA983D}" type="datetimeFigureOut">
              <a:rPr lang="ru-RU" smtClean="0"/>
              <a:t>21.11.2023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B40E46-FE03-4CBA-8C3E-FCBD0A01A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5FE6F88-D798-4E24-8D61-10D77D45F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8F2E8-F950-4376-8633-0E1CFE3CF5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5502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0E666BD-352A-47D8-8037-DDC386B615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CCE5DF3-AEC1-4DC6-901F-82F8955777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C214E9B-F539-4110-9A0C-415C50C008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0BB4C-8F73-4E0F-8606-1997FAFA983D}" type="datetimeFigureOut">
              <a:rPr lang="ru-RU" smtClean="0"/>
              <a:t>21.11.2023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B1DA6EA-26C6-41F1-83AD-17DAB14C4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3567BE9-D207-4200-8D5F-DD41636CC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8F2E8-F950-4376-8633-0E1CFE3CF5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5271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19426A-2021-4B5F-A6CA-A46834507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7B53C7F-8585-4BE2-88E8-F38C55ABA0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22B30AD-6C2A-4B9E-84FD-897AA6859E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E0BB4C-8F73-4E0F-8606-1997FAFA983D}" type="datetimeFigureOut">
              <a:rPr lang="ru-RU" smtClean="0"/>
              <a:t>21.11.2023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35BC699-5634-49BA-955F-E2C0791E5F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EDD2C05-9EC1-4F4E-A4E0-38284806B3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28F2E8-F950-4376-8633-0E1CFE3CF5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4812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mailto:artem2003ar@mail.ru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BCD9AB-C873-4207-B45C-30A46D7D49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8378" y="255402"/>
            <a:ext cx="4149012" cy="1417524"/>
          </a:xfrm>
        </p:spPr>
        <p:txBody>
          <a:bodyPr>
            <a:noAutofit/>
          </a:bodyPr>
          <a:lstStyle/>
          <a:p>
            <a:r>
              <a:rPr lang="ru-RU" sz="8800" i="1" dirty="0">
                <a:latin typeface="Comic Sans MS" panose="030F0702030302020204" pitchFamily="66" charset="0"/>
              </a:rPr>
              <a:t>Ероша</a:t>
            </a:r>
            <a:endParaRPr lang="ru-RU" sz="7200" i="1" dirty="0">
              <a:latin typeface="Comic Sans MS" panose="030F0702030302020204" pitchFamily="66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4243D28-4F5A-40FF-A5A2-1F6FA6BF3F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525" y="1937659"/>
            <a:ext cx="2870718" cy="287071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51E735F-9DB1-4D07-9CDF-7B8BD70FC278}"/>
              </a:ext>
            </a:extLst>
          </p:cNvPr>
          <p:cNvSpPr txBox="1"/>
          <p:nvPr/>
        </p:nvSpPr>
        <p:spPr>
          <a:xfrm>
            <a:off x="5997066" y="718819"/>
            <a:ext cx="435087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i="1" dirty="0">
                <a:latin typeface="Comic Sans MS" panose="030F0702030302020204" pitchFamily="66" charset="0"/>
              </a:rPr>
              <a:t>Размести свои проекты </a:t>
            </a:r>
          </a:p>
          <a:p>
            <a:r>
              <a:rPr lang="ru-RU" sz="2800" i="1" u="sng" dirty="0">
                <a:latin typeface="Comic Sans MS" panose="030F0702030302020204" pitchFamily="66" charset="0"/>
              </a:rPr>
              <a:t>бесплатно!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7BB4295-C89B-4EDA-B48D-A2CD26A86173}"/>
              </a:ext>
            </a:extLst>
          </p:cNvPr>
          <p:cNvSpPr txBox="1"/>
          <p:nvPr/>
        </p:nvSpPr>
        <p:spPr>
          <a:xfrm>
            <a:off x="5654350" y="4808377"/>
            <a:ext cx="61395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Comic Sans MS" panose="030F0702030302020204" pitchFamily="66" charset="0"/>
              </a:rPr>
              <a:t>Платформа для поиска клиентов, проектов, инвесторов.</a:t>
            </a:r>
          </a:p>
        </p:txBody>
      </p:sp>
    </p:spTree>
    <p:extLst>
      <p:ext uri="{BB962C8B-B14F-4D97-AF65-F5344CB8AC3E}">
        <p14:creationId xmlns:p14="http://schemas.microsoft.com/office/powerpoint/2010/main" val="27940781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B8B44E-8EB2-449E-8263-9E6747B21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7440"/>
            <a:ext cx="12192000" cy="1068235"/>
          </a:xfrm>
        </p:spPr>
        <p:txBody>
          <a:bodyPr/>
          <a:lstStyle/>
          <a:p>
            <a:pPr algn="ctr"/>
            <a:r>
              <a:rPr lang="ru-RU" dirty="0">
                <a:latin typeface="Comic Sans MS" panose="030F0702030302020204" pitchFamily="66" charset="0"/>
              </a:rPr>
              <a:t>Проблемы и их решения</a:t>
            </a:r>
          </a:p>
        </p:txBody>
      </p:sp>
      <p:pic>
        <p:nvPicPr>
          <p:cNvPr id="8" name="Рисунок 7" descr="Закрыть">
            <a:extLst>
              <a:ext uri="{FF2B5EF4-FFF2-40B4-BE49-F238E27FC236}">
                <a16:creationId xmlns:a16="http://schemas.microsoft.com/office/drawing/2014/main" id="{16A6F01C-55B2-4822-BEB6-B56EA0AC91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71" y="974219"/>
            <a:ext cx="1325563" cy="1325563"/>
          </a:xfrm>
          <a:prstGeom prst="rect">
            <a:avLst/>
          </a:prstGeom>
        </p:spPr>
      </p:pic>
      <p:pic>
        <p:nvPicPr>
          <p:cNvPr id="10" name="Рисунок 9" descr="Маркеры-галочки">
            <a:extLst>
              <a:ext uri="{FF2B5EF4-FFF2-40B4-BE49-F238E27FC236}">
                <a16:creationId xmlns:a16="http://schemas.microsoft.com/office/drawing/2014/main" id="{51BB5D45-5EDF-4D70-A6FD-7961C29CC7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48398" y="991843"/>
            <a:ext cx="1325563" cy="1307939"/>
          </a:xfrm>
          <a:prstGeom prst="rect">
            <a:avLst/>
          </a:prstGeom>
        </p:spPr>
      </p:pic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EBE6BA76-6E69-4B68-B346-71CB69913A8C}"/>
              </a:ext>
            </a:extLst>
          </p:cNvPr>
          <p:cNvSpPr/>
          <p:nvPr/>
        </p:nvSpPr>
        <p:spPr>
          <a:xfrm>
            <a:off x="1748157" y="1069457"/>
            <a:ext cx="3340359" cy="1135085"/>
          </a:xfrm>
          <a:prstGeom prst="roundRect">
            <a:avLst>
              <a:gd name="adj" fmla="val 38040"/>
            </a:avLst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Comic Sans MS" panose="030F0702030302020204" pitchFamily="66" charset="0"/>
              </a:rPr>
              <a:t>Мало российских игровых площадок</a:t>
            </a:r>
          </a:p>
        </p:txBody>
      </p:sp>
      <p:pic>
        <p:nvPicPr>
          <p:cNvPr id="12" name="Рисунок 11" descr="Закрыть">
            <a:extLst>
              <a:ext uri="{FF2B5EF4-FFF2-40B4-BE49-F238E27FC236}">
                <a16:creationId xmlns:a16="http://schemas.microsoft.com/office/drawing/2014/main" id="{25B708AA-6E06-4676-B783-39900419E8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3044994"/>
            <a:ext cx="1325563" cy="1325563"/>
          </a:xfrm>
          <a:prstGeom prst="rect">
            <a:avLst/>
          </a:prstGeom>
        </p:spPr>
      </p:pic>
      <p:pic>
        <p:nvPicPr>
          <p:cNvPr id="13" name="Рисунок 12" descr="Закрыть">
            <a:extLst>
              <a:ext uri="{FF2B5EF4-FFF2-40B4-BE49-F238E27FC236}">
                <a16:creationId xmlns:a16="http://schemas.microsoft.com/office/drawing/2014/main" id="{9F066481-D322-4A49-B046-566AC020B1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186756"/>
            <a:ext cx="1325563" cy="1325563"/>
          </a:xfrm>
          <a:prstGeom prst="rect">
            <a:avLst/>
          </a:prstGeom>
        </p:spPr>
      </p:pic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65E430CE-5D90-4ECA-B2FC-2895C24400B8}"/>
              </a:ext>
            </a:extLst>
          </p:cNvPr>
          <p:cNvSpPr/>
          <p:nvPr/>
        </p:nvSpPr>
        <p:spPr>
          <a:xfrm>
            <a:off x="1748155" y="3140234"/>
            <a:ext cx="3340359" cy="1135085"/>
          </a:xfrm>
          <a:prstGeom prst="roundRect">
            <a:avLst>
              <a:gd name="adj" fmla="val 38040"/>
            </a:avLst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Comic Sans MS" panose="030F0702030302020204" pitchFamily="66" charset="0"/>
              </a:rPr>
              <a:t>Проблемы с оплатой на иностранных платформах</a:t>
            </a:r>
            <a:endParaRPr lang="ru-RU" dirty="0"/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C1E71D66-1B9C-4711-8414-CAEA0DFBBC2E}"/>
              </a:ext>
            </a:extLst>
          </p:cNvPr>
          <p:cNvSpPr/>
          <p:nvPr/>
        </p:nvSpPr>
        <p:spPr>
          <a:xfrm>
            <a:off x="1748155" y="5281996"/>
            <a:ext cx="3340359" cy="1135085"/>
          </a:xfrm>
          <a:prstGeom prst="roundRect">
            <a:avLst>
              <a:gd name="adj" fmla="val 38040"/>
            </a:avLst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Comic Sans MS" panose="030F0702030302020204" pitchFamily="66" charset="0"/>
              </a:rPr>
              <a:t>Нет команды тестировщиков</a:t>
            </a:r>
          </a:p>
        </p:txBody>
      </p:sp>
      <p:pic>
        <p:nvPicPr>
          <p:cNvPr id="18" name="Рисунок 17" descr="Маркеры-галочки">
            <a:extLst>
              <a:ext uri="{FF2B5EF4-FFF2-40B4-BE49-F238E27FC236}">
                <a16:creationId xmlns:a16="http://schemas.microsoft.com/office/drawing/2014/main" id="{6C3BDDBA-A7A2-4EF2-A273-62E0515BC9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48398" y="3034270"/>
            <a:ext cx="1325563" cy="1307939"/>
          </a:xfrm>
          <a:prstGeom prst="rect">
            <a:avLst/>
          </a:prstGeom>
        </p:spPr>
      </p:pic>
      <p:pic>
        <p:nvPicPr>
          <p:cNvPr id="19" name="Рисунок 18" descr="Маркеры-галочки">
            <a:extLst>
              <a:ext uri="{FF2B5EF4-FFF2-40B4-BE49-F238E27FC236}">
                <a16:creationId xmlns:a16="http://schemas.microsoft.com/office/drawing/2014/main" id="{B702CF01-8311-4885-8987-7CE23FF9E7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48398" y="5076698"/>
            <a:ext cx="1325563" cy="1307939"/>
          </a:xfrm>
          <a:prstGeom prst="rect">
            <a:avLst/>
          </a:prstGeom>
        </p:spPr>
      </p:pic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408CBAA5-2E12-4909-A64B-5C8A8511F375}"/>
              </a:ext>
            </a:extLst>
          </p:cNvPr>
          <p:cNvSpPr/>
          <p:nvPr/>
        </p:nvSpPr>
        <p:spPr>
          <a:xfrm>
            <a:off x="8098971" y="1088118"/>
            <a:ext cx="3470988" cy="1135085"/>
          </a:xfrm>
          <a:prstGeom prst="roundRect">
            <a:avLst>
              <a:gd name="adj" fmla="val 39683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Comic Sans MS" panose="030F0702030302020204" pitchFamily="66" charset="0"/>
              </a:rPr>
              <a:t>Ероша разработана в первую очередь для российского рынка</a:t>
            </a: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98B1A8FF-15B2-4391-A4B6-4015FB994AC6}"/>
              </a:ext>
            </a:extLst>
          </p:cNvPr>
          <p:cNvSpPr/>
          <p:nvPr/>
        </p:nvSpPr>
        <p:spPr>
          <a:xfrm>
            <a:off x="8098971" y="3140232"/>
            <a:ext cx="3470988" cy="1135085"/>
          </a:xfrm>
          <a:prstGeom prst="roundRect">
            <a:avLst>
              <a:gd name="adj" fmla="val 39683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Comic Sans MS" panose="030F0702030302020204" pitchFamily="66" charset="0"/>
              </a:rPr>
              <a:t>Так как наша платформа российская, то проблем с оплатой не будет</a:t>
            </a: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8B402791-0DE9-4641-9B59-60892FCA51E4}"/>
              </a:ext>
            </a:extLst>
          </p:cNvPr>
          <p:cNvSpPr/>
          <p:nvPr/>
        </p:nvSpPr>
        <p:spPr>
          <a:xfrm>
            <a:off x="8098971" y="5281994"/>
            <a:ext cx="3470988" cy="1135085"/>
          </a:xfrm>
          <a:prstGeom prst="roundRect">
            <a:avLst>
              <a:gd name="adj" fmla="val 39683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Comic Sans MS" panose="030F0702030302020204" pitchFamily="66" charset="0"/>
              </a:rPr>
              <a:t>Как вы, так и другой разработчик  сможете легко связаться друг с другом</a:t>
            </a:r>
          </a:p>
        </p:txBody>
      </p:sp>
    </p:spTree>
    <p:extLst>
      <p:ext uri="{BB962C8B-B14F-4D97-AF65-F5344CB8AC3E}">
        <p14:creationId xmlns:p14="http://schemas.microsoft.com/office/powerpoint/2010/main" val="41552181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CAECDE-E29E-48E1-B90D-EAD1ABA9C1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/>
          <a:lstStyle/>
          <a:p>
            <a:pPr algn="ctr"/>
            <a:r>
              <a:rPr lang="ru-RU" i="1" dirty="0">
                <a:latin typeface="Comic Sans MS" panose="030F0702030302020204" pitchFamily="66" charset="0"/>
              </a:rPr>
              <a:t>Целевая аудитория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B7FA380-58CD-4B07-8BF2-3A4CB21084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2939" y="1709629"/>
            <a:ext cx="10839062" cy="45045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latin typeface="Comic Sans MS" panose="030F0702030302020204" pitchFamily="66" charset="0"/>
              </a:rPr>
              <a:t>Разработчики			в </a:t>
            </a:r>
            <a:r>
              <a:rPr lang="ru-RU" sz="2400" dirty="0">
                <a:latin typeface="Comic Sans MS" panose="030F0702030302020204" pitchFamily="66" charset="0"/>
              </a:rPr>
              <a:t>2022 году — 269 000 резюме</a:t>
            </a:r>
          </a:p>
          <a:p>
            <a:pPr marL="0" indent="0">
              <a:buNone/>
            </a:pPr>
            <a:endParaRPr lang="ru-RU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ru-RU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ru-RU" dirty="0">
                <a:latin typeface="Comic Sans MS" panose="030F0702030302020204" pitchFamily="66" charset="0"/>
              </a:rPr>
              <a:t>Пользователи 			</a:t>
            </a:r>
            <a:r>
              <a:rPr lang="ru-RU" sz="2400" dirty="0">
                <a:latin typeface="Comic Sans MS" panose="030F0702030302020204" pitchFamily="66" charset="0"/>
              </a:rPr>
              <a:t>15 миллионов в России 								пользуются иностранным конкурентом</a:t>
            </a:r>
          </a:p>
          <a:p>
            <a:pPr marL="0" indent="0">
              <a:buNone/>
            </a:pPr>
            <a:endParaRPr lang="ru-RU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ru-RU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ru-RU" dirty="0">
                <a:latin typeface="Comic Sans MS" panose="030F0702030302020204" pitchFamily="66" charset="0"/>
              </a:rPr>
              <a:t>Инвесторы			</a:t>
            </a:r>
            <a:r>
              <a:rPr lang="ru-RU" sz="2400" dirty="0">
                <a:latin typeface="Comic Sans MS" panose="030F0702030302020204" pitchFamily="66" charset="0"/>
              </a:rPr>
              <a:t>В 2021 г. средний объем инвестиций в 					проект составлял 300-500 млн </a:t>
            </a:r>
            <a:r>
              <a:rPr lang="ru-RU" sz="2400" dirty="0" err="1">
                <a:latin typeface="Comic Sans MS" panose="030F0702030302020204" pitchFamily="66" charset="0"/>
              </a:rPr>
              <a:t>руб</a:t>
            </a:r>
            <a:endParaRPr lang="ru-RU" dirty="0">
              <a:latin typeface="Comic Sans MS" panose="030F0702030302020204" pitchFamily="66" charset="0"/>
            </a:endParaRPr>
          </a:p>
        </p:txBody>
      </p:sp>
      <p:pic>
        <p:nvPicPr>
          <p:cNvPr id="8" name="Рисунок 7" descr="Офисный работник">
            <a:extLst>
              <a:ext uri="{FF2B5EF4-FFF2-40B4-BE49-F238E27FC236}">
                <a16:creationId xmlns:a16="http://schemas.microsoft.com/office/drawing/2014/main" id="{050DDC8E-8E60-4715-BF2D-140FCAEC5A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80420" y="4658705"/>
            <a:ext cx="1356175" cy="1356175"/>
          </a:xfrm>
          <a:prstGeom prst="rect">
            <a:avLst/>
          </a:prstGeom>
        </p:spPr>
      </p:pic>
      <p:pic>
        <p:nvPicPr>
          <p:cNvPr id="10" name="Рисунок 9" descr="Программист">
            <a:extLst>
              <a:ext uri="{FF2B5EF4-FFF2-40B4-BE49-F238E27FC236}">
                <a16:creationId xmlns:a16="http://schemas.microsoft.com/office/drawing/2014/main" id="{9E30C0DE-8CB8-404D-A536-FB39DC188A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80420" y="1088185"/>
            <a:ext cx="1356176" cy="1356176"/>
          </a:xfrm>
          <a:prstGeom prst="rect">
            <a:avLst/>
          </a:prstGeom>
        </p:spPr>
      </p:pic>
      <p:pic>
        <p:nvPicPr>
          <p:cNvPr id="12" name="Рисунок 11" descr="Пользователь">
            <a:extLst>
              <a:ext uri="{FF2B5EF4-FFF2-40B4-BE49-F238E27FC236}">
                <a16:creationId xmlns:a16="http://schemas.microsoft.com/office/drawing/2014/main" id="{666E97A8-D3FA-483E-B17E-1D33648714E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180419" y="2810172"/>
            <a:ext cx="1356175" cy="1356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1172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CAECDE-E29E-48E1-B90D-EAD1ABA9C1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1325563"/>
          </a:xfrm>
        </p:spPr>
        <p:txBody>
          <a:bodyPr/>
          <a:lstStyle/>
          <a:p>
            <a:pPr algn="ctr"/>
            <a:r>
              <a:rPr lang="ru-RU" i="1" dirty="0">
                <a:latin typeface="Comic Sans MS" panose="030F0702030302020204" pitchFamily="66" charset="0"/>
              </a:rPr>
              <a:t>Рынок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B7FA380-58CD-4B07-8BF2-3A4CB21084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62073"/>
            <a:ext cx="9423918" cy="54776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i="1" dirty="0">
                <a:latin typeface="Comic Sans MS" panose="030F0702030302020204" pitchFamily="66" charset="0"/>
              </a:rPr>
              <a:t>Google</a:t>
            </a:r>
            <a:r>
              <a:rPr lang="ru-RU" sz="3200" i="1" dirty="0">
                <a:latin typeface="Comic Sans MS" panose="030F0702030302020204" pitchFamily="66" charset="0"/>
              </a:rPr>
              <a:t> в 2020 году проводил исследование игрового рынка.</a:t>
            </a:r>
          </a:p>
          <a:p>
            <a:pPr marL="0" indent="0">
              <a:buNone/>
            </a:pPr>
            <a:r>
              <a:rPr lang="ru-RU" b="1" dirty="0">
                <a:latin typeface="Comic Sans MS" panose="030F0702030302020204" pitchFamily="66" charset="0"/>
              </a:rPr>
              <a:t>За 2020-й год мировой игровой рынок вырос на 23,1%</a:t>
            </a:r>
          </a:p>
          <a:p>
            <a:pPr marL="0" indent="0">
              <a:buNone/>
            </a:pPr>
            <a:r>
              <a:rPr lang="ru-RU" dirty="0">
                <a:latin typeface="Comic Sans MS" panose="030F0702030302020204" pitchFamily="66" charset="0"/>
              </a:rPr>
              <a:t>Согласно отчёту </a:t>
            </a:r>
            <a:r>
              <a:rPr lang="ru-RU" dirty="0" err="1">
                <a:latin typeface="Comic Sans MS" panose="030F0702030302020204" pitchFamily="66" charset="0"/>
              </a:rPr>
              <a:t>Google</a:t>
            </a:r>
            <a:r>
              <a:rPr lang="ru-RU" dirty="0">
                <a:latin typeface="Comic Sans MS" panose="030F0702030302020204" pitchFamily="66" charset="0"/>
              </a:rPr>
              <a:t>, это самый высокий показатель за последние 10 лет. </a:t>
            </a:r>
          </a:p>
        </p:txBody>
      </p:sp>
      <p:pic>
        <p:nvPicPr>
          <p:cNvPr id="6" name="Рисунок 5" descr="Тенденция к повышению">
            <a:extLst>
              <a:ext uri="{FF2B5EF4-FFF2-40B4-BE49-F238E27FC236}">
                <a16:creationId xmlns:a16="http://schemas.microsoft.com/office/drawing/2014/main" id="{F1119623-745E-482B-8280-6684A4BF9B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449" y="4272229"/>
            <a:ext cx="2171988" cy="2171988"/>
          </a:xfrm>
          <a:prstGeom prst="rect">
            <a:avLst/>
          </a:prstGeom>
        </p:spPr>
      </p:pic>
      <p:pic>
        <p:nvPicPr>
          <p:cNvPr id="8" name="Рисунок 7" descr="Линейчатая диаграмма с тенденцией к повышению">
            <a:extLst>
              <a:ext uri="{FF2B5EF4-FFF2-40B4-BE49-F238E27FC236}">
                <a16:creationId xmlns:a16="http://schemas.microsoft.com/office/drawing/2014/main" id="{52DA1F94-35BD-4E28-83E5-32B772A5F2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32523" y="1488491"/>
            <a:ext cx="2434800" cy="24348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0ACD01B-52E9-4B16-8D00-AD0DAE785932}"/>
              </a:ext>
            </a:extLst>
          </p:cNvPr>
          <p:cNvSpPr txBox="1"/>
          <p:nvPr/>
        </p:nvSpPr>
        <p:spPr>
          <a:xfrm>
            <a:off x="2277437" y="4272229"/>
            <a:ext cx="9914563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Comic Sans MS" panose="030F0702030302020204" pitchFamily="66" charset="0"/>
              </a:rPr>
              <a:t>Эксперты предполагают, что объём отрасли преодолеет порог в 200 миллиардов долларов к 2023-му году и достигнет 218,7 миллиарда долларов к 2024-му.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65941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CAECDE-E29E-48E1-B90D-EAD1ABA9C1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/>
          <a:lstStyle/>
          <a:p>
            <a:pPr algn="ctr"/>
            <a:r>
              <a:rPr lang="ru-RU" i="1" dirty="0">
                <a:latin typeface="Comic Sans MS" panose="030F0702030302020204" pitchFamily="66" charset="0"/>
              </a:rPr>
              <a:t>Зарубежные конкуренты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B7FA380-58CD-4B07-8BF2-3A4CB21084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62073"/>
            <a:ext cx="12192000" cy="54959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latin typeface="Comic Sans MS" panose="030F0702030302020204" pitchFamily="66" charset="0"/>
              </a:rPr>
              <a:t>Steam</a:t>
            </a:r>
            <a:r>
              <a:rPr lang="ru-RU" b="1" dirty="0">
                <a:latin typeface="Comic Sans MS" panose="030F0702030302020204" pitchFamily="66" charset="0"/>
              </a:rPr>
              <a:t> </a:t>
            </a:r>
            <a:r>
              <a:rPr lang="ru-RU" dirty="0">
                <a:latin typeface="Comic Sans MS" panose="030F0702030302020204" pitchFamily="66" charset="0"/>
              </a:rPr>
              <a:t>(для компьютеров)</a:t>
            </a:r>
          </a:p>
          <a:p>
            <a:r>
              <a:rPr lang="ru-RU" dirty="0"/>
              <a:t>Стоимость 100</a:t>
            </a:r>
            <a:r>
              <a:rPr lang="en-US" dirty="0"/>
              <a:t>$</a:t>
            </a:r>
            <a:r>
              <a:rPr lang="ru-RU" dirty="0"/>
              <a:t> + 30% с продаж</a:t>
            </a:r>
          </a:p>
          <a:p>
            <a:r>
              <a:rPr lang="ru-RU" dirty="0"/>
              <a:t>Нельзя пополнять счет</a:t>
            </a:r>
          </a:p>
          <a:p>
            <a:pPr marL="0" indent="0">
              <a:buNone/>
            </a:pPr>
            <a:r>
              <a:rPr lang="en-US" b="1" dirty="0">
                <a:latin typeface="Comic Sans MS" panose="030F0702030302020204" pitchFamily="66" charset="0"/>
              </a:rPr>
              <a:t>Google Play</a:t>
            </a:r>
            <a:r>
              <a:rPr lang="ru-RU" b="1" dirty="0">
                <a:latin typeface="Comic Sans MS" panose="030F0702030302020204" pitchFamily="66" charset="0"/>
              </a:rPr>
              <a:t> </a:t>
            </a:r>
            <a:r>
              <a:rPr lang="ru-RU" dirty="0">
                <a:latin typeface="Comic Sans MS" panose="030F0702030302020204" pitchFamily="66" charset="0"/>
              </a:rPr>
              <a:t>(мобильная платформа)</a:t>
            </a:r>
            <a:endParaRPr lang="en-US" dirty="0">
              <a:latin typeface="Comic Sans MS" panose="030F0702030302020204" pitchFamily="66" charset="0"/>
            </a:endParaRPr>
          </a:p>
          <a:p>
            <a:r>
              <a:rPr lang="ru-RU" dirty="0"/>
              <a:t>Стоимость 25</a:t>
            </a:r>
            <a:r>
              <a:rPr lang="en-US" dirty="0"/>
              <a:t>$</a:t>
            </a:r>
            <a:r>
              <a:rPr lang="ru-RU" dirty="0"/>
              <a:t> + 30% с продаж</a:t>
            </a:r>
          </a:p>
          <a:p>
            <a:r>
              <a:rPr lang="ru-RU" dirty="0"/>
              <a:t>Заблокированы некоторые приложения (Сбербанк, </a:t>
            </a:r>
            <a:r>
              <a:rPr lang="ru-RU" dirty="0" err="1"/>
              <a:t>альфабанк</a:t>
            </a:r>
            <a:r>
              <a:rPr lang="ru-RU" dirty="0"/>
              <a:t>)</a:t>
            </a:r>
          </a:p>
          <a:p>
            <a:endParaRPr lang="ru-RU" dirty="0"/>
          </a:p>
          <a:p>
            <a:endParaRPr lang="en-US" dirty="0"/>
          </a:p>
          <a:p>
            <a:pPr marL="0" indent="0" algn="ctr">
              <a:buNone/>
            </a:pPr>
            <a:r>
              <a:rPr lang="ru-RU" sz="3200" b="1" dirty="0">
                <a:latin typeface="Comic Sans MS" panose="030F0702030302020204" pitchFamily="66" charset="0"/>
              </a:rPr>
              <a:t>В России аналогичных платформ нет</a:t>
            </a:r>
          </a:p>
          <a:p>
            <a:pPr marL="0" indent="0">
              <a:buNone/>
            </a:pPr>
            <a:endParaRPr lang="ru-RU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38917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BCD9AB-C873-4207-B45C-30A46D7D49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962706"/>
          </a:xfrm>
        </p:spPr>
        <p:txBody>
          <a:bodyPr/>
          <a:lstStyle/>
          <a:p>
            <a:r>
              <a:rPr lang="ru-RU" dirty="0">
                <a:latin typeface="Comic Sans MS" panose="030F0702030302020204" pitchFamily="66" charset="0"/>
              </a:rPr>
              <a:t>Суть проекта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9CEE377-6390-459D-A44B-0D2DCB4B67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899816"/>
            <a:ext cx="12192000" cy="4958184"/>
          </a:xfrm>
        </p:spPr>
        <p:txBody>
          <a:bodyPr>
            <a:normAutofit/>
          </a:bodyPr>
          <a:lstStyle/>
          <a:p>
            <a:pPr algn="l"/>
            <a:r>
              <a:rPr lang="ru-RU" sz="3200" dirty="0">
                <a:latin typeface="Comic Sans MS" panose="030F0702030302020204" pitchFamily="66" charset="0"/>
              </a:rPr>
              <a:t>Ероша – платформа, созданная как для обычных пользователей, так и для начинающих перспективных разработчиков, которые могут бесплатно выставлять свои игры, программы и приложения, а так же продавать их.</a:t>
            </a:r>
          </a:p>
          <a:p>
            <a:pPr algn="l"/>
            <a:endParaRPr lang="ru-RU" sz="3200" dirty="0">
              <a:latin typeface="Comic Sans MS" panose="030F0702030302020204" pitchFamily="66" charset="0"/>
            </a:endParaRPr>
          </a:p>
          <a:p>
            <a:pPr algn="l"/>
            <a:r>
              <a:rPr lang="ru-RU" sz="3200" dirty="0">
                <a:latin typeface="Comic Sans MS" panose="030F0702030302020204" pitchFamily="66" charset="0"/>
              </a:rPr>
              <a:t>У разработчиков есть возможность объединяться и тестировать друг-другу проекты.</a:t>
            </a:r>
          </a:p>
          <a:p>
            <a:pPr algn="l"/>
            <a:endParaRPr lang="ru-RU" sz="3200" dirty="0">
              <a:latin typeface="Comic Sans MS" panose="030F0702030302020204" pitchFamily="66" charset="0"/>
            </a:endParaRPr>
          </a:p>
          <a:p>
            <a:pPr algn="l"/>
            <a:r>
              <a:rPr lang="ru-RU" sz="3200" dirty="0">
                <a:latin typeface="Comic Sans MS" panose="030F0702030302020204" pitchFamily="66" charset="0"/>
              </a:rPr>
              <a:t>А инвесторы могут найти золотую жилу.</a:t>
            </a:r>
          </a:p>
        </p:txBody>
      </p:sp>
    </p:spTree>
    <p:extLst>
      <p:ext uri="{BB962C8B-B14F-4D97-AF65-F5344CB8AC3E}">
        <p14:creationId xmlns:p14="http://schemas.microsoft.com/office/powerpoint/2010/main" val="15116833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BCD9AB-C873-4207-B45C-30A46D7D49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962706"/>
          </a:xfrm>
        </p:spPr>
        <p:txBody>
          <a:bodyPr/>
          <a:lstStyle/>
          <a:p>
            <a:r>
              <a:rPr lang="ru-RU" dirty="0">
                <a:latin typeface="Comic Sans MS" panose="030F0702030302020204" pitchFamily="66" charset="0"/>
              </a:rPr>
              <a:t>Как это работает ?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7B7DCC89-06BC-4C42-90CC-2979B788A2C1}"/>
              </a:ext>
            </a:extLst>
          </p:cNvPr>
          <p:cNvSpPr/>
          <p:nvPr/>
        </p:nvSpPr>
        <p:spPr>
          <a:xfrm>
            <a:off x="457200" y="1183336"/>
            <a:ext cx="2127380" cy="962705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Разработчик</a:t>
            </a:r>
            <a:endParaRPr lang="ru-RU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D56E75B8-289F-40B7-86B2-B6BDB700575D}"/>
              </a:ext>
            </a:extLst>
          </p:cNvPr>
          <p:cNvSpPr/>
          <p:nvPr/>
        </p:nvSpPr>
        <p:spPr>
          <a:xfrm>
            <a:off x="4904791" y="1183333"/>
            <a:ext cx="2208244" cy="961053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Выкладывает свой проект на наш сайт</a:t>
            </a:r>
            <a:endParaRPr lang="ru-RU" sz="16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F6C8A8A7-39B6-4A08-AEA1-CAA5B0BBECB4}"/>
              </a:ext>
            </a:extLst>
          </p:cNvPr>
          <p:cNvCxnSpPr>
            <a:cxnSpLocks/>
            <a:stCxn id="7" idx="3"/>
            <a:endCxn id="8" idx="1"/>
          </p:cNvCxnSpPr>
          <p:nvPr/>
        </p:nvCxnSpPr>
        <p:spPr>
          <a:xfrm flipV="1">
            <a:off x="2584580" y="1663860"/>
            <a:ext cx="2320211" cy="82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CC1CE3D5-37B7-4485-9132-DDBE562EB967}"/>
              </a:ext>
            </a:extLst>
          </p:cNvPr>
          <p:cNvSpPr/>
          <p:nvPr/>
        </p:nvSpPr>
        <p:spPr>
          <a:xfrm>
            <a:off x="457200" y="3003266"/>
            <a:ext cx="2127380" cy="1046584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Инвестор</a:t>
            </a:r>
            <a:endParaRPr lang="ru-RU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62203458-E0E6-4D5B-8DD0-317C11E44456}"/>
              </a:ext>
            </a:extLst>
          </p:cNvPr>
          <p:cNvSpPr/>
          <p:nvPr/>
        </p:nvSpPr>
        <p:spPr>
          <a:xfrm>
            <a:off x="457200" y="4907075"/>
            <a:ext cx="2416628" cy="96270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Пользователь</a:t>
            </a:r>
            <a:endParaRPr lang="ru-RU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0E66263F-0584-471F-8333-977402641C59}"/>
              </a:ext>
            </a:extLst>
          </p:cNvPr>
          <p:cNvSpPr/>
          <p:nvPr/>
        </p:nvSpPr>
        <p:spPr>
          <a:xfrm>
            <a:off x="4845697" y="3002439"/>
            <a:ext cx="2326433" cy="1046583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Следит за проектами на нашем сайте</a:t>
            </a:r>
          </a:p>
        </p:txBody>
      </p: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01A9A6FB-B62C-417C-A3E3-0ED29EF1D880}"/>
              </a:ext>
            </a:extLst>
          </p:cNvPr>
          <p:cNvCxnSpPr>
            <a:cxnSpLocks/>
            <a:stCxn id="13" idx="3"/>
            <a:endCxn id="16" idx="1"/>
          </p:cNvCxnSpPr>
          <p:nvPr/>
        </p:nvCxnSpPr>
        <p:spPr>
          <a:xfrm flipV="1">
            <a:off x="2584580" y="3525731"/>
            <a:ext cx="2261117" cy="82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0A53E7E3-0640-4314-B48B-B76805DDB196}"/>
              </a:ext>
            </a:extLst>
          </p:cNvPr>
          <p:cNvSpPr/>
          <p:nvPr/>
        </p:nvSpPr>
        <p:spPr>
          <a:xfrm>
            <a:off x="4904791" y="4906248"/>
            <a:ext cx="2326433" cy="96270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Ищет во что поиграть</a:t>
            </a:r>
            <a:endParaRPr lang="ru-RU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A08334C5-8FEA-4DD6-9979-E4DDA2BC5D54}"/>
              </a:ext>
            </a:extLst>
          </p:cNvPr>
          <p:cNvCxnSpPr>
            <a:stCxn id="15" idx="3"/>
            <a:endCxn id="19" idx="1"/>
          </p:cNvCxnSpPr>
          <p:nvPr/>
        </p:nvCxnSpPr>
        <p:spPr>
          <a:xfrm flipV="1">
            <a:off x="2873828" y="5387601"/>
            <a:ext cx="2030963" cy="82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6691F451-89D5-44BC-A2E6-26C8896F6588}"/>
              </a:ext>
            </a:extLst>
          </p:cNvPr>
          <p:cNvSpPr/>
          <p:nvPr/>
        </p:nvSpPr>
        <p:spPr>
          <a:xfrm>
            <a:off x="8985383" y="1183336"/>
            <a:ext cx="2276668" cy="96270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Находит популярность или инвестора</a:t>
            </a:r>
            <a:endParaRPr lang="ru-RU" sz="16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30" name="Прямая со стрелкой 29">
            <a:extLst>
              <a:ext uri="{FF2B5EF4-FFF2-40B4-BE49-F238E27FC236}">
                <a16:creationId xmlns:a16="http://schemas.microsoft.com/office/drawing/2014/main" id="{683C98C0-D46D-4A51-BABE-E773CD1A9817}"/>
              </a:ext>
            </a:extLst>
          </p:cNvPr>
          <p:cNvCxnSpPr>
            <a:cxnSpLocks/>
            <a:stCxn id="8" idx="3"/>
            <a:endCxn id="22" idx="1"/>
          </p:cNvCxnSpPr>
          <p:nvPr/>
        </p:nvCxnSpPr>
        <p:spPr>
          <a:xfrm>
            <a:off x="7113035" y="1663860"/>
            <a:ext cx="1872348" cy="82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2" name="Прямоугольник: скругленные углы 41">
            <a:extLst>
              <a:ext uri="{FF2B5EF4-FFF2-40B4-BE49-F238E27FC236}">
                <a16:creationId xmlns:a16="http://schemas.microsoft.com/office/drawing/2014/main" id="{DE9AC737-C59A-42C9-9F56-AB6231BB2A54}"/>
              </a:ext>
            </a:extLst>
          </p:cNvPr>
          <p:cNvSpPr/>
          <p:nvPr/>
        </p:nvSpPr>
        <p:spPr>
          <a:xfrm>
            <a:off x="8935619" y="3003267"/>
            <a:ext cx="2326433" cy="1046583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Находит перспективный проект</a:t>
            </a:r>
            <a:endParaRPr lang="ru-RU" sz="16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44" name="Прямая со стрелкой 43">
            <a:extLst>
              <a:ext uri="{FF2B5EF4-FFF2-40B4-BE49-F238E27FC236}">
                <a16:creationId xmlns:a16="http://schemas.microsoft.com/office/drawing/2014/main" id="{C26DBB4E-3572-4049-AF10-D466067A8FC3}"/>
              </a:ext>
            </a:extLst>
          </p:cNvPr>
          <p:cNvCxnSpPr>
            <a:stCxn id="16" idx="3"/>
            <a:endCxn id="42" idx="1"/>
          </p:cNvCxnSpPr>
          <p:nvPr/>
        </p:nvCxnSpPr>
        <p:spPr>
          <a:xfrm>
            <a:off x="7172130" y="3525731"/>
            <a:ext cx="1763489" cy="82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6" name="Прямоугольник: скругленные углы 45">
            <a:extLst>
              <a:ext uri="{FF2B5EF4-FFF2-40B4-BE49-F238E27FC236}">
                <a16:creationId xmlns:a16="http://schemas.microsoft.com/office/drawing/2014/main" id="{72974577-4BFB-4B0B-9EBC-A5CE75AAE58E}"/>
              </a:ext>
            </a:extLst>
          </p:cNvPr>
          <p:cNvSpPr/>
          <p:nvPr/>
        </p:nvSpPr>
        <p:spPr>
          <a:xfrm>
            <a:off x="8935618" y="4906248"/>
            <a:ext cx="2326433" cy="961052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Находит где провести время</a:t>
            </a:r>
          </a:p>
        </p:txBody>
      </p:sp>
      <p:cxnSp>
        <p:nvCxnSpPr>
          <p:cNvPr id="50" name="Прямая со стрелкой 49">
            <a:extLst>
              <a:ext uri="{FF2B5EF4-FFF2-40B4-BE49-F238E27FC236}">
                <a16:creationId xmlns:a16="http://schemas.microsoft.com/office/drawing/2014/main" id="{D590B998-0F60-421C-87AD-CCC624F2704C}"/>
              </a:ext>
            </a:extLst>
          </p:cNvPr>
          <p:cNvCxnSpPr>
            <a:stCxn id="19" idx="3"/>
            <a:endCxn id="46" idx="1"/>
          </p:cNvCxnSpPr>
          <p:nvPr/>
        </p:nvCxnSpPr>
        <p:spPr>
          <a:xfrm flipV="1">
            <a:off x="7231224" y="5386774"/>
            <a:ext cx="1704394" cy="82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50077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BCD9AB-C873-4207-B45C-30A46D7D49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046681"/>
          </a:xfrm>
        </p:spPr>
        <p:txBody>
          <a:bodyPr>
            <a:normAutofit/>
          </a:bodyPr>
          <a:lstStyle/>
          <a:p>
            <a:r>
              <a:rPr lang="ru-RU" sz="5400" dirty="0">
                <a:latin typeface="Comic Sans MS" panose="030F0702030302020204" pitchFamily="66" charset="0"/>
              </a:rPr>
              <a:t>Пример использования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9CEE377-6390-459D-A44B-0D2DCB4B67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573034"/>
            <a:ext cx="4103913" cy="5284966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Comic Sans MS" panose="030F0702030302020204" pitchFamily="66" charset="0"/>
              </a:rPr>
              <a:t>Разработчик</a:t>
            </a:r>
          </a:p>
          <a:p>
            <a:pPr marL="457200" indent="-457200" algn="l">
              <a:buAutoNum type="arabicPeriod"/>
            </a:pPr>
            <a:r>
              <a:rPr lang="ru-RU" dirty="0"/>
              <a:t>Студент Вася создал игру, программу и хочет чтобы в нее играли.</a:t>
            </a:r>
          </a:p>
          <a:p>
            <a:pPr marL="457200" indent="-457200" algn="l">
              <a:buAutoNum type="arabicPeriod"/>
            </a:pPr>
            <a:r>
              <a:rPr lang="ru-RU" dirty="0"/>
              <a:t>Решил посмотреть в интернете где можно ее выложить.</a:t>
            </a:r>
          </a:p>
          <a:p>
            <a:pPr marL="457200" indent="-457200" algn="l">
              <a:buAutoNum type="arabicPeriod"/>
            </a:pPr>
            <a:r>
              <a:rPr lang="ru-RU" dirty="0"/>
              <a:t>Увидел нашу рекламу, зашел на сайт.</a:t>
            </a:r>
          </a:p>
          <a:p>
            <a:pPr marL="457200" indent="-457200" algn="l">
              <a:buAutoNum type="arabicPeriod"/>
            </a:pPr>
            <a:r>
              <a:rPr lang="ru-RU" dirty="0"/>
              <a:t>Выложил свою игру на Ерошу.</a:t>
            </a:r>
          </a:p>
          <a:p>
            <a:pPr marL="457200" indent="-457200" algn="l">
              <a:buAutoNum type="arabicPeriod"/>
            </a:pPr>
            <a:r>
              <a:rPr lang="ru-RU" dirty="0"/>
              <a:t>Нашел пользователей и инвестора.</a:t>
            </a:r>
          </a:p>
          <a:p>
            <a:pPr algn="l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6E4FF8-F805-4BBE-82BB-B341EA9B5971}"/>
              </a:ext>
            </a:extLst>
          </p:cNvPr>
          <p:cNvSpPr txBox="1"/>
          <p:nvPr/>
        </p:nvSpPr>
        <p:spPr>
          <a:xfrm>
            <a:off x="4144347" y="1573034"/>
            <a:ext cx="4103913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i="1" dirty="0">
                <a:latin typeface="Comic Sans MS" panose="030F0702030302020204" pitchFamily="66" charset="0"/>
              </a:rPr>
              <a:t>Пользователь</a:t>
            </a:r>
          </a:p>
          <a:p>
            <a:pPr marL="457200" indent="-457200">
              <a:buAutoNum type="arabicPeriod"/>
            </a:pPr>
            <a:r>
              <a:rPr lang="ru-RU" sz="2400" dirty="0"/>
              <a:t>Пете надоели его игры и он хочет чего то нового.</a:t>
            </a:r>
          </a:p>
          <a:p>
            <a:pPr marL="457200" indent="-457200">
              <a:buAutoNum type="arabicPeriod"/>
            </a:pPr>
            <a:r>
              <a:rPr lang="ru-RU" sz="2400" dirty="0"/>
              <a:t>Начал смотреть игры, приложения в интернете.</a:t>
            </a:r>
          </a:p>
          <a:p>
            <a:pPr marL="457200" indent="-457200">
              <a:buAutoNum type="arabicPeriod"/>
            </a:pPr>
            <a:r>
              <a:rPr lang="ru-RU" sz="2400" dirty="0"/>
              <a:t>Наткнулся на наш сайт и игру Васи.</a:t>
            </a:r>
          </a:p>
          <a:p>
            <a:pPr marL="457200" indent="-457200">
              <a:buAutoNum type="arabicPeriod"/>
            </a:pPr>
            <a:r>
              <a:rPr lang="ru-RU" sz="2400" dirty="0"/>
              <a:t>Скачал, реализовал свою задачу, теперь Петя доволен!</a:t>
            </a:r>
          </a:p>
          <a:p>
            <a:pPr algn="ctr"/>
            <a:endParaRPr lang="ru-RU" sz="2400" dirty="0"/>
          </a:p>
          <a:p>
            <a:pPr algn="ctr"/>
            <a:r>
              <a:rPr lang="ru-RU" dirty="0"/>
              <a:t>  </a:t>
            </a:r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7050E1-E7A3-478D-AC87-34CA11441075}"/>
              </a:ext>
            </a:extLst>
          </p:cNvPr>
          <p:cNvSpPr txBox="1"/>
          <p:nvPr/>
        </p:nvSpPr>
        <p:spPr>
          <a:xfrm>
            <a:off x="8248260" y="1479728"/>
            <a:ext cx="3949960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i="1" dirty="0">
                <a:latin typeface="Comic Sans MS" panose="030F0702030302020204" pitchFamily="66" charset="0"/>
              </a:rPr>
              <a:t>Инвестор</a:t>
            </a:r>
          </a:p>
          <a:p>
            <a:pPr marL="457200" indent="-457200">
              <a:buAutoNum type="arabicPeriod"/>
            </a:pPr>
            <a:r>
              <a:rPr lang="ru-RU" sz="2400" dirty="0"/>
              <a:t>Ищет перспективный проект</a:t>
            </a:r>
          </a:p>
          <a:p>
            <a:pPr marL="457200" indent="-457200">
              <a:buAutoNum type="arabicPeriod"/>
            </a:pPr>
            <a:r>
              <a:rPr lang="ru-RU" sz="2400" dirty="0"/>
              <a:t>Подсказали про Ерошу, зашел на наш сайт.</a:t>
            </a:r>
          </a:p>
          <a:p>
            <a:pPr marL="457200" indent="-457200">
              <a:buAutoNum type="arabicPeriod"/>
            </a:pPr>
            <a:r>
              <a:rPr lang="ru-RU" sz="2400" dirty="0"/>
              <a:t>Увидел популярную проект Васи, написал ему.</a:t>
            </a:r>
          </a:p>
          <a:p>
            <a:pPr marL="457200" indent="-457200">
              <a:buAutoNum type="arabicPeriod"/>
            </a:pPr>
            <a:r>
              <a:rPr lang="ru-RU" sz="2400" dirty="0"/>
              <a:t>Договорился, теперь Вася и инвестор довольные!</a:t>
            </a:r>
          </a:p>
          <a:p>
            <a:pPr marL="457200" indent="-457200">
              <a:buAutoNum type="arabicPeriod"/>
            </a:pPr>
            <a:endParaRPr lang="ru-RU" sz="2400" dirty="0"/>
          </a:p>
          <a:p>
            <a:pPr algn="ctr"/>
            <a:endParaRPr lang="ru-RU" sz="2400" dirty="0"/>
          </a:p>
          <a:p>
            <a:pPr algn="ctr"/>
            <a:endParaRPr lang="ru-RU" sz="2400" dirty="0"/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38954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BCD9AB-C873-4207-B45C-30A46D7D49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962706"/>
          </a:xfrm>
        </p:spPr>
        <p:txBody>
          <a:bodyPr>
            <a:normAutofit/>
          </a:bodyPr>
          <a:lstStyle/>
          <a:p>
            <a:r>
              <a:rPr lang="ru-RU" dirty="0">
                <a:latin typeface="Comic Sans MS" panose="030F0702030302020204" pitchFamily="66" charset="0"/>
              </a:rPr>
              <a:t>Бизнес процесс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9CEE377-6390-459D-A44B-0D2DCB4B67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552559"/>
            <a:ext cx="12192000" cy="4715587"/>
          </a:xfrm>
        </p:spPr>
        <p:txBody>
          <a:bodyPr>
            <a:normAutofit/>
          </a:bodyPr>
          <a:lstStyle/>
          <a:p>
            <a:pPr algn="l"/>
            <a:r>
              <a:rPr lang="ru-RU" sz="3200" dirty="0">
                <a:latin typeface="Comic Sans MS" panose="030F0702030302020204" pitchFamily="66" charset="0"/>
              </a:rPr>
              <a:t>Как мы собираемся зарабатывать?</a:t>
            </a:r>
          </a:p>
          <a:p>
            <a:pPr algn="l"/>
            <a:endParaRPr lang="ru-RU" sz="3200" dirty="0">
              <a:latin typeface="Comic Sans MS" panose="030F0702030302020204" pitchFamily="66" charset="0"/>
            </a:endParaRPr>
          </a:p>
          <a:p>
            <a:pPr algn="l"/>
            <a:r>
              <a:rPr lang="ru-RU" sz="3200" dirty="0">
                <a:latin typeface="Comic Sans MS" panose="030F0702030302020204" pitchFamily="66" charset="0"/>
              </a:rPr>
              <a:t>Все легко – брать процент с продаж, на первых этапах 15%, возможны введения подписок.</a:t>
            </a:r>
          </a:p>
          <a:p>
            <a:pPr algn="l"/>
            <a:endParaRPr lang="ru-RU" sz="3200" dirty="0">
              <a:latin typeface="Comic Sans MS" panose="030F0702030302020204" pitchFamily="66" charset="0"/>
            </a:endParaRPr>
          </a:p>
          <a:p>
            <a:pPr algn="l"/>
            <a:r>
              <a:rPr lang="ru-RU" sz="3200" dirty="0">
                <a:latin typeface="Comic Sans MS" panose="030F0702030302020204" pitchFamily="66" charset="0"/>
              </a:rPr>
              <a:t>К примеру, </a:t>
            </a:r>
            <a:r>
              <a:rPr lang="ru-RU" sz="3200" dirty="0" err="1">
                <a:latin typeface="Comic Sans MS" panose="030F0702030302020204" pitchFamily="66" charset="0"/>
              </a:rPr>
              <a:t>плеймаркет</a:t>
            </a:r>
            <a:r>
              <a:rPr lang="ru-RU" sz="3200" dirty="0">
                <a:latin typeface="Comic Sans MS" panose="030F0702030302020204" pitchFamily="66" charset="0"/>
              </a:rPr>
              <a:t> и </a:t>
            </a:r>
            <a:r>
              <a:rPr lang="ru-RU" sz="3200" dirty="0" err="1">
                <a:latin typeface="Comic Sans MS" panose="030F0702030302020204" pitchFamily="66" charset="0"/>
              </a:rPr>
              <a:t>стим</a:t>
            </a:r>
            <a:r>
              <a:rPr lang="ru-RU" sz="3200" dirty="0">
                <a:latin typeface="Comic Sans MS" panose="030F0702030302020204" pitchFamily="66" charset="0"/>
              </a:rPr>
              <a:t> удерживают около 30%  стоимости всех продаваемых игр.</a:t>
            </a:r>
          </a:p>
          <a:p>
            <a:pPr algn="l"/>
            <a:endParaRPr lang="ru-RU" sz="3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77536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BCD9AB-C873-4207-B45C-30A46D7D49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962706"/>
          </a:xfrm>
        </p:spPr>
        <p:txBody>
          <a:bodyPr>
            <a:normAutofit/>
          </a:bodyPr>
          <a:lstStyle/>
          <a:p>
            <a:r>
              <a:rPr lang="ru-RU" dirty="0">
                <a:latin typeface="Comic Sans MS" panose="030F0702030302020204" pitchFamily="66" charset="0"/>
              </a:rPr>
              <a:t>Для чего инвестиции?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9CEE377-6390-459D-A44B-0D2DCB4B67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439057"/>
            <a:ext cx="12192000" cy="5558902"/>
          </a:xfrm>
        </p:spPr>
        <p:txBody>
          <a:bodyPr>
            <a:normAutofit/>
          </a:bodyPr>
          <a:lstStyle/>
          <a:p>
            <a:pPr marL="514350" indent="-514350" algn="l">
              <a:buAutoNum type="arabicPeriod"/>
            </a:pPr>
            <a:r>
              <a:rPr lang="ru-RU" sz="3200" dirty="0">
                <a:latin typeface="Comic Sans MS" panose="030F0702030302020204" pitchFamily="66" charset="0"/>
              </a:rPr>
              <a:t>Маркетинг</a:t>
            </a:r>
          </a:p>
          <a:p>
            <a:pPr marL="514350" indent="-514350" algn="l">
              <a:buAutoNum type="arabicPeriod"/>
            </a:pPr>
            <a:endParaRPr lang="ru-RU" sz="3200" dirty="0">
              <a:latin typeface="Comic Sans MS" panose="030F0702030302020204" pitchFamily="66" charset="0"/>
            </a:endParaRPr>
          </a:p>
          <a:p>
            <a:pPr algn="l"/>
            <a:r>
              <a:rPr lang="ru-RU" sz="3200" dirty="0">
                <a:latin typeface="Comic Sans MS" panose="030F0702030302020204" pitchFamily="66" charset="0"/>
              </a:rPr>
              <a:t>2. Аренда серверов</a:t>
            </a:r>
          </a:p>
          <a:p>
            <a:pPr algn="l"/>
            <a:endParaRPr lang="ru-RU" sz="3200" dirty="0">
              <a:latin typeface="Comic Sans MS" panose="030F0702030302020204" pitchFamily="66" charset="0"/>
            </a:endParaRPr>
          </a:p>
          <a:p>
            <a:pPr algn="l"/>
            <a:r>
              <a:rPr lang="ru-RU" sz="3200" dirty="0">
                <a:latin typeface="Comic Sans MS" panose="030F0702030302020204" pitchFamily="66" charset="0"/>
              </a:rPr>
              <a:t>3. Привлечения дополнительных специалистов для ускорения процесса финальной версии продукта</a:t>
            </a:r>
          </a:p>
        </p:txBody>
      </p:sp>
    </p:spTree>
    <p:extLst>
      <p:ext uri="{BB962C8B-B14F-4D97-AF65-F5344CB8AC3E}">
        <p14:creationId xmlns:p14="http://schemas.microsoft.com/office/powerpoint/2010/main" val="29298593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BCD9AB-C873-4207-B45C-30A46D7D49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962706"/>
          </a:xfrm>
        </p:spPr>
        <p:txBody>
          <a:bodyPr>
            <a:normAutofit/>
          </a:bodyPr>
          <a:lstStyle/>
          <a:p>
            <a:r>
              <a:rPr lang="ru-RU" dirty="0">
                <a:latin typeface="Comic Sans MS" panose="030F0702030302020204" pitchFamily="66" charset="0"/>
              </a:rPr>
              <a:t>Ценность </a:t>
            </a:r>
            <a:r>
              <a:rPr lang="ru-RU" dirty="0" err="1">
                <a:latin typeface="Comic Sans MS" panose="030F0702030302020204" pitchFamily="66" charset="0"/>
              </a:rPr>
              <a:t>Ероши</a:t>
            </a:r>
            <a:endParaRPr lang="ru-RU" dirty="0">
              <a:latin typeface="Comic Sans MS" panose="030F0702030302020204" pitchFamily="66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9CEE377-6390-459D-A44B-0D2DCB4B67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289155"/>
            <a:ext cx="12192000" cy="5568846"/>
          </a:xfrm>
        </p:spPr>
        <p:txBody>
          <a:bodyPr>
            <a:normAutofit/>
          </a:bodyPr>
          <a:lstStyle/>
          <a:p>
            <a:pPr algn="l"/>
            <a:r>
              <a:rPr lang="ru-RU" sz="3200" dirty="0">
                <a:latin typeface="Comic Sans MS" panose="030F0702030302020204" pitchFamily="66" charset="0"/>
              </a:rPr>
              <a:t>100% российский продукт, импортозамещение иностранного конкурента – </a:t>
            </a:r>
            <a:r>
              <a:rPr lang="en-US" sz="3200" dirty="0">
                <a:latin typeface="Comic Sans MS" panose="030F0702030302020204" pitchFamily="66" charset="0"/>
              </a:rPr>
              <a:t>Steam</a:t>
            </a:r>
            <a:r>
              <a:rPr lang="ru-RU" sz="3200" dirty="0">
                <a:latin typeface="Comic Sans MS" panose="030F0702030302020204" pitchFamily="66" charset="0"/>
              </a:rPr>
              <a:t>.</a:t>
            </a:r>
          </a:p>
          <a:p>
            <a:pPr algn="l"/>
            <a:endParaRPr lang="ru-RU" sz="3200" dirty="0">
              <a:latin typeface="Comic Sans MS" panose="030F0702030302020204" pitchFamily="66" charset="0"/>
            </a:endParaRPr>
          </a:p>
          <a:p>
            <a:pPr algn="l"/>
            <a:r>
              <a:rPr lang="ru-RU" sz="3200" dirty="0">
                <a:latin typeface="Comic Sans MS" panose="030F0702030302020204" pitchFamily="66" charset="0"/>
              </a:rPr>
              <a:t>Возможность взаимосвязи инвесторов и разработчиков для реализации своих задач.</a:t>
            </a:r>
          </a:p>
          <a:p>
            <a:pPr algn="l"/>
            <a:endParaRPr lang="ru-RU" sz="3200" dirty="0">
              <a:latin typeface="Comic Sans MS" panose="030F0702030302020204" pitchFamily="66" charset="0"/>
            </a:endParaRPr>
          </a:p>
          <a:p>
            <a:pPr algn="l"/>
            <a:r>
              <a:rPr lang="ru-RU" sz="3200" dirty="0">
                <a:latin typeface="Comic Sans MS" panose="030F0702030302020204" pitchFamily="66" charset="0"/>
              </a:rPr>
              <a:t>Возможность удержания российских разработчиков внутри своей страны.</a:t>
            </a:r>
          </a:p>
          <a:p>
            <a:pPr algn="l"/>
            <a:endParaRPr lang="ru-RU" sz="3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40413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BCD9AB-C873-4207-B45C-30A46D7D49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" y="0"/>
            <a:ext cx="12191999" cy="981367"/>
          </a:xfrm>
        </p:spPr>
        <p:txBody>
          <a:bodyPr/>
          <a:lstStyle/>
          <a:p>
            <a:r>
              <a:rPr lang="ru-RU" i="1" dirty="0">
                <a:latin typeface="Comic Sans MS" panose="030F0702030302020204" pitchFamily="66" charset="0"/>
              </a:rPr>
              <a:t>Текущее состояние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9CEE377-6390-459D-A44B-0D2DCB4B67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300091"/>
            <a:ext cx="12192000" cy="4755935"/>
          </a:xfrm>
        </p:spPr>
        <p:txBody>
          <a:bodyPr>
            <a:normAutofit/>
          </a:bodyPr>
          <a:lstStyle/>
          <a:p>
            <a:pPr algn="l"/>
            <a:r>
              <a:rPr lang="ru-RU" sz="2800" b="1" dirty="0">
                <a:latin typeface="Comic Sans MS" panose="030F0702030302020204" pitchFamily="66" charset="0"/>
              </a:rPr>
              <a:t>МВП (Минимально жизнеспособный продукт) готов</a:t>
            </a:r>
          </a:p>
          <a:p>
            <a:pPr algn="l"/>
            <a:r>
              <a:rPr lang="ru-RU" sz="2800" dirty="0">
                <a:latin typeface="Comic Sans MS" panose="030F0702030302020204" pitchFamily="66" charset="0"/>
              </a:rPr>
              <a:t>Создан сайт, на котором реализованы авторизация, добавления проекта, просмотр чужих проектов, поиск.</a:t>
            </a:r>
          </a:p>
          <a:p>
            <a:pPr algn="l"/>
            <a:r>
              <a:rPr lang="ru-RU" sz="2800" b="1" dirty="0">
                <a:latin typeface="Comic Sans MS" panose="030F0702030302020204" pitchFamily="66" charset="0"/>
              </a:rPr>
              <a:t>Продумана схема монетизации</a:t>
            </a:r>
          </a:p>
          <a:p>
            <a:pPr algn="l"/>
            <a:r>
              <a:rPr lang="ru-RU" sz="2800" b="1" dirty="0">
                <a:latin typeface="Comic Sans MS" panose="030F0702030302020204" pitchFamily="66" charset="0"/>
              </a:rPr>
              <a:t>Найдены ценности продукта</a:t>
            </a:r>
          </a:p>
          <a:p>
            <a:pPr algn="l"/>
            <a:r>
              <a:rPr lang="ru-RU" sz="2800" dirty="0">
                <a:latin typeface="Comic Sans MS" panose="030F0702030302020204" pitchFamily="66" charset="0"/>
              </a:rPr>
              <a:t>В планах:</a:t>
            </a:r>
          </a:p>
          <a:p>
            <a:pPr algn="l"/>
            <a:r>
              <a:rPr lang="ru-RU" sz="2800" dirty="0">
                <a:latin typeface="Comic Sans MS" panose="030F0702030302020204" pitchFamily="66" charset="0"/>
              </a:rPr>
              <a:t>-Мобильная версия</a:t>
            </a:r>
          </a:p>
          <a:p>
            <a:pPr algn="l"/>
            <a:r>
              <a:rPr lang="ru-RU" sz="2800" dirty="0">
                <a:latin typeface="Comic Sans MS" panose="030F0702030302020204" pitchFamily="66" charset="0"/>
              </a:rPr>
              <a:t>-Поиск партнеров для пилотного тестирования</a:t>
            </a:r>
          </a:p>
          <a:p>
            <a:pPr algn="l"/>
            <a:r>
              <a:rPr lang="ru-RU" sz="2800" dirty="0">
                <a:latin typeface="Comic Sans MS" panose="030F0702030302020204" pitchFamily="66" charset="0"/>
              </a:rPr>
              <a:t>-Первые продажи руками</a:t>
            </a:r>
          </a:p>
        </p:txBody>
      </p:sp>
    </p:spTree>
    <p:extLst>
      <p:ext uri="{BB962C8B-B14F-4D97-AF65-F5344CB8AC3E}">
        <p14:creationId xmlns:p14="http://schemas.microsoft.com/office/powerpoint/2010/main" val="7287868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9CEE377-6390-459D-A44B-0D2DCB4B67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2" y="1062967"/>
            <a:ext cx="12192000" cy="2926676"/>
          </a:xfrm>
        </p:spPr>
        <p:txBody>
          <a:bodyPr>
            <a:normAutofit lnSpcReduction="10000"/>
          </a:bodyPr>
          <a:lstStyle/>
          <a:p>
            <a:pPr algn="l"/>
            <a:r>
              <a:rPr lang="ru-RU" sz="3200" b="1" dirty="0">
                <a:latin typeface="Comic Sans MS" panose="030F0702030302020204" pitchFamily="66" charset="0"/>
              </a:rPr>
              <a:t>Ерошенков Артём </a:t>
            </a:r>
            <a:r>
              <a:rPr lang="ru-RU" sz="2800" dirty="0">
                <a:latin typeface="Comic Sans MS" panose="030F0702030302020204" pitchFamily="66" charset="0"/>
              </a:rPr>
              <a:t>- Лидер, программист, дизайнер, разработчик игр и прикладных программ</a:t>
            </a:r>
          </a:p>
          <a:p>
            <a:pPr algn="l"/>
            <a:endParaRPr lang="ru-RU" sz="2800" dirty="0">
              <a:latin typeface="Comic Sans MS" panose="030F0702030302020204" pitchFamily="66" charset="0"/>
            </a:endParaRPr>
          </a:p>
          <a:p>
            <a:pPr algn="l"/>
            <a:r>
              <a:rPr lang="ru-RU" sz="2800" dirty="0">
                <a:latin typeface="Comic Sans MS" panose="030F0702030302020204" pitchFamily="66" charset="0"/>
              </a:rPr>
              <a:t>Тел. +7 988 576 85 23</a:t>
            </a:r>
          </a:p>
          <a:p>
            <a:pPr algn="l"/>
            <a:r>
              <a:rPr lang="ru-RU" sz="2800" dirty="0">
                <a:latin typeface="Comic Sans MS" panose="030F0702030302020204" pitchFamily="66" charset="0"/>
              </a:rPr>
              <a:t>Почта</a:t>
            </a:r>
            <a:r>
              <a:rPr lang="en-US" sz="2800" dirty="0">
                <a:latin typeface="Comic Sans MS" panose="030F0702030302020204" pitchFamily="66" charset="0"/>
              </a:rPr>
              <a:t>:</a:t>
            </a:r>
            <a:r>
              <a:rPr lang="ru-RU" sz="2800" dirty="0">
                <a:latin typeface="Comic Sans MS" panose="030F0702030302020204" pitchFamily="66" charset="0"/>
              </a:rPr>
              <a:t> </a:t>
            </a:r>
            <a:r>
              <a:rPr lang="en-US" sz="2800" dirty="0">
                <a:latin typeface="Comic Sans MS" panose="030F0702030302020204" pitchFamily="66" charset="0"/>
                <a:hlinkClick r:id="rId2"/>
              </a:rPr>
              <a:t>artem2003ar@mail.ru</a:t>
            </a:r>
            <a:endParaRPr lang="ru-RU" sz="2800" dirty="0">
              <a:latin typeface="Comic Sans MS" panose="030F0702030302020204" pitchFamily="66" charset="0"/>
            </a:endParaRPr>
          </a:p>
          <a:p>
            <a:pPr algn="l"/>
            <a:r>
              <a:rPr lang="ru-RU" sz="2800" dirty="0">
                <a:latin typeface="Comic Sans MS" panose="030F0702030302020204" pitchFamily="66" charset="0"/>
              </a:rPr>
              <a:t>Телеграмм:</a:t>
            </a:r>
            <a:r>
              <a:rPr lang="en-US" sz="2800" dirty="0">
                <a:latin typeface="Comic Sans MS" panose="030F0702030302020204" pitchFamily="66" charset="0"/>
              </a:rPr>
              <a:t> @Er0sha</a:t>
            </a:r>
            <a:endParaRPr lang="ru-RU" sz="2800" dirty="0">
              <a:latin typeface="Comic Sans MS" panose="030F0702030302020204" pitchFamily="66" charset="0"/>
            </a:endParaRPr>
          </a:p>
          <a:p>
            <a:pPr algn="l"/>
            <a:endParaRPr lang="ru-RU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33AB0DD-5C7A-48B8-A371-5B0B557A1AA1}"/>
              </a:ext>
            </a:extLst>
          </p:cNvPr>
          <p:cNvSpPr txBox="1"/>
          <p:nvPr/>
        </p:nvSpPr>
        <p:spPr>
          <a:xfrm>
            <a:off x="-1" y="46423"/>
            <a:ext cx="121919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i="1" dirty="0">
                <a:latin typeface="Comic Sans MS" panose="030F0702030302020204" pitchFamily="66" charset="0"/>
              </a:rPr>
              <a:t>Команда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BE0726-0BF3-405F-A39B-853E0F570AA2}"/>
              </a:ext>
            </a:extLst>
          </p:cNvPr>
          <p:cNvSpPr txBox="1"/>
          <p:nvPr/>
        </p:nvSpPr>
        <p:spPr>
          <a:xfrm>
            <a:off x="1" y="4072366"/>
            <a:ext cx="12191999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atin typeface="Comic Sans MS" panose="030F0702030302020204" pitchFamily="66" charset="0"/>
              </a:rPr>
              <a:t>Петросян Владимир </a:t>
            </a:r>
            <a:r>
              <a:rPr lang="ru-RU" sz="2800" dirty="0">
                <a:latin typeface="Comic Sans MS" panose="030F0702030302020204" pitchFamily="66" charset="0"/>
              </a:rPr>
              <a:t>- программист,</a:t>
            </a:r>
            <a:r>
              <a:rPr lang="en-US" sz="2800" dirty="0">
                <a:latin typeface="Comic Sans MS" panose="030F0702030302020204" pitchFamily="66" charset="0"/>
              </a:rPr>
              <a:t> </a:t>
            </a:r>
            <a:r>
              <a:rPr lang="ru-RU" sz="2800" dirty="0">
                <a:latin typeface="Comic Sans MS" panose="030F0702030302020204" pitchFamily="66" charset="0"/>
              </a:rPr>
              <a:t>дизайнер, разработчик игр и прикладных программ</a:t>
            </a:r>
          </a:p>
          <a:p>
            <a:endParaRPr lang="ru-RU" sz="2800" dirty="0">
              <a:latin typeface="Comic Sans MS" panose="030F0702030302020204" pitchFamily="66" charset="0"/>
            </a:endParaRPr>
          </a:p>
          <a:p>
            <a:r>
              <a:rPr lang="ru-RU" sz="2800" dirty="0">
                <a:latin typeface="Comic Sans MS" panose="030F0702030302020204" pitchFamily="66" charset="0"/>
              </a:rPr>
              <a:t>Тел. +7 918 676 29 79</a:t>
            </a:r>
          </a:p>
          <a:p>
            <a:r>
              <a:rPr lang="ru-RU" sz="2800" dirty="0">
                <a:latin typeface="Comic Sans MS" panose="030F0702030302020204" pitchFamily="66" charset="0"/>
              </a:rPr>
              <a:t>Почта</a:t>
            </a:r>
            <a:r>
              <a:rPr lang="en-US" sz="2800" dirty="0">
                <a:latin typeface="Comic Sans MS" panose="030F0702030302020204" pitchFamily="66" charset="0"/>
              </a:rPr>
              <a:t>:</a:t>
            </a:r>
            <a:r>
              <a:rPr lang="ru-RU" sz="2800" dirty="0">
                <a:latin typeface="Comic Sans MS" panose="030F0702030302020204" pitchFamily="66" charset="0"/>
              </a:rPr>
              <a:t> </a:t>
            </a:r>
            <a:r>
              <a:rPr lang="en-US" sz="2800" dirty="0">
                <a:latin typeface="Comic Sans MS" panose="030F0702030302020204" pitchFamily="66" charset="0"/>
              </a:rPr>
              <a:t>petrosyan412@icloud.com</a:t>
            </a:r>
            <a:endParaRPr lang="ru-RU" sz="2800" dirty="0">
              <a:latin typeface="Comic Sans MS" panose="030F0702030302020204" pitchFamily="66" charset="0"/>
            </a:endParaRPr>
          </a:p>
          <a:p>
            <a:r>
              <a:rPr lang="ru-RU" sz="2800" dirty="0">
                <a:latin typeface="Comic Sans MS" panose="030F0702030302020204" pitchFamily="66" charset="0"/>
              </a:rPr>
              <a:t>Телеграмм:</a:t>
            </a:r>
            <a:r>
              <a:rPr lang="en-US" sz="2800" dirty="0">
                <a:latin typeface="Comic Sans MS" panose="030F0702030302020204" pitchFamily="66" charset="0"/>
              </a:rPr>
              <a:t> @</a:t>
            </a:r>
            <a:r>
              <a:rPr lang="en-US" sz="2800" dirty="0" err="1">
                <a:latin typeface="Comic Sans MS" panose="030F0702030302020204" pitchFamily="66" charset="0"/>
              </a:rPr>
              <a:t>PetrosyanV</a:t>
            </a:r>
            <a:endParaRPr lang="ru-RU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65929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801</TotalTime>
  <Words>566</Words>
  <Application>Microsoft Office PowerPoint</Application>
  <PresentationFormat>Широкоэкранный</PresentationFormat>
  <Paragraphs>111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Comic Sans MS</vt:lpstr>
      <vt:lpstr>Тема Office</vt:lpstr>
      <vt:lpstr>Ероша</vt:lpstr>
      <vt:lpstr>Проблемы и их решения</vt:lpstr>
      <vt:lpstr>Целевая аудитория</vt:lpstr>
      <vt:lpstr>Рынок</vt:lpstr>
      <vt:lpstr>Зарубежные конкуренты</vt:lpstr>
      <vt:lpstr>Суть проекта</vt:lpstr>
      <vt:lpstr>Как это работает ?</vt:lpstr>
      <vt:lpstr>Пример использования </vt:lpstr>
      <vt:lpstr>Бизнес процесс</vt:lpstr>
      <vt:lpstr>Для чего инвестиции?</vt:lpstr>
      <vt:lpstr>Ценность Ероши</vt:lpstr>
      <vt:lpstr>Текущее состояние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Ероша</dc:title>
  <dc:creator>Артём</dc:creator>
  <cp:lastModifiedBy>Артём Ерошенков</cp:lastModifiedBy>
  <cp:revision>62</cp:revision>
  <dcterms:created xsi:type="dcterms:W3CDTF">2022-09-06T06:56:17Z</dcterms:created>
  <dcterms:modified xsi:type="dcterms:W3CDTF">2023-11-21T14:17:14Z</dcterms:modified>
</cp:coreProperties>
</file>