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3" r:id="rId4"/>
    <p:sldId id="265" r:id="rId5"/>
    <p:sldId id="276" r:id="rId6"/>
    <p:sldId id="271" r:id="rId7"/>
    <p:sldId id="270" r:id="rId8"/>
    <p:sldId id="260" r:id="rId9"/>
    <p:sldId id="272" r:id="rId10"/>
    <p:sldId id="275" r:id="rId11"/>
    <p:sldId id="274" r:id="rId12"/>
    <p:sldId id="25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0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78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7CB14-B4D6-4635-BB5F-0AD2436147C5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70DBA-29EA-418B-8DB3-95C2A7B18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08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5408F-EF0C-413D-8726-4C00F98A74B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6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5376597" cy="576064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ru-RU" sz="2600" b="1" kern="1200" dirty="0" smtClean="0">
                <a:solidFill>
                  <a:srgbClr val="1C544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10312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89284690447@mail.ru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 anchor="ctr">
            <a:noAutofit/>
          </a:bodyPr>
          <a:lstStyle/>
          <a:p>
            <a:r>
              <a:rPr lang="ru-RU" sz="4400" b="1" dirty="0">
                <a:solidFill>
                  <a:srgbClr val="843C0C"/>
                </a:solidFill>
              </a:rPr>
              <a:t>Современные способы выделения биологически активных веществ из растительной биомассы</a:t>
            </a:r>
            <a:endParaRPr lang="ru-RU" sz="4400" dirty="0">
              <a:solidFill>
                <a:srgbClr val="843C0C"/>
              </a:solidFill>
            </a:endParaRP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908371" y="4950979"/>
            <a:ext cx="9144000" cy="16557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Команда проекта :</a:t>
            </a:r>
          </a:p>
          <a:p>
            <a:pPr algn="l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Чич С.К.- наставник </a:t>
            </a:r>
          </a:p>
          <a:p>
            <a:pPr algn="l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Иванова Ольга - лидер</a:t>
            </a:r>
          </a:p>
          <a:p>
            <a:pPr algn="l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Наговицына Анна</a:t>
            </a:r>
          </a:p>
          <a:p>
            <a:pPr algn="l"/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Крылевской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Денис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66389" y="566738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Актуальность проекта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Крапивы, СК углекислотный СО2 экстракт, водорастворимый купить в  интернет-магазине Ярмарка Мастеров по цене 150 ₽ – OVCMCRU | Экстракты,  Москва - доставка по России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5" r="18161"/>
          <a:stretch/>
        </p:blipFill>
        <p:spPr bwMode="auto">
          <a:xfrm>
            <a:off x="7755348" y="1630487"/>
            <a:ext cx="3977450" cy="41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3291" y="1635703"/>
            <a:ext cx="738637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Биологические активные вещества- это незаменимые компоненты в современном производстве. В современном мире, из них получают – лекарственные препараты, косметические средства, добавляют в пищевую продукцию в виде БАД и многое другое. </a:t>
            </a:r>
            <a:endParaRPr lang="ru-RU" sz="1600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1600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смотря на бурное развитие производства синтетических соединений технологического назначения биологически активные вещества в настоящее время продолжают получать из возобновляемых ресурсов - природного растительного или животного происхождения. </a:t>
            </a:r>
          </a:p>
          <a:p>
            <a:pPr indent="457200" algn="just"/>
            <a:endParaRPr lang="ru-RU" sz="1600" kern="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16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ультрозвуковой</a:t>
            </a: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экстракции является наиболее щадящим способом выделения биологически активных веществ из природного сырья.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Традиционные методы экстракции нередко занимают часы, сутки или даже недели.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3351" y="5162662"/>
            <a:ext cx="74286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хотим уделить внимание уль</a:t>
            </a: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тразвуковой экстракции как инновационному методу выделения биологически активных веществ из растительного сырья ( на примере крапивы ) .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45556" y="44009"/>
            <a:ext cx="12192000" cy="6858000"/>
            <a:chOff x="-9147" y="44009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9147" y="44009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:a16="http://schemas.microsoft.com/office/drawing/2014/main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609011" y="1501222"/>
            <a:ext cx="3637361" cy="645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вы решаете.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5350935" y="1501222"/>
            <a:ext cx="5572633" cy="5644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582" y="4576783"/>
            <a:ext cx="3690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Улучшение  условий труда во время производства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05680" y="23431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Традиционные методы экстракции нередко занимают часы, сутки или даже недели.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2973" y="321329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крупнотоннажных производствах существует проблема отделения побочных продуктов, мешающих протеканию основного процесса, например, отделение смолы при переработке древесины.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05680" y="449967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крупнотоннажных производствах условия труда зачастую загрязняются и могут привести к ухудшению здоровья.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5583" y="2442157"/>
            <a:ext cx="3785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Значительно ускорение традиционного процесса экстракции.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5582" y="3473009"/>
            <a:ext cx="36907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выхода биологически активных веществ из природного сырья</a:t>
            </a:r>
            <a:r>
              <a:rPr lang="ru-RU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721312" y="565784"/>
            <a:ext cx="5403711" cy="5288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0486" y="2502006"/>
            <a:ext cx="8684947" cy="1709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тразвуковая экстракция используется для интенсификации процессов в биотехнологических производствах.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проекте экспериментальным путем будет определена оптимальная мощность и время воздействия на растительную биомассу крапивы с помощью ультразвука для выделения БАВ из ЛРС.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7" t="5629" r="21589" b="10370"/>
          <a:stretch/>
        </p:blipFill>
        <p:spPr>
          <a:xfrm>
            <a:off x="9065434" y="975700"/>
            <a:ext cx="2407520" cy="533880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10698" y="1230443"/>
            <a:ext cx="8865180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315" indent="450215" algn="just" eaLnBrk="0" hangingPunct="0">
              <a:lnSpc>
                <a:spcPct val="150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тразвуковая экстракция - это инновационный метод, который позволяет многократно ускорить традиционный процесс выделения биологически активных веществ из природного сырья. 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2992" y="4189250"/>
            <a:ext cx="87324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 преимуществом ультразвуковой экстракции перед традиционными способами экстрагирования является значительное сокращение времени экстракции (от нескольких секунд до нескольких минут). Экстрагирование по действием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ультрозвука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способствует максимальной </a:t>
            </a:r>
            <a:r>
              <a:rPr lang="ru-RU" kern="100" spc="-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экстрагируемости</a:t>
            </a:r>
            <a:r>
              <a:rPr lang="ru-RU" kern="100" spc="18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spc="-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флавоноидов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 ЛРС.</a:t>
            </a:r>
          </a:p>
        </p:txBody>
      </p:sp>
    </p:spTree>
    <p:extLst>
      <p:ext uri="{BB962C8B-B14F-4D97-AF65-F5344CB8AC3E}">
        <p14:creationId xmlns:p14="http://schemas.microsoft.com/office/powerpoint/2010/main" val="229403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-372221" y="78990"/>
            <a:ext cx="12192000" cy="6858000"/>
            <a:chOff x="9053" y="0"/>
            <a:chExt cx="12192000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13" name="Рисунок 1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4" name="Рисунок 1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761471"/>
            <a:ext cx="3860252" cy="57606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843C0C"/>
                </a:solidFill>
              </a:rPr>
              <a:t>Потенциальные партнеры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02288"/>
              </p:ext>
            </p:extLst>
          </p:nvPr>
        </p:nvGraphicFramePr>
        <p:xfrm>
          <a:off x="5841296" y="1172376"/>
          <a:ext cx="6143931" cy="5040559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897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17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Сильные стороны (S):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Слабые стороны (W):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0964">
                <a:tc>
                  <a:txBody>
                    <a:bodyPr/>
                    <a:lstStyle/>
                    <a:p>
                      <a:r>
                        <a:rPr lang="ru-RU" sz="1300" kern="1200" baseline="0" dirty="0">
                          <a:effectLst/>
                        </a:rPr>
                        <a:t>- На рынке отсутствуют аналоги предлагаемой технологии;</a:t>
                      </a:r>
                    </a:p>
                    <a:p>
                      <a:r>
                        <a:rPr lang="ru-RU" sz="1300" kern="1200" baseline="0" dirty="0">
                          <a:effectLst/>
                        </a:rPr>
                        <a:t>-Увеличиваем выход и качество экстрагируемого вещества; </a:t>
                      </a:r>
                    </a:p>
                    <a:p>
                      <a:r>
                        <a:rPr lang="ru-RU" sz="1300" kern="1200" baseline="0" dirty="0">
                          <a:effectLst/>
                        </a:rPr>
                        <a:t>-Значительно ускоряем процесс экстракции;</a:t>
                      </a:r>
                    </a:p>
                    <a:p>
                      <a:r>
                        <a:rPr lang="ru-RU" sz="1300" kern="1200" baseline="0" dirty="0">
                          <a:effectLst/>
                        </a:rPr>
                        <a:t>-Улучшаются условия труда</a:t>
                      </a:r>
                    </a:p>
                    <a:p>
                      <a:endParaRPr lang="ru-RU" sz="13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-Отсутствие</a:t>
                      </a:r>
                      <a:r>
                        <a:rPr lang="ru-RU" sz="1300" baseline="0" dirty="0">
                          <a:effectLst/>
                        </a:rPr>
                        <a:t> известности технологии;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effectLst/>
                        </a:rPr>
                        <a:t>-Нехватка собственных финансовых средств;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effectLst/>
                        </a:rPr>
                        <a:t>-Недостаток профессиональной квалификации сотрудников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aseline="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6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Возможности (О):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Угрозы (Т):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6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Макроокружение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442">
                <a:tc>
                  <a:txBody>
                    <a:bodyPr/>
                    <a:lstStyle/>
                    <a:p>
                      <a:r>
                        <a:rPr lang="ru-RU" sz="1300" kern="1200" baseline="0" dirty="0">
                          <a:effectLst/>
                        </a:rPr>
                        <a:t>-Повышение качества эффективности изготавливаемых препаратов;</a:t>
                      </a:r>
                    </a:p>
                    <a:p>
                      <a:r>
                        <a:rPr lang="ru-RU" sz="1300" kern="1200" baseline="0" dirty="0">
                          <a:effectLst/>
                        </a:rPr>
                        <a:t>-На рынке отсутствуют аналоги предлагаемой технологии</a:t>
                      </a:r>
                    </a:p>
                    <a:p>
                      <a:endParaRPr lang="ru-RU" sz="1300" kern="1200" baseline="0" dirty="0">
                        <a:effectLst/>
                      </a:endParaRPr>
                    </a:p>
                  </a:txBody>
                  <a:tcPr marL="48048" marR="480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-Бюрократические проволочки с получением</a:t>
                      </a:r>
                      <a:r>
                        <a:rPr lang="ru-RU" sz="1300" baseline="0" dirty="0">
                          <a:effectLst/>
                        </a:rPr>
                        <a:t> сертификатов и лицензий;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effectLst/>
                        </a:rPr>
                        <a:t>-Отсутствие стимулирующих факторов 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6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Ближайшее окружение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853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-Натуральные компоненты;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Минимальные расходы на базовый материал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-Сложность</a:t>
                      </a:r>
                      <a:r>
                        <a:rPr lang="ru-RU" sz="1300" baseline="0" dirty="0">
                          <a:effectLst/>
                        </a:rPr>
                        <a:t> в первые месяцы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effectLst/>
                        </a:rPr>
                        <a:t>-Непереносимость компонентов эфирного масла у некоторых потенциальных потребителей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48" marR="4804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77635" y="58783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843C0C"/>
                </a:solidFill>
              </a:rPr>
              <a:t>SWOT-</a:t>
            </a:r>
            <a:r>
              <a:rPr lang="ru-RU" sz="2400" b="1" dirty="0">
                <a:solidFill>
                  <a:srgbClr val="843C0C"/>
                </a:solidFill>
              </a:rPr>
              <a:t>анализ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428" y="2799420"/>
            <a:ext cx="420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ООО «Целительные Силы Природы»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4428" y="1759786"/>
            <a:ext cx="4984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ООО «Целебные травы Северного Кавказа»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4428" y="2280393"/>
            <a:ext cx="2036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ООО «</a:t>
            </a:r>
            <a:r>
              <a:rPr lang="ru-RU" dirty="0" err="1">
                <a:latin typeface="Roboto"/>
              </a:rPr>
              <a:t>Кочкарёв</a:t>
            </a:r>
            <a:r>
              <a:rPr lang="ru-RU" dirty="0">
                <a:latin typeface="Roboto"/>
              </a:rPr>
              <a:t>»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4428" y="3323324"/>
            <a:ext cx="4317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Контрактное производство «АТРИУМ»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4428" y="3831922"/>
            <a:ext cx="5508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Производитель спортивного питания «</a:t>
            </a:r>
            <a:r>
              <a:rPr lang="en-US" dirty="0">
                <a:latin typeface="Roboto"/>
              </a:rPr>
              <a:t>Endorphin»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4428" y="4340521"/>
            <a:ext cx="5542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Производитель натуральных продуктов «</a:t>
            </a:r>
            <a:r>
              <a:rPr lang="ru-RU" dirty="0" err="1">
                <a:latin typeface="Roboto"/>
              </a:rPr>
              <a:t>Ведель</a:t>
            </a:r>
            <a:r>
              <a:rPr lang="ru-RU" dirty="0">
                <a:latin typeface="Roboto"/>
              </a:rPr>
              <a:t>»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84428" y="4871556"/>
            <a:ext cx="2575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Roboto"/>
              </a:rPr>
              <a:t>ООО»ЮВИКС-ФАРМ»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8"/>
            <a:ext cx="6422450" cy="835215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Рынок</a:t>
            </a: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465826" y="1302589"/>
            <a:ext cx="10693369" cy="52759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COVID-19 популярность БАД возросла. В 2020 г. импортные БАД впервые превзошли отечественные по стоимостному объему из-за смещения потребительских предпочтений к витаминам. Во время пандемии был отменен СанПиН от 2003 г., запрещающий дистанционную торговлю БАД.	В 2020 г. начался новый виток развития рынка БАД: одновременно с ростом их популярности произошел значительный скачок в онлайн-торговле. 	Российский рынок БАД сильно зависит от зарубежных производителей: они не только отвоевывали позиции по стоимостной доле за последние 10 лет, но и всегда были лидерами в «дорогих» ценовых сегментах. Это может лечь в основу дальнейших действий политики импортозамещения.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Перспектива будущего анализа рынка БАД лежит в области эффектов возросшего санкционного давления и влияния системы маркировки на отрасль. Хотя БАД не относятся к ЛП и не являются приоритетными в импортозамещении, спрос на них может возрасти в связи с ростом внимания населения к своему здоровью и укреплению иммунитета.</a:t>
            </a:r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63756" y="5715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9"/>
            <a:ext cx="10423998" cy="4846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Бизнес-модель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9E22DD-8D09-22FB-DA66-264388BF3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00" y="1340225"/>
            <a:ext cx="11439066" cy="535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2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67112" y="117446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284428" y="759007"/>
            <a:ext cx="9459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Текущие результаты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02668C-6070-0221-B804-2CB1F8834A81}"/>
              </a:ext>
            </a:extLst>
          </p:cNvPr>
          <p:cNvSpPr txBox="1"/>
          <p:nvPr/>
        </p:nvSpPr>
        <p:spPr>
          <a:xfrm>
            <a:off x="419450" y="1862357"/>
            <a:ext cx="11367081" cy="4666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доказана целесообразность широкого применения ультразвуковой экстракции как одного из наиболее распространенных методов, используемых в процессе получения БАВ из растительного сырья.  Доказано, что ультразвуком в частотном диапазоне 19 кГц-1 МГц из растительного сырья извлекаются практически все известные соединения, продуцируемые растениями. Принадлежность БАВ к определенной химической группе оказывает влияние на кинетику ультразвуковой экстракции.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проведения процесса УЗ экстрагирования нами был выбран  ультразвуковой технологический аппарат «Волна» модели УЗТА - 04/22-ОМ. 	Изучены его технические характеристики, а также целесообразность его применения для интенсификации извлечения БАВ из экстрактов ЛРС. Модификация данного аппарата позволяет использовать его в технологической линии для проведения процесса экстрагирования из ЛРС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решения поставленной задачи была проведена серия экспериментов по экстракции растительного сырья(на примере биомассы крапивы) при различном временном воздействии УЗ, при этом температура экстрагирования оставалась постоянной +36</a:t>
            </a:r>
            <a:r>
              <a:rPr lang="ru-RU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С, гидромодуль составлял 1:10, продолжительность процесса 60 минут, частота механических колебаний составляла 100 кГц, интенсивность ультразвукового воздействия 50Вт/см</a:t>
            </a:r>
            <a:r>
              <a:rPr lang="ru-RU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экспериментальных образцах экстрактов изучалось влияние УЗ на выход и содержания биологически активных веществ, определяющих направленность полученных экстрактов.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726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794" y="620569"/>
            <a:ext cx="8749716" cy="964949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152400" algn="ctr">
              <a:lnSpc>
                <a:spcPct val="150000"/>
              </a:lnSpc>
              <a:spcAft>
                <a:spcPts val="6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потребность в финансировании проекта</a:t>
            </a:r>
            <a:b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разбивке по основным категориям инвестиционных затрат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E6D9CDB-A0B5-3948-A0D2-B7C5E4BD5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94093"/>
              </p:ext>
            </p:extLst>
          </p:nvPr>
        </p:nvGraphicFramePr>
        <p:xfrm>
          <a:off x="1451295" y="1861184"/>
          <a:ext cx="8292778" cy="37426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2999">
                  <a:extLst>
                    <a:ext uri="{9D8B030D-6E8A-4147-A177-3AD203B41FA5}">
                      <a16:colId xmlns:a16="http://schemas.microsoft.com/office/drawing/2014/main" val="2281055688"/>
                    </a:ext>
                  </a:extLst>
                </a:gridCol>
                <a:gridCol w="5197959">
                  <a:extLst>
                    <a:ext uri="{9D8B030D-6E8A-4147-A177-3AD203B41FA5}">
                      <a16:colId xmlns:a16="http://schemas.microsoft.com/office/drawing/2014/main" val="2715475194"/>
                    </a:ext>
                  </a:extLst>
                </a:gridCol>
                <a:gridCol w="2621820">
                  <a:extLst>
                    <a:ext uri="{9D8B030D-6E8A-4147-A177-3AD203B41FA5}">
                      <a16:colId xmlns:a16="http://schemas.microsoft.com/office/drawing/2014/main" val="2773394191"/>
                    </a:ext>
                  </a:extLst>
                </a:gridCol>
              </a:tblGrid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16135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юриста для заключения договора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938691"/>
                  </a:ext>
                </a:extLst>
              </a:tr>
              <a:tr h="748532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ресурсов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лекарственное растительное сырье)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796507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ультразвукового экстрактора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93206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развитию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759184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Патентование и получение товарного знака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4082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409090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877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38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Дорожная карта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E791F7-526C-4AAC-2CA4-D84D689F1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378" y="1426464"/>
            <a:ext cx="11175429" cy="46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10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528506" y="352338"/>
            <a:ext cx="11663494" cy="6505662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974" y="1072351"/>
            <a:ext cx="7155808" cy="92422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Команда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365D033-0121-43CF-9FA3-6D259648BF3A}"/>
              </a:ext>
            </a:extLst>
          </p:cNvPr>
          <p:cNvSpPr txBox="1">
            <a:spLocks/>
          </p:cNvSpPr>
          <p:nvPr/>
        </p:nvSpPr>
        <p:spPr>
          <a:xfrm>
            <a:off x="369116" y="906011"/>
            <a:ext cx="6317325" cy="15089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919A3C-7A31-C555-8551-4D6C26D5989B}"/>
              </a:ext>
            </a:extLst>
          </p:cNvPr>
          <p:cNvSpPr txBox="1"/>
          <p:nvPr/>
        </p:nvSpPr>
        <p:spPr>
          <a:xfrm>
            <a:off x="1082180" y="2586209"/>
            <a:ext cx="812264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Чич Саида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Казбековна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tchitch.saida@yandex.ru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Тел.+7 928-468-51-78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Крылевской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Денис Евгеньевич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11-krylevskoydenis@mail.ru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+7 900-298-93-22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Наговицына Анна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+7 918-987-88-01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Ольга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89284690447@mail.ru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Тел.+7 928-469-04-47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301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3335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Телефон:+7 900-298-93-22</a:t>
            </a:r>
          </a:p>
          <a:p>
            <a:pPr algn="l"/>
            <a:r>
              <a:rPr lang="en-US" dirty="0"/>
              <a:t>E-mail</a:t>
            </a:r>
            <a:r>
              <a:rPr lang="ru-RU" dirty="0"/>
              <a:t>:</a:t>
            </a:r>
            <a:r>
              <a:rPr lang="en-US" dirty="0"/>
              <a:t>11-krylevskoydenis@mail.ru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1724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967</Words>
  <Application>Microsoft Office PowerPoint</Application>
  <PresentationFormat>Широкоэкранный</PresentationFormat>
  <Paragraphs>106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Times New Roman</vt:lpstr>
      <vt:lpstr>Тема Office</vt:lpstr>
      <vt:lpstr>Современные способы выделения биологически активных веществ из растительной биомассы</vt:lpstr>
      <vt:lpstr>Актуальность проекта</vt:lpstr>
      <vt:lpstr>Проблема</vt:lpstr>
      <vt:lpstr>Решение</vt:lpstr>
      <vt:lpstr>Потенциальные партнеры </vt:lpstr>
      <vt:lpstr>Рынок</vt:lpstr>
      <vt:lpstr>Бизнес-модель</vt:lpstr>
      <vt:lpstr>Презентация PowerPoint</vt:lpstr>
      <vt:lpstr>Общая потребность в финансировании проекта  в разбивке по основным категориям инвестиционных затрат</vt:lpstr>
      <vt:lpstr>Дорожная карта</vt:lpstr>
      <vt:lpstr>Команда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79284685178</cp:lastModifiedBy>
  <cp:revision>54</cp:revision>
  <dcterms:created xsi:type="dcterms:W3CDTF">2022-12-07T07:35:46Z</dcterms:created>
  <dcterms:modified xsi:type="dcterms:W3CDTF">2023-11-24T10:06:41Z</dcterms:modified>
</cp:coreProperties>
</file>