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notesSlides/notesSlide12.xml" ContentType="application/vnd.openxmlformats-officedocument.presentationml.notesSlide+xml"/>
  <Override PartName="/ppt/charts/chart5.xml" ContentType="application/vnd.openxmlformats-officedocument.drawingml.chart+xml"/>
  <Override PartName="/ppt/notesSlides/notesSlide13.xml" ContentType="application/vnd.openxmlformats-officedocument.presentationml.notesSlide+xml"/>
  <Override PartName="/ppt/charts/chart6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8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7" r:id="rId10"/>
    <p:sldId id="268" r:id="rId11"/>
    <p:sldId id="269" r:id="rId12"/>
    <p:sldId id="270" r:id="rId13"/>
    <p:sldId id="271" r:id="rId14"/>
    <p:sldId id="272" r:id="rId15"/>
    <p:sldId id="264" r:id="rId16"/>
    <p:sldId id="265" r:id="rId17"/>
    <p:sldId id="266" r:id="rId18"/>
  </p:sldIdLst>
  <p:sldSz cx="12192000" cy="6858000"/>
  <p:notesSz cx="12192000" cy="6858000"/>
  <p:embeddedFontLst>
    <p:embeddedFont>
      <p:font typeface="Inter" panose="020B0604020202020204" charset="0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gtASyVvGTRbPRqZ/re0ZUwfYAo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0F656F1-FC1E-4324-B6BE-72D6778BD4AB}">
  <a:tblStyle styleId="{50F656F1-FC1E-4324-B6BE-72D6778BD4AB}" styleName="Table_0">
    <a:wholeTbl>
      <a:tcTxStyle b="off" i="off">
        <a:font>
          <a:latin typeface="Gilroy"/>
          <a:ea typeface="Gilroy"/>
          <a:cs typeface="Gilroy"/>
        </a:font>
        <a:schemeClr val="dk1"/>
      </a:tcTxStyle>
      <a:tcStyle>
        <a:tcBdr>
          <a:lef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 b="off" i="off"/>
      <a:tcStyle>
        <a:tcBdr/>
        <a:fill>
          <a:solidFill>
            <a:srgbClr val="F2F8F9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F2F8F9"/>
          </a:solidFill>
        </a:fill>
      </a:tcStyle>
    </a:band1V>
    <a:band2V>
      <a:tcTxStyle b="off" i="off"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Gilroy"/>
          <a:ea typeface="Gilroy"/>
          <a:cs typeface="Gilroy"/>
        </a:font>
        <a:schemeClr val="lt1"/>
      </a:tcTxStyle>
      <a:tcStyle>
        <a:tcBdr/>
        <a:fill>
          <a:solidFill>
            <a:schemeClr val="accent5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1D918AD2-5031-40AA-9768-830C47C99E68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370" y="221"/>
      </p:cViewPr>
      <p:guideLst>
        <p:guide orient="horz" pos="279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32" Type="http://customschemas.google.com/relationships/presentationmetadata" Target="meta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Как часто вы посещаете рестораны во время отдыха в Красной Поляне?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Регулярно (2-3 раза в неделю)</c:v>
                </c:pt>
                <c:pt idx="1">
                  <c:v>Иногда (1-2 раза в неделю)</c:v>
                </c:pt>
                <c:pt idx="2">
                  <c:v>Редко (1-2 раза в месяц)
</c:v>
                </c:pt>
                <c:pt idx="3">
                  <c:v>Очень редко/никогда
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0.65200000000000002</c:v>
                </c:pt>
                <c:pt idx="1">
                  <c:v>0.20799999999999999</c:v>
                </c:pt>
                <c:pt idx="2">
                  <c:v>0.16700000000000001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2160" b="0" i="0" u="none" strike="noStrike" baseline="0" dirty="0" smtClean="0">
                <a:effectLst/>
              </a:rPr>
              <a:t>Что для вас наиболее важно при выборе ресторана в Красной Поляне?</a:t>
            </a:r>
            <a:endParaRPr lang="ru-RU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Как часто вы посещаете рестораны во время отдыха в Красной Поляне?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Кухня (тип кухни, качество блюд)</c:v>
                </c:pt>
                <c:pt idx="1">
                  <c:v>Атмосфера (дизайн, музыка,
освещение)</c:v>
                </c:pt>
                <c:pt idx="2">
                  <c:v>Вид из ресторана/расположение
</c:v>
                </c:pt>
                <c:pt idx="3">
                  <c:v>Цена/качество</c:v>
                </c:pt>
                <c:pt idx="4">
                  <c:v>Уникальность концепции (например,
тематические вечера, мастер-классы)</c:v>
                </c:pt>
              </c:strCache>
            </c:strRef>
          </c:cat>
          <c:val>
            <c:numRef>
              <c:f>Лист1!$B$2:$B$6</c:f>
              <c:numCache>
                <c:formatCode>0.00%</c:formatCode>
                <c:ptCount val="5"/>
                <c:pt idx="0">
                  <c:v>4.2000000000000003E-2</c:v>
                </c:pt>
                <c:pt idx="1">
                  <c:v>0.33300000000000002</c:v>
                </c:pt>
                <c:pt idx="2">
                  <c:v>0.125</c:v>
                </c:pt>
                <c:pt idx="3">
                  <c:v>0.125</c:v>
                </c:pt>
                <c:pt idx="4">
                  <c:v>0.375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Интересовал бы вас ресторан с интерактивным ужином, где во время трапезы происходят развлекательные шоу, мастер-классы или другие мероприятия?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Да, очень заинтересовал бы</c:v>
                </c:pt>
                <c:pt idx="1">
                  <c:v>Скорее да, чем нет
</c:v>
                </c:pt>
                <c:pt idx="2">
                  <c:v>Не уверен/а
</c:v>
                </c:pt>
                <c:pt idx="3">
                  <c:v>Скорее нет, чем да
</c:v>
                </c:pt>
                <c:pt idx="4">
                  <c:v>Нет, не заинтересовал бы</c:v>
                </c:pt>
              </c:strCache>
            </c:strRef>
          </c:cat>
          <c:val>
            <c:numRef>
              <c:f>Лист1!$B$2:$B$6</c:f>
              <c:numCache>
                <c:formatCode>0.00%</c:formatCode>
                <c:ptCount val="5"/>
                <c:pt idx="0">
                  <c:v>0.70799999999999996</c:v>
                </c:pt>
                <c:pt idx="1">
                  <c:v>0.20799999999999999</c:v>
                </c:pt>
                <c:pt idx="2">
                  <c:v>0</c:v>
                </c:pt>
                <c:pt idx="3">
                  <c:v>8.3000000000000004E-2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Какие виды интерактивных развлечений во время ужина были бы для вас наиболее привлекательными?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Кулинарные мастер-классы</c:v>
                </c:pt>
                <c:pt idx="1">
                  <c:v>Шоу-программы (музыкальные,
театральные)
)</c:v>
                </c:pt>
                <c:pt idx="2">
                  <c:v>Игры и конкурсы
</c:v>
                </c:pt>
                <c:pt idx="3">
                  <c:v>Дегустации вин/коктейлей</c:v>
                </c:pt>
                <c:pt idx="4">
                  <c:v>Взаимодействие с шеф-поваром</c:v>
                </c:pt>
              </c:strCache>
            </c:strRef>
          </c:cat>
          <c:val>
            <c:numRef>
              <c:f>Лист1!$B$2:$B$6</c:f>
              <c:numCache>
                <c:formatCode>0.00%</c:formatCode>
                <c:ptCount val="5"/>
                <c:pt idx="0">
                  <c:v>0</c:v>
                </c:pt>
                <c:pt idx="1">
                  <c:v>0.625</c:v>
                </c:pt>
                <c:pt idx="2">
                  <c:v>4.2000000000000003E-2</c:v>
                </c:pt>
                <c:pt idx="3">
                  <c:v>0.16700000000000001</c:v>
                </c:pt>
                <c:pt idx="4">
                  <c:v>0.16700000000000001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 кем бы вы хотели посетить ресторан с интерактивным ужином?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С семьей</c:v>
                </c:pt>
                <c:pt idx="1">
                  <c:v>С друзьями</c:v>
                </c:pt>
                <c:pt idx="2">
                  <c:v>С любимым человеком</c:v>
                </c:pt>
                <c:pt idx="3">
                  <c:v>С коллегами</c:v>
                </c:pt>
                <c:pt idx="4">
                  <c:v>В одиночку</c:v>
                </c:pt>
              </c:strCache>
            </c:strRef>
          </c:cat>
          <c:val>
            <c:numRef>
              <c:f>Лист1!$B$2:$B$6</c:f>
              <c:numCache>
                <c:formatCode>0.00%</c:formatCode>
                <c:ptCount val="5"/>
                <c:pt idx="0">
                  <c:v>0.33300000000000002</c:v>
                </c:pt>
                <c:pt idx="1">
                  <c:v>0.45800000000000002</c:v>
                </c:pt>
                <c:pt idx="2">
                  <c:v>8.3000000000000004E-2</c:v>
                </c:pt>
                <c:pt idx="3">
                  <c:v>0</c:v>
                </c:pt>
                <c:pt idx="4">
                  <c:v>0.125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Какие тематики интерактивных ужинов были бы вам наиболее интересны?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Национальная кухня (например,
итальянская, японская)</c:v>
                </c:pt>
                <c:pt idx="1">
                  <c:v>Гастрономические путешествия</c:v>
                </c:pt>
                <c:pt idx="2">
                  <c:v>Тематические вечера (например,
средневековье, голливуд)</c:v>
                </c:pt>
                <c:pt idx="3">
                  <c:v>Семейные ужины
</c:v>
                </c:pt>
                <c:pt idx="4">
                  <c:v>Романтические вечера</c:v>
                </c:pt>
              </c:strCache>
            </c:strRef>
          </c:cat>
          <c:val>
            <c:numRef>
              <c:f>Лист1!$B$2:$B$6</c:f>
              <c:numCache>
                <c:formatCode>0.00%</c:formatCode>
                <c:ptCount val="5"/>
                <c:pt idx="0">
                  <c:v>0.16700000000000001</c:v>
                </c:pt>
                <c:pt idx="1">
                  <c:v>0.375</c:v>
                </c:pt>
                <c:pt idx="2">
                  <c:v>0.25</c:v>
                </c:pt>
                <c:pt idx="3">
                  <c:v>0.125</c:v>
                </c:pt>
                <c:pt idx="4">
                  <c:v>8.3000000000000004E-2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5019123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1" name="Google Shape;4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9" name="Google Shape;4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5" name="Google Shape;5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2" name="Google Shape;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8" name="Google Shape;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4" name="Google Shape;7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0aeef068e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436563" y="0"/>
            <a:ext cx="1998663" cy="11255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0" name="Google Shape;80;g30aeef068e9_0_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555600" cy="11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g30aeef068e9_0_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555600" cy="11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6" name="Google Shape;20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6" name="Google Shape;20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6" name="Google Shape;20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6" name="Google Shape;20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6" name="Google Shape;20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6" name="Google Shape;20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3" name="Google Shape;11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9" name="Google Shape;1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5" name="Google Shape;12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>
            <a:spLocks noGrp="1"/>
          </p:cNvSpPr>
          <p:nvPr>
            <p:ph type="body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22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Google Shape;24;p22"/>
          <p:cNvSpPr txBox="1">
            <a:spLocks noGrp="1"/>
          </p:cNvSpPr>
          <p:nvPr>
            <p:ph type="body" idx="2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sz="2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22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6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8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" type="tx">
  <p:cSld name="1_Заголовок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>
            <a:spLocks noGrp="1"/>
          </p:cNvSpPr>
          <p:nvPr>
            <p:ph type="body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22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Google Shape;24;p22"/>
          <p:cNvSpPr txBox="1">
            <a:spLocks noGrp="1"/>
          </p:cNvSpPr>
          <p:nvPr>
            <p:ph type="body" idx="2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sz="2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22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9176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и объект">
  <p:cSld name="1_Заголовок и объект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518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Титульный слайд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4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Google Shape;29;p24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p24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160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86561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6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385299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26638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8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684611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64045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6999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2.xml"/><Relationship Id="rId15" Type="http://schemas.openxmlformats.org/officeDocument/2006/relationships/image" Target="../media/image5.png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21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7" name="Google Shape;7;p21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8;p21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9;p21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0;p21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1;p21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;p21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1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1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1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" name="Google Shape;16;p21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1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1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1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1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21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7" name="Google Shape;7;p21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algn="ctr">
                <a:buSzPts val="1200"/>
              </a:pPr>
              <a:endParaRPr sz="12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8;p21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algn="ctr">
                <a:buSzPts val="1200"/>
              </a:pPr>
              <a:endParaRPr sz="12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9;p21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algn="ctr">
                <a:buSzPts val="1200"/>
              </a:pPr>
              <a:endParaRPr sz="12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0;p21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1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algn="ctr">
                <a:buSzPts val="1200"/>
              </a:pPr>
              <a:endParaRPr sz="12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1;p21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algn="ctr">
                <a:buSzPts val="1200"/>
              </a:pPr>
              <a:endParaRPr sz="12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;p21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1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algn="ctr">
                <a:buSzPts val="1200"/>
              </a:pPr>
              <a:endParaRPr sz="12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1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algn="ctr">
                <a:buSzPts val="1200"/>
              </a:pPr>
              <a:endParaRPr sz="12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1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1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algn="ctr">
                <a:buSzPts val="1200"/>
              </a:pPr>
              <a:endParaRPr sz="12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1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algn="ctr">
                <a:buSzPts val="1200"/>
              </a:pPr>
              <a:endParaRPr sz="12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" name="Google Shape;16;p21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algn="ctr">
              <a:buSzPts val="1200"/>
            </a:pPr>
            <a:endParaRPr sz="1200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1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algn="ctr">
              <a:buSzPts val="1200"/>
            </a:pPr>
            <a:endParaRPr sz="1200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1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algn="ctr">
              <a:buSzPts val="1200"/>
            </a:pPr>
            <a:endParaRPr sz="1200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1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algn="ctr">
              <a:buSzPts val="1200"/>
            </a:pPr>
            <a:endParaRPr sz="1200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1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r">
              <a:buClr>
                <a:srgbClr val="FFFFFF"/>
              </a:buClr>
              <a:buSzPts val="1400"/>
            </a:pPr>
            <a:fld id="{00000000-1234-1234-1234-123412341234}" type="slidenum">
              <a:rPr lang="en-US" b="1">
                <a:solidFill>
                  <a:srgbClr val="FFFFFF"/>
                </a:solidFill>
              </a:rPr>
              <a:pPr algn="r">
                <a:buClr>
                  <a:srgbClr val="FFFFFF"/>
                </a:buClr>
                <a:buSzPts val="1400"/>
              </a:pPr>
              <a:t>‹#›</a:t>
            </a:fld>
            <a:endParaRPr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15126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1" descr="IMG_6814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1"/>
          <p:cNvSpPr txBox="1"/>
          <p:nvPr/>
        </p:nvSpPr>
        <p:spPr>
          <a:xfrm>
            <a:off x="227616" y="2123087"/>
            <a:ext cx="8820712" cy="12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701" marR="0" lvl="0" indent="0" algn="l" rtl="0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38"/>
              <a:buFont typeface="Arial"/>
              <a:buNone/>
            </a:pPr>
            <a:r>
              <a:rPr lang="ru-RU" sz="3638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ИНТЕРАКТИВНЫЙ </a:t>
            </a:r>
          </a:p>
          <a:p>
            <a:pPr marL="7701" marR="0" lvl="0" indent="0" algn="l" rtl="0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38"/>
              <a:buFont typeface="Arial"/>
              <a:buNone/>
            </a:pPr>
            <a:r>
              <a:rPr lang="ru-RU" sz="3638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УЖИН</a:t>
            </a:r>
            <a:endParaRPr sz="3638" b="0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" name="Google Shape;4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31904" y="4653136"/>
            <a:ext cx="1869864" cy="13993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" name="Google Shape;5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040" y="5930258"/>
            <a:ext cx="2649442" cy="405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52593CF-EF93-FB10-55F9-A7A73D1BB2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2108" y="1796761"/>
            <a:ext cx="6528955" cy="32644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111DB32-1336-DF8F-020B-FB22905FB407}"/>
              </a:ext>
            </a:extLst>
          </p:cNvPr>
          <p:cNvSpPr txBox="1"/>
          <p:nvPr/>
        </p:nvSpPr>
        <p:spPr>
          <a:xfrm>
            <a:off x="360040" y="1843950"/>
            <a:ext cx="4392068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+mn-lt"/>
                <a:cs typeface="Times New Roman" panose="02020603050405020304" pitchFamily="18" charset="0"/>
              </a:rPr>
              <a:t>Интерактивный ужин — это новый формат развлечений, сочетающий элементы шоу и погружение в необычную историю. Он предназначен для психологической настройки бизнес-партнёров на продуктивный контакт, укрепления деловых связей и демонстрации бизнес-возможностей через творчество.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"/>
          <p:cNvSpPr txBox="1"/>
          <p:nvPr/>
        </p:nvSpPr>
        <p:spPr>
          <a:xfrm>
            <a:off x="360040" y="332656"/>
            <a:ext cx="3131305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" name="Google Shape;59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040" y="5930258"/>
            <a:ext cx="2649442" cy="40579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51B6801-A58D-A484-E6C9-B5E411B25E98}"/>
              </a:ext>
            </a:extLst>
          </p:cNvPr>
          <p:cNvSpPr txBox="1"/>
          <p:nvPr/>
        </p:nvSpPr>
        <p:spPr>
          <a:xfrm>
            <a:off x="360040" y="1105863"/>
            <a:ext cx="1006412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Клиента уже не удивляют рестораны, кафе и т. д.</a:t>
            </a:r>
          </a:p>
          <a:p>
            <a:endParaRPr lang="ru-RU" sz="2000" dirty="0"/>
          </a:p>
          <a:p>
            <a:r>
              <a:rPr lang="ru-RU" sz="2000" dirty="0">
                <a:effectLst/>
              </a:rPr>
              <a:t>Неумение ориентироваться в пространстве и следовать инструкциям ведущего.</a:t>
            </a:r>
            <a:br>
              <a:rPr lang="ru-RU" sz="2000" dirty="0">
                <a:effectLst/>
              </a:rPr>
            </a:br>
            <a:endParaRPr lang="ru-RU" sz="2000" dirty="0"/>
          </a:p>
          <a:p>
            <a:r>
              <a:rPr lang="ru-RU" sz="2000" dirty="0">
                <a:effectLst/>
              </a:rPr>
              <a:t>Недостаток информации об особенностях мероприятия.</a:t>
            </a:r>
            <a:br>
              <a:rPr lang="ru-RU" sz="2000" dirty="0">
                <a:effectLst/>
              </a:rPr>
            </a:br>
            <a:endParaRPr lang="ru-RU" sz="2000" dirty="0"/>
          </a:p>
          <a:p>
            <a:r>
              <a:rPr lang="ru-RU" sz="2000" dirty="0">
                <a:effectLst/>
              </a:rPr>
              <a:t>Некомфортная обстановка или отсутствие личного пространства.</a:t>
            </a:r>
            <a:br>
              <a:rPr lang="ru-RU" sz="2000" dirty="0">
                <a:effectLst/>
              </a:rPr>
            </a:br>
            <a:endParaRPr lang="ru-RU" sz="2000" dirty="0"/>
          </a:p>
          <a:p>
            <a:r>
              <a:rPr lang="ru-RU" sz="2000" dirty="0">
                <a:effectLst/>
              </a:rPr>
              <a:t>Неудачное расположение столика или неудобные стулья.</a:t>
            </a:r>
            <a:br>
              <a:rPr lang="ru-RU" sz="2000" dirty="0">
                <a:effectLst/>
              </a:rPr>
            </a:br>
            <a:r>
              <a:rPr lang="ru-RU" sz="2000" dirty="0">
                <a:effectLst/>
              </a:rPr>
              <a:t/>
            </a:r>
            <a:br>
              <a:rPr lang="ru-RU" sz="2000" dirty="0">
                <a:effectLst/>
              </a:rPr>
            </a:br>
            <a:r>
              <a:rPr lang="ru-RU" sz="2000" dirty="0">
                <a:effectLst/>
              </a:rPr>
              <a:t>Плохое освещение или акустика в зале.</a:t>
            </a:r>
            <a:br>
              <a:rPr lang="ru-RU" sz="2000" dirty="0">
                <a:effectLst/>
              </a:rPr>
            </a:br>
            <a:endParaRPr lang="ru-RU" sz="2000" dirty="0"/>
          </a:p>
          <a:p>
            <a:r>
              <a:rPr lang="ru-RU" sz="2000" dirty="0">
                <a:effectLst/>
              </a:rPr>
              <a:t>Неинтересная или непонятная программа вечера.</a:t>
            </a:r>
            <a:endParaRPr lang="ru-RU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"/>
          <p:cNvSpPr txBox="1"/>
          <p:nvPr/>
        </p:nvSpPr>
        <p:spPr>
          <a:xfrm>
            <a:off x="512440" y="4850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" name="Google Shape;65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040" y="5930258"/>
            <a:ext cx="2649442" cy="40579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5D60560-E586-9A60-95A8-01061BBD1CF0}"/>
              </a:ext>
            </a:extLst>
          </p:cNvPr>
          <p:cNvSpPr txBox="1"/>
          <p:nvPr/>
        </p:nvSpPr>
        <p:spPr>
          <a:xfrm>
            <a:off x="512440" y="1256775"/>
            <a:ext cx="1010984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+mn-lt"/>
                <a:cs typeface="Times New Roman" panose="02020603050405020304" pitchFamily="18" charset="0"/>
              </a:rPr>
              <a:t>Возможность попробовать необычные блюда и напитки.</a:t>
            </a:r>
          </a:p>
          <a:p>
            <a:pPr algn="just"/>
            <a:endParaRPr lang="ru-RU" sz="2000" dirty="0">
              <a:latin typeface="+mn-lt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+mn-lt"/>
                <a:cs typeface="Times New Roman" panose="02020603050405020304" pitchFamily="18" charset="0"/>
              </a:rPr>
              <a:t>Способ интересно провести время в компании друзей или семьи.</a:t>
            </a:r>
          </a:p>
          <a:p>
            <a:pPr algn="just"/>
            <a:endParaRPr lang="ru-RU" sz="2000" dirty="0">
              <a:latin typeface="+mn-lt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+mn-lt"/>
                <a:cs typeface="Times New Roman" panose="02020603050405020304" pitchFamily="18" charset="0"/>
              </a:rPr>
              <a:t>Возможность познакомиться с новыми вкусами и кулинарными традициями.</a:t>
            </a:r>
          </a:p>
          <a:p>
            <a:pPr algn="just"/>
            <a:endParaRPr lang="ru-RU" sz="2000" dirty="0">
              <a:latin typeface="+mn-lt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+mn-lt"/>
                <a:cs typeface="Times New Roman" panose="02020603050405020304" pitchFamily="18" charset="0"/>
              </a:rPr>
              <a:t>Шанс насладиться приятной атмосферой и красивым оформлением стола.</a:t>
            </a:r>
          </a:p>
          <a:p>
            <a:pPr algn="just"/>
            <a:endParaRPr lang="ru-RU" sz="2000" dirty="0">
              <a:latin typeface="+mn-lt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+mn-lt"/>
                <a:cs typeface="Times New Roman" panose="02020603050405020304" pitchFamily="18" charset="0"/>
              </a:rPr>
              <a:t>Предварительно ознакомиться с правилами и особенностями мероприятия.</a:t>
            </a:r>
          </a:p>
          <a:p>
            <a:pPr algn="just"/>
            <a:endParaRPr lang="ru-RU" sz="2000" dirty="0">
              <a:latin typeface="+mn-lt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+mn-lt"/>
                <a:cs typeface="Times New Roman" panose="02020603050405020304" pitchFamily="18" charset="0"/>
              </a:rPr>
              <a:t>Выбрать место за столиком, учитывая свои предпочтения и потребности.</a:t>
            </a:r>
          </a:p>
          <a:p>
            <a:pPr algn="just"/>
            <a:endParaRPr lang="ru-RU" sz="2000" dirty="0">
              <a:latin typeface="+mn-lt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+mn-lt"/>
                <a:cs typeface="Times New Roman" panose="02020603050405020304" pitchFamily="18" charset="0"/>
              </a:rPr>
              <a:t>Заранее изучить меню и сказать о своих предпочтениях, программу.</a:t>
            </a:r>
          </a:p>
          <a:p>
            <a:pPr algn="just"/>
            <a:endParaRPr lang="ru-RU" sz="2000" dirty="0">
              <a:latin typeface="+mn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5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" name="Google Shape;71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040" y="5930258"/>
            <a:ext cx="2649442" cy="40579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27D1132-9BBF-986D-8DE2-B53097BF2C77}"/>
              </a:ext>
            </a:extLst>
          </p:cNvPr>
          <p:cNvSpPr txBox="1"/>
          <p:nvPr/>
        </p:nvSpPr>
        <p:spPr>
          <a:xfrm>
            <a:off x="7631035" y="4976151"/>
            <a:ext cx="356285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u="none" strike="noStrike" dirty="0" smtClean="0">
                <a:solidFill>
                  <a:srgbClr val="252525"/>
                </a:solidFill>
                <a:effectLst/>
                <a:latin typeface="+mn-lt"/>
              </a:rPr>
              <a:t>«</a:t>
            </a:r>
            <a:r>
              <a:rPr lang="en-GB" b="0" i="0" u="none" strike="noStrike" dirty="0" smtClean="0">
                <a:solidFill>
                  <a:srgbClr val="252525"/>
                </a:solidFill>
                <a:effectLst/>
                <a:latin typeface="+mn-lt"/>
              </a:rPr>
              <a:t>Ultraviolet</a:t>
            </a:r>
            <a:r>
              <a:rPr lang="ru-RU" dirty="0" smtClean="0">
                <a:solidFill>
                  <a:srgbClr val="252525"/>
                </a:solidFill>
                <a:latin typeface="+mn-lt"/>
              </a:rPr>
              <a:t>»</a:t>
            </a:r>
            <a:r>
              <a:rPr lang="en-GB" b="0" i="0" u="none" strike="noStrike" dirty="0" smtClean="0">
                <a:solidFill>
                  <a:srgbClr val="252525"/>
                </a:solidFill>
                <a:effectLst/>
                <a:latin typeface="+mn-lt"/>
              </a:rPr>
              <a:t> </a:t>
            </a:r>
            <a:r>
              <a:rPr lang="en-GB" b="0" i="0" u="none" strike="noStrike" dirty="0">
                <a:solidFill>
                  <a:srgbClr val="252525"/>
                </a:solidFill>
                <a:effectLst/>
                <a:latin typeface="+mn-lt"/>
              </a:rPr>
              <a:t>— </a:t>
            </a:r>
            <a:r>
              <a:rPr lang="ru-RU" b="0" i="0" u="none" strike="noStrike" dirty="0">
                <a:solidFill>
                  <a:srgbClr val="252525"/>
                </a:solidFill>
                <a:effectLst/>
                <a:latin typeface="+mn-lt"/>
              </a:rPr>
              <a:t>ресторан в Шанхае, открывшийся в 2012 году и ставший одним из первых современных </a:t>
            </a:r>
            <a:r>
              <a:rPr lang="ru-RU" b="0" i="0" u="none" strike="noStrike" dirty="0" err="1">
                <a:solidFill>
                  <a:srgbClr val="252525"/>
                </a:solidFill>
                <a:effectLst/>
                <a:latin typeface="+mn-lt"/>
              </a:rPr>
              <a:t>гастротеатров</a:t>
            </a:r>
            <a:r>
              <a:rPr lang="ru-RU" b="0" i="0" u="none" strike="noStrike" dirty="0">
                <a:solidFill>
                  <a:srgbClr val="252525"/>
                </a:solidFill>
                <a:effectLst/>
                <a:latin typeface="+mn-lt"/>
              </a:rPr>
              <a:t> в мире</a:t>
            </a:r>
            <a:endParaRPr lang="ru-RU" dirty="0">
              <a:latin typeface="+mn-l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5309310-1D2C-03B7-66A7-A03E9D4116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049" y="1281693"/>
            <a:ext cx="2183570" cy="20994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D3A8C7A-5747-A4B3-29C3-6FAB5C3869EA}"/>
              </a:ext>
            </a:extLst>
          </p:cNvPr>
          <p:cNvSpPr txBox="1"/>
          <p:nvPr/>
        </p:nvSpPr>
        <p:spPr>
          <a:xfrm>
            <a:off x="689558" y="3644685"/>
            <a:ext cx="249655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u="none" strike="noStrike" dirty="0">
                <a:solidFill>
                  <a:srgbClr val="000000"/>
                </a:solidFill>
                <a:effectLst/>
                <a:latin typeface="+mn-lt"/>
              </a:rPr>
              <a:t>Ресторан 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+mn-lt"/>
              </a:rPr>
              <a:t>гастротеатр</a:t>
            </a:r>
            <a:r>
              <a:rPr lang="ru-RU" dirty="0">
                <a:latin typeface="+mn-lt"/>
              </a:rPr>
              <a:t> </a:t>
            </a:r>
            <a:r>
              <a:rPr lang="ru-RU" dirty="0" smtClean="0">
                <a:latin typeface="+mn-lt"/>
              </a:rPr>
              <a:t>«</a:t>
            </a:r>
            <a:r>
              <a:rPr lang="en-GB" b="0" i="0" u="none" strike="noStrike" dirty="0" smtClean="0">
                <a:solidFill>
                  <a:srgbClr val="000000"/>
                </a:solidFill>
                <a:effectLst/>
                <a:latin typeface="+mn-lt"/>
              </a:rPr>
              <a:t>KRASOTA</a:t>
            </a:r>
            <a:r>
              <a:rPr lang="ru-RU" b="0" i="0" u="none" strike="noStrike" dirty="0" smtClean="0">
                <a:solidFill>
                  <a:srgbClr val="000000"/>
                </a:solidFill>
                <a:effectLst/>
                <a:latin typeface="+mn-lt"/>
              </a:rPr>
              <a:t>»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+mn-lt"/>
              </a:rPr>
              <a:t> 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+mn-lt"/>
              </a:rPr>
              <a:t>в Москве</a:t>
            </a:r>
          </a:p>
          <a:p>
            <a:r>
              <a:rPr lang="ru-RU" dirty="0">
                <a:latin typeface="+mn-lt"/>
              </a:rPr>
              <a:t>Открылся в 2020 году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1C755AC-BB5D-5018-48AF-14DD6E40167D}"/>
              </a:ext>
            </a:extLst>
          </p:cNvPr>
          <p:cNvSpPr txBox="1"/>
          <p:nvPr/>
        </p:nvSpPr>
        <p:spPr>
          <a:xfrm>
            <a:off x="3938338" y="4383349"/>
            <a:ext cx="275596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u="none" strike="noStrike" dirty="0" smtClean="0">
                <a:solidFill>
                  <a:srgbClr val="000000"/>
                </a:solidFill>
                <a:effectLst/>
                <a:latin typeface="+mn-lt"/>
              </a:rPr>
              <a:t>Ресторан</a:t>
            </a:r>
            <a:r>
              <a:rPr lang="ru-RU" dirty="0">
                <a:latin typeface="+mn-lt"/>
              </a:rPr>
              <a:t> </a:t>
            </a:r>
            <a:r>
              <a:rPr lang="ru-RU" dirty="0" smtClean="0">
                <a:latin typeface="+mn-lt"/>
              </a:rPr>
              <a:t>«</a:t>
            </a:r>
            <a:r>
              <a:rPr lang="en-GB" b="0" i="0" u="none" strike="noStrike" dirty="0" smtClean="0">
                <a:solidFill>
                  <a:srgbClr val="000000"/>
                </a:solidFill>
                <a:effectLst/>
                <a:latin typeface="+mn-lt"/>
              </a:rPr>
              <a:t>Digital</a:t>
            </a:r>
            <a:r>
              <a:rPr lang="ru-RU" b="0" i="0" u="none" strike="noStrike" dirty="0" smtClean="0">
                <a:solidFill>
                  <a:srgbClr val="000000"/>
                </a:solidFill>
                <a:effectLst/>
                <a:latin typeface="+mn-lt"/>
              </a:rPr>
              <a:t>»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+mn-lt"/>
              </a:rPr>
              <a:t> 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+mn-lt"/>
              </a:rPr>
              <a:t>в Санкт-Петербурге</a:t>
            </a:r>
            <a:endParaRPr lang="ru-RU" dirty="0">
              <a:latin typeface="+mn-lt"/>
            </a:endParaRPr>
          </a:p>
          <a:p>
            <a:r>
              <a:rPr lang="ru-RU" dirty="0">
                <a:latin typeface="+mn-lt"/>
              </a:rPr>
              <a:t>Открылся в 2022 году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7A5F3539-BF87-E9E7-75C0-3AD682A497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6420" y="2167026"/>
            <a:ext cx="2775825" cy="184699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C8E4B49E-D5E6-E109-A8A0-EF065246C4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59047" y="2625289"/>
            <a:ext cx="3634875" cy="203879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6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" name="Google Shape;77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040" y="5930258"/>
            <a:ext cx="2649442" cy="40579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B0EECB1-63B6-39FD-A1A8-AB8BB91995CA}"/>
              </a:ext>
            </a:extLst>
          </p:cNvPr>
          <p:cNvSpPr txBox="1"/>
          <p:nvPr/>
        </p:nvSpPr>
        <p:spPr>
          <a:xfrm>
            <a:off x="360040" y="1155124"/>
            <a:ext cx="6132762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0" i="0" u="none" strike="noStrike" dirty="0">
                <a:solidFill>
                  <a:srgbClr val="000000"/>
                </a:solidFill>
                <a:effectLst/>
                <a:latin typeface="+mn-lt"/>
              </a:rPr>
              <a:t>Интерактивный стол работает на основе сочетания различных технологий и компонентов, которые позволяют ему взаимодействовать с пользователями. Вот основные аспекты его работы:</a:t>
            </a:r>
          </a:p>
          <a:p>
            <a:pPr algn="just"/>
            <a:r>
              <a:rPr lang="ru-RU" b="0" i="0" u="none" strike="noStrike" dirty="0">
                <a:solidFill>
                  <a:srgbClr val="000000"/>
                </a:solidFill>
                <a:effectLst/>
                <a:latin typeface="+mn-lt"/>
              </a:rPr>
              <a:t> </a:t>
            </a:r>
          </a:p>
          <a:p>
            <a:pPr algn="just"/>
            <a:r>
              <a:rPr lang="ru-RU" b="0" i="0" u="none" strike="noStrike" dirty="0">
                <a:solidFill>
                  <a:srgbClr val="000000"/>
                </a:solidFill>
                <a:effectLst/>
                <a:latin typeface="+mn-lt"/>
              </a:rPr>
              <a:t>1. Сенсорные технологии</a:t>
            </a:r>
          </a:p>
          <a:p>
            <a:pPr algn="just"/>
            <a:r>
              <a:rPr lang="ru-RU" b="0" i="0" u="none" strike="noStrike" dirty="0">
                <a:solidFill>
                  <a:srgbClr val="000000"/>
                </a:solidFill>
                <a:effectLst/>
                <a:latin typeface="+mn-lt"/>
              </a:rPr>
              <a:t> </a:t>
            </a:r>
          </a:p>
          <a:p>
            <a:pPr algn="just"/>
            <a:r>
              <a:rPr lang="ru-RU" b="0" i="0" u="none" strike="noStrike" dirty="0">
                <a:solidFill>
                  <a:srgbClr val="000000"/>
                </a:solidFill>
                <a:effectLst/>
                <a:latin typeface="+mn-lt"/>
              </a:rPr>
              <a:t>2. Процессор и программное </a:t>
            </a:r>
            <a:endParaRPr lang="ru-RU" b="0" i="0" u="none" strike="noStrike" dirty="0" smtClean="0">
              <a:solidFill>
                <a:srgbClr val="000000"/>
              </a:solidFill>
              <a:effectLst/>
              <a:latin typeface="+mn-lt"/>
            </a:endParaRPr>
          </a:p>
          <a:p>
            <a:pPr algn="just"/>
            <a:r>
              <a:rPr lang="ru-RU" b="0" i="0" u="none" strike="noStrike" dirty="0" smtClean="0">
                <a:solidFill>
                  <a:srgbClr val="000000"/>
                </a:solidFill>
                <a:effectLst/>
                <a:latin typeface="+mn-lt"/>
              </a:rPr>
              <a:t>обеспечение</a:t>
            </a:r>
            <a:endParaRPr lang="ru-RU" b="0" i="0" u="none" strike="noStrike" dirty="0">
              <a:solidFill>
                <a:srgbClr val="000000"/>
              </a:solidFill>
              <a:effectLst/>
              <a:latin typeface="+mn-lt"/>
            </a:endParaRPr>
          </a:p>
          <a:p>
            <a:pPr algn="just"/>
            <a:r>
              <a:rPr lang="ru-RU" b="0" i="0" u="none" strike="noStrike" dirty="0">
                <a:solidFill>
                  <a:srgbClr val="000000"/>
                </a:solidFill>
                <a:effectLst/>
                <a:latin typeface="+mn-lt"/>
              </a:rPr>
              <a:t> </a:t>
            </a:r>
          </a:p>
          <a:p>
            <a:pPr algn="just"/>
            <a:endParaRPr lang="ru-RU" b="0" i="0" u="none" strike="noStrike" dirty="0">
              <a:solidFill>
                <a:srgbClr val="000000"/>
              </a:solidFill>
              <a:effectLst/>
              <a:latin typeface="+mn-lt"/>
            </a:endParaRPr>
          </a:p>
          <a:p>
            <a:pPr algn="just"/>
            <a:r>
              <a:rPr lang="ru-RU" b="0" i="0" u="none" strike="noStrike" dirty="0">
                <a:solidFill>
                  <a:srgbClr val="000000"/>
                </a:solidFill>
                <a:effectLst/>
                <a:latin typeface="+mn-lt"/>
              </a:rPr>
              <a:t>3. Мультимедиа</a:t>
            </a:r>
          </a:p>
          <a:p>
            <a:pPr algn="just"/>
            <a:r>
              <a:rPr lang="ru-RU" b="0" i="0" u="none" strike="noStrike" dirty="0">
                <a:solidFill>
                  <a:srgbClr val="000000"/>
                </a:solidFill>
                <a:effectLst/>
                <a:latin typeface="+mn-lt"/>
              </a:rPr>
              <a:t> </a:t>
            </a:r>
          </a:p>
          <a:p>
            <a:pPr algn="just"/>
            <a:endParaRPr lang="ru-RU" b="0" i="0" u="none" strike="noStrike" dirty="0">
              <a:solidFill>
                <a:srgbClr val="000000"/>
              </a:solidFill>
              <a:effectLst/>
              <a:latin typeface="+mn-lt"/>
            </a:endParaRPr>
          </a:p>
          <a:p>
            <a:pPr algn="just"/>
            <a:r>
              <a:rPr lang="ru-RU" b="0" i="0" u="none" strike="noStrike" dirty="0">
                <a:solidFill>
                  <a:srgbClr val="000000"/>
                </a:solidFill>
                <a:effectLst/>
                <a:latin typeface="+mn-lt"/>
              </a:rPr>
              <a:t>4. Связь с интернетом</a:t>
            </a:r>
          </a:p>
          <a:p>
            <a:pPr algn="just"/>
            <a:r>
              <a:rPr lang="ru-RU" b="0" i="0" u="none" strike="noStrike" dirty="0">
                <a:solidFill>
                  <a:srgbClr val="000000"/>
                </a:solidFill>
                <a:effectLst/>
                <a:latin typeface="+mn-lt"/>
              </a:rPr>
              <a:t> </a:t>
            </a:r>
          </a:p>
          <a:p>
            <a:pPr algn="just"/>
            <a:r>
              <a:rPr lang="ru-RU" b="0" i="0" u="none" strike="noStrike" dirty="0">
                <a:solidFill>
                  <a:srgbClr val="000000"/>
                </a:solidFill>
                <a:effectLst/>
                <a:latin typeface="+mn-lt"/>
              </a:rPr>
              <a:t> </a:t>
            </a:r>
          </a:p>
          <a:p>
            <a:pPr algn="just"/>
            <a:r>
              <a:rPr lang="ru-RU" b="0" i="0" u="none" strike="noStrike" dirty="0">
                <a:solidFill>
                  <a:srgbClr val="000000"/>
                </a:solidFill>
                <a:effectLst/>
                <a:latin typeface="+mn-lt"/>
              </a:rPr>
              <a:t>5. Дизайн интерфейса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39329F5-9ACC-8BFC-D2BD-47CB66ADD6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8330" y="2015568"/>
            <a:ext cx="7214038" cy="403834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CF72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3" name="Google Shape;83;g30aeef068e9_0_1"/>
          <p:cNvCxnSpPr/>
          <p:nvPr/>
        </p:nvCxnSpPr>
        <p:spPr>
          <a:xfrm>
            <a:off x="9461501" y="1299633"/>
            <a:ext cx="0" cy="3372000"/>
          </a:xfrm>
          <a:prstGeom prst="straightConnector1">
            <a:avLst/>
          </a:prstGeom>
          <a:noFill/>
          <a:ln w="38100" cap="flat" cmpd="sng">
            <a:solidFill>
              <a:srgbClr val="F3FE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4" name="Google Shape;84;g30aeef068e9_0_1"/>
          <p:cNvCxnSpPr/>
          <p:nvPr/>
        </p:nvCxnSpPr>
        <p:spPr>
          <a:xfrm>
            <a:off x="7122582" y="1299633"/>
            <a:ext cx="0" cy="3371700"/>
          </a:xfrm>
          <a:prstGeom prst="straightConnector1">
            <a:avLst/>
          </a:prstGeom>
          <a:noFill/>
          <a:ln w="38100" cap="flat" cmpd="sng">
            <a:solidFill>
              <a:srgbClr val="F3FE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5" name="Google Shape;85;g30aeef068e9_0_1"/>
          <p:cNvCxnSpPr/>
          <p:nvPr/>
        </p:nvCxnSpPr>
        <p:spPr>
          <a:xfrm rot="10800000" flipH="1">
            <a:off x="7099301" y="2988079"/>
            <a:ext cx="2362200" cy="3300"/>
          </a:xfrm>
          <a:prstGeom prst="straightConnector1">
            <a:avLst/>
          </a:prstGeom>
          <a:noFill/>
          <a:ln w="38100" cap="flat" cmpd="sng">
            <a:solidFill>
              <a:srgbClr val="F3FE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6" name="Google Shape;86;g30aeef068e9_0_1"/>
          <p:cNvCxnSpPr/>
          <p:nvPr/>
        </p:nvCxnSpPr>
        <p:spPr>
          <a:xfrm>
            <a:off x="2662767" y="1299633"/>
            <a:ext cx="0" cy="3372000"/>
          </a:xfrm>
          <a:prstGeom prst="straightConnector1">
            <a:avLst/>
          </a:prstGeom>
          <a:noFill/>
          <a:ln w="38100" cap="flat" cmpd="sng">
            <a:solidFill>
              <a:srgbClr val="F3FE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7" name="Google Shape;87;g30aeef068e9_0_1"/>
          <p:cNvCxnSpPr/>
          <p:nvPr/>
        </p:nvCxnSpPr>
        <p:spPr>
          <a:xfrm>
            <a:off x="2662767" y="2989791"/>
            <a:ext cx="2239500" cy="0"/>
          </a:xfrm>
          <a:prstGeom prst="straightConnector1">
            <a:avLst/>
          </a:prstGeom>
          <a:noFill/>
          <a:ln w="38100" cap="flat" cmpd="sng">
            <a:solidFill>
              <a:srgbClr val="F3FE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8" name="Google Shape;88;g30aeef068e9_0_1"/>
          <p:cNvCxnSpPr/>
          <p:nvPr/>
        </p:nvCxnSpPr>
        <p:spPr>
          <a:xfrm>
            <a:off x="4902200" y="1299633"/>
            <a:ext cx="0" cy="3371700"/>
          </a:xfrm>
          <a:prstGeom prst="straightConnector1">
            <a:avLst/>
          </a:prstGeom>
          <a:noFill/>
          <a:ln w="38100" cap="flat" cmpd="sng">
            <a:solidFill>
              <a:srgbClr val="F3FE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9" name="Google Shape;89;g30aeef068e9_0_1"/>
          <p:cNvCxnSpPr/>
          <p:nvPr/>
        </p:nvCxnSpPr>
        <p:spPr>
          <a:xfrm>
            <a:off x="-613087" y="4545850"/>
            <a:ext cx="10959600" cy="0"/>
          </a:xfrm>
          <a:prstGeom prst="straightConnector1">
            <a:avLst/>
          </a:prstGeom>
          <a:noFill/>
          <a:ln w="38100" cap="flat" cmpd="sng">
            <a:solidFill>
              <a:srgbClr val="F3FE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0" name="Google Shape;90;g30aeef068e9_0_1"/>
          <p:cNvSpPr/>
          <p:nvPr/>
        </p:nvSpPr>
        <p:spPr>
          <a:xfrm>
            <a:off x="611189" y="6433064"/>
            <a:ext cx="14160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Бизнес.Поколение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g30aeef068e9_0_1"/>
          <p:cNvSpPr/>
          <p:nvPr/>
        </p:nvSpPr>
        <p:spPr>
          <a:xfrm>
            <a:off x="6286500" y="4870450"/>
            <a:ext cx="4928700" cy="12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Потоки доходов:</a:t>
            </a:r>
            <a:endParaRPr sz="1200" b="0" i="0" u="none" strike="noStrike" cap="none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3048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-"/>
            </a:pPr>
            <a:r>
              <a:rPr lang="en-US" sz="1200" b="0" i="0" u="none" strike="noStrike" cap="none" dirty="0" err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Продажи</a:t>
            </a:r>
            <a:r>
              <a:rPr lang="en-US" sz="1200" b="0" i="0" u="none" strike="noStrike" cap="none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ru-RU" sz="1200" b="0" i="0" u="none" strike="noStrike" cap="none" dirty="0" smtClean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билетов на представление </a:t>
            </a:r>
            <a:endParaRPr sz="1200" b="0" i="0" u="none" strike="noStrike" cap="none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2" name="Google Shape;92;g30aeef068e9_0_1"/>
          <p:cNvSpPr/>
          <p:nvPr/>
        </p:nvSpPr>
        <p:spPr>
          <a:xfrm>
            <a:off x="749300" y="4870450"/>
            <a:ext cx="5156100" cy="13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Структуры издержек:</a:t>
            </a:r>
            <a:endParaRPr sz="1200" b="0" i="0" u="none" strike="noStrike" cap="none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3048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-"/>
            </a:pPr>
            <a:r>
              <a:rPr lang="en-US" sz="1200" b="0" i="0" u="none" strike="noStrike" cap="none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Себестоимость продукции</a:t>
            </a:r>
            <a:endParaRPr sz="1200" b="0" i="0" u="none" strike="noStrike" cap="none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3048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-"/>
            </a:pPr>
            <a: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Реклама </a:t>
            </a:r>
          </a:p>
          <a:p>
            <a:pPr marL="3048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-"/>
            </a:pPr>
            <a: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Покупка мебели, интерактивного стола </a:t>
            </a:r>
          </a:p>
          <a:p>
            <a:pPr marL="3048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-"/>
            </a:pPr>
            <a:r>
              <a:rPr lang="ru-RU" sz="1200" b="0" i="0" u="none" strike="noStrike" cap="none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Зарплата сотрудникам</a:t>
            </a:r>
            <a:endParaRPr sz="1200" b="0" i="0" u="none" strike="noStrike" cap="none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3" name="Google Shape;93;g30aeef068e9_0_1"/>
          <p:cNvSpPr/>
          <p:nvPr/>
        </p:nvSpPr>
        <p:spPr>
          <a:xfrm>
            <a:off x="7317317" y="3194050"/>
            <a:ext cx="1994100" cy="12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Каналы сбыта:</a:t>
            </a:r>
            <a:endParaRPr sz="1200" b="0" i="0" u="none" strike="noStrike" cap="none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3048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-"/>
            </a:pPr>
            <a:r>
              <a:rPr lang="en-US" sz="1200" b="0" i="0" u="none" strike="noStrike" cap="none" dirty="0" smtClean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С</a:t>
            </a:r>
            <a:r>
              <a:rPr lang="ru-RU" sz="1200" b="0" i="0" u="none" strike="noStrike" cap="none" dirty="0" err="1" smtClean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айт</a:t>
            </a:r>
            <a:r>
              <a:rPr lang="ru-RU" sz="1200" b="0" i="0" u="none" strike="noStrike" cap="none" dirty="0" smtClean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заведения</a:t>
            </a:r>
            <a:endParaRPr lang="ru-RU" sz="1200" b="0" i="0" u="none" strike="noStrike" cap="none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3048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-"/>
            </a:pPr>
            <a: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Сайт отеля </a:t>
            </a:r>
          </a:p>
          <a:p>
            <a:pPr marL="3048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-"/>
            </a:pPr>
            <a:r>
              <a:rPr lang="ru-RU" sz="1200" b="0" i="0" u="none" strike="noStrike" cap="none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Реклама в Я. Директе</a:t>
            </a:r>
            <a:r>
              <a:rPr lang="en-GB" sz="1200" b="0" i="0" u="none" strike="noStrike" cap="none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, Vk, telegram. </a:t>
            </a:r>
            <a:endParaRPr sz="1200" b="0" i="0" u="none" strike="noStrike" cap="none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4" name="Google Shape;94;g30aeef068e9_0_1"/>
          <p:cNvSpPr/>
          <p:nvPr/>
        </p:nvSpPr>
        <p:spPr>
          <a:xfrm>
            <a:off x="2940050" y="3194050"/>
            <a:ext cx="1994100" cy="13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Ресурсы:</a:t>
            </a:r>
            <a:endParaRPr sz="1200" b="0" i="0" u="none" strike="noStrike" cap="none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3048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-"/>
            </a:pPr>
            <a: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Материальные</a:t>
            </a:r>
          </a:p>
          <a:p>
            <a:pPr marL="3048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-"/>
            </a:pPr>
            <a:r>
              <a:rPr lang="ru-RU" sz="1200" b="0" i="0" u="none" strike="noStrike" cap="none" dirty="0" smtClean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Персонал (повара, дизайнеры, </a:t>
            </a:r>
            <a:r>
              <a:rPr lang="en-US" sz="1200" b="0" i="0" u="none" strike="noStrike" cap="none" dirty="0" smtClean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IT-</a:t>
            </a:r>
            <a:r>
              <a:rPr lang="ru-RU" sz="1200" b="0" i="0" u="none" strike="noStrike" cap="none" dirty="0" smtClean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специалисты)</a:t>
            </a:r>
            <a:endParaRPr sz="1200" b="0" i="0" u="none" strike="noStrike" cap="none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3048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5" name="Google Shape;95;g30aeef068e9_0_1"/>
          <p:cNvSpPr/>
          <p:nvPr/>
        </p:nvSpPr>
        <p:spPr>
          <a:xfrm>
            <a:off x="9611783" y="1371600"/>
            <a:ext cx="2190900" cy="26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Потребительские сегменты:</a:t>
            </a:r>
            <a:endParaRPr sz="1200" b="0" i="0" u="none" strike="noStrike" cap="none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B2C:</a:t>
            </a:r>
            <a:endParaRPr sz="1200" b="0" i="0" u="none" strike="noStrike" cap="none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Семьи</a:t>
            </a:r>
            <a:r>
              <a:rPr lang="ru-RU" sz="1200" b="0" i="0" u="none" strike="noStrike" cap="none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, друзья, люди, приехавшие на отдых</a:t>
            </a:r>
            <a:endParaRPr sz="1200" b="0" i="0" u="none" strike="noStrike" cap="none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В2В:</a:t>
            </a:r>
            <a:endParaRPr sz="1200" b="0" i="0" u="none" strike="noStrike" cap="none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</a:pPr>
            <a:r>
              <a:rPr lang="en-US" sz="1200" b="0" i="0" u="none" strike="noStrike" cap="none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Сотрудничество с </a:t>
            </a:r>
            <a: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физ. </a:t>
            </a:r>
            <a:r>
              <a:rPr lang="ru-RU" sz="1200" dirty="0" smtClean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и </a:t>
            </a:r>
            <a: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юр. лицами</a:t>
            </a:r>
            <a:endParaRPr sz="1200" b="0" i="0" u="none" strike="noStrike" cap="none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6" name="Google Shape;96;g30aeef068e9_0_1"/>
          <p:cNvSpPr/>
          <p:nvPr/>
        </p:nvSpPr>
        <p:spPr>
          <a:xfrm>
            <a:off x="7317317" y="1371600"/>
            <a:ext cx="1994100" cy="13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 err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Взаимоотношение</a:t>
            </a:r>
            <a:endParaRPr sz="1200" b="0" i="0" u="none" strike="noStrike" cap="none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с </a:t>
            </a:r>
            <a:r>
              <a:rPr lang="en-US" sz="1200" b="0" i="0" u="none" strike="noStrike" cap="none" dirty="0" err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клиентами</a:t>
            </a:r>
            <a:r>
              <a:rPr lang="en-US" sz="1200" b="0" i="0" u="none" strike="noStrike" cap="none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  <a:endParaRPr sz="1200" b="0" i="0" u="none" strike="noStrike" cap="none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3048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-"/>
            </a:pPr>
            <a:r>
              <a:rPr lang="en-US" sz="1200" b="0" i="0" u="none" strike="noStrike" cap="none" dirty="0" err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Клиентоцентричность</a:t>
            </a:r>
            <a:endParaRPr sz="1200" b="0" i="0" u="none" strike="noStrike" cap="none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7" name="Google Shape;97;g30aeef068e9_0_1"/>
          <p:cNvSpPr/>
          <p:nvPr/>
        </p:nvSpPr>
        <p:spPr>
          <a:xfrm>
            <a:off x="5130800" y="1371600"/>
            <a:ext cx="1766100" cy="26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Ценностное предложение:</a:t>
            </a:r>
            <a:endParaRPr sz="1200" b="0" i="0" u="none" strike="noStrike" cap="none"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3048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-"/>
            </a:pPr>
            <a:r>
              <a:rPr lang="ru-RU" sz="16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необычное приготовление и подача блюд, а также использование современного оборудования, в виде </a:t>
            </a:r>
            <a:r>
              <a:rPr lang="ru-RU" sz="16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интерактивного</a:t>
            </a:r>
            <a:r>
              <a:rPr lang="ru-RU" sz="16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 стола</a:t>
            </a:r>
            <a:endParaRPr sz="1200" b="0" i="0" u="none" strike="noStrike" cap="none"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8" name="Google Shape;98;g30aeef068e9_0_1"/>
          <p:cNvSpPr/>
          <p:nvPr/>
        </p:nvSpPr>
        <p:spPr>
          <a:xfrm>
            <a:off x="2940050" y="1371600"/>
            <a:ext cx="1994100" cy="14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 err="1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Вид</a:t>
            </a:r>
            <a:r>
              <a:rPr lang="en-US" sz="1200" b="0" i="0" u="none" strike="noStrike" cap="none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200" b="0" i="0" u="none" strike="noStrike" cap="none" dirty="0" err="1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деятельности</a:t>
            </a:r>
            <a:r>
              <a:rPr lang="en-US" sz="1200" b="0" i="0" u="none" strike="noStrike" cap="none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  <a:endParaRPr sz="1200" b="0" i="0" u="none" strike="noStrike" cap="none"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3048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-"/>
            </a:pPr>
            <a:r>
              <a:rPr lang="ru-RU" sz="16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Услуга питания с шоу программой</a:t>
            </a:r>
            <a:endParaRPr sz="1200" b="0" i="0" u="none" strike="noStrike" cap="none"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9" name="Google Shape;99;g30aeef068e9_0_1"/>
          <p:cNvSpPr/>
          <p:nvPr/>
        </p:nvSpPr>
        <p:spPr>
          <a:xfrm>
            <a:off x="749300" y="1371600"/>
            <a:ext cx="1994100" cy="19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 err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Ключевые</a:t>
            </a:r>
            <a:r>
              <a:rPr lang="en-US" sz="1200" b="0" i="0" u="none" strike="noStrike" cap="none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200" b="0" i="0" u="none" strike="noStrike" cap="none" dirty="0" err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партнёры</a:t>
            </a:r>
            <a:r>
              <a:rPr lang="en-US" sz="1200" b="0" i="0" u="none" strike="noStrike" cap="none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  <a:endParaRPr sz="1200" b="0" i="0" u="none" strike="noStrike" cap="none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3048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-"/>
            </a:pPr>
            <a: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Отель </a:t>
            </a:r>
            <a:endParaRPr sz="1200" b="0" i="0" u="none" strike="noStrike" cap="none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0" name="Google Shape;100;g30aeef068e9_0_1"/>
          <p:cNvSpPr/>
          <p:nvPr/>
        </p:nvSpPr>
        <p:spPr>
          <a:xfrm>
            <a:off x="588433" y="706967"/>
            <a:ext cx="10982400" cy="4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 dirty="0" err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Бизнес-модель</a:t>
            </a:r>
            <a:r>
              <a:rPr lang="en-US" sz="4000" b="1" i="0" u="none" strike="noStrike" cap="none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4000" b="1" i="0" u="none" strike="noStrike" cap="none" dirty="0" err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проекта</a:t>
            </a:r>
            <a:endParaRPr sz="4000" b="1" i="0" u="none" strike="noStrike" cap="none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1" name="Google Shape;101;g30aeef068e9_0_1"/>
          <p:cNvSpPr/>
          <p:nvPr/>
        </p:nvSpPr>
        <p:spPr>
          <a:xfrm>
            <a:off x="0" y="6222000"/>
            <a:ext cx="12192000" cy="636000"/>
          </a:xfrm>
          <a:prstGeom prst="rect">
            <a:avLst/>
          </a:prstGeom>
          <a:solidFill>
            <a:srgbClr val="10CF72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2" name="Google Shape;102;g30aeef068e9_0_1"/>
          <p:cNvCxnSpPr/>
          <p:nvPr/>
        </p:nvCxnSpPr>
        <p:spPr>
          <a:xfrm>
            <a:off x="6096000" y="4679950"/>
            <a:ext cx="0" cy="1492200"/>
          </a:xfrm>
          <a:prstGeom prst="straightConnector1">
            <a:avLst/>
          </a:prstGeom>
          <a:noFill/>
          <a:ln w="38100" cap="flat" cmpd="sng">
            <a:solidFill>
              <a:srgbClr val="F3FE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3" name="Google Shape;103;g30aeef068e9_0_1"/>
          <p:cNvCxnSpPr/>
          <p:nvPr/>
        </p:nvCxnSpPr>
        <p:spPr>
          <a:xfrm>
            <a:off x="-564000" y="6385734"/>
            <a:ext cx="117792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8"/>
          <p:cNvSpPr txBox="1"/>
          <p:nvPr/>
        </p:nvSpPr>
        <p:spPr>
          <a:xfrm>
            <a:off x="365061" y="980728"/>
            <a:ext cx="11048006" cy="623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7701">
              <a:buSzPts val="2000"/>
            </a:pPr>
            <a:r>
              <a:rPr lang="ru-RU" sz="2000" b="1" dirty="0" smtClean="0"/>
              <a:t>Чтобы узнать мнение отдыхающих о предлагаемой услуге, был проведен опрос в </a:t>
            </a:r>
            <a:r>
              <a:rPr lang="en-US" sz="2000" b="1" dirty="0"/>
              <a:t>Google Form (https://forms.gle/reAqh2s35rDbk3Af8) </a:t>
            </a:r>
            <a:endParaRPr sz="2000" dirty="0"/>
          </a:p>
        </p:txBody>
      </p:sp>
      <p:sp>
        <p:nvSpPr>
          <p:cNvPr id="211" name="Google Shape;211;p1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>
              <a:buClr>
                <a:srgbClr val="8F00FF"/>
              </a:buClr>
              <a:buSzPts val="3200"/>
            </a:pPr>
            <a:r>
              <a:rPr lang="ru-RU" sz="3200" dirty="0" smtClean="0">
                <a:solidFill>
                  <a:srgbClr val="8F00FF"/>
                </a:solidFill>
              </a:rPr>
              <a:t>РЕЗУЛЬТАТЫ ОПРОСА</a:t>
            </a:r>
            <a:endParaRPr dirty="0"/>
          </a:p>
        </p:txBody>
      </p:sp>
      <p:pic>
        <p:nvPicPr>
          <p:cNvPr id="212" name="Google Shape;212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040" y="5930258"/>
            <a:ext cx="2649442" cy="40579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AutoShape 2" descr="Диаграмма ответов в Формах. Вопрос: Как часто вы посещаете рестораны во время отдыха в Красной Поляне?. Количество ответов: 23 ответа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Диаграмма ответов в Формах. Вопрос: Как часто вы посещаете рестораны во время отдыха в Красной Поляне?. Количество ответов: 23 ответа."/>
          <p:cNvSpPr>
            <a:spLocks noChangeAspect="1" noChangeArrowheads="1"/>
          </p:cNvSpPr>
          <p:nvPr/>
        </p:nvSpPr>
        <p:spPr bwMode="auto">
          <a:xfrm>
            <a:off x="307975" y="2365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Диаграмма ответов в Формах. Вопрос: Как часто вы посещаете рестораны во время отдыха в Красной Поляне?. Количество ответов: 23 ответа."/>
          <p:cNvSpPr>
            <a:spLocks noChangeAspect="1" noChangeArrowheads="1"/>
          </p:cNvSpPr>
          <p:nvPr/>
        </p:nvSpPr>
        <p:spPr bwMode="auto">
          <a:xfrm>
            <a:off x="460375" y="3889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37710962"/>
              </p:ext>
            </p:extLst>
          </p:nvPr>
        </p:nvGraphicFramePr>
        <p:xfrm>
          <a:off x="307976" y="1667933"/>
          <a:ext cx="10402358" cy="447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45281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8"/>
          <p:cNvSpPr txBox="1"/>
          <p:nvPr/>
        </p:nvSpPr>
        <p:spPr>
          <a:xfrm>
            <a:off x="365061" y="980728"/>
            <a:ext cx="11048006" cy="623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7701">
              <a:buSzPts val="2000"/>
            </a:pPr>
            <a:r>
              <a:rPr lang="ru-RU" sz="2000" b="1" dirty="0" smtClean="0"/>
              <a:t>Чтобы узнать мнение отдыхающих о предлагаемой услуге, был проведен опрос в </a:t>
            </a:r>
            <a:r>
              <a:rPr lang="en-US" sz="2000" b="1" dirty="0"/>
              <a:t>Google Form (https://forms.gle/reAqh2s35rDbk3Af8) </a:t>
            </a:r>
            <a:endParaRPr sz="2000" dirty="0"/>
          </a:p>
        </p:txBody>
      </p:sp>
      <p:sp>
        <p:nvSpPr>
          <p:cNvPr id="211" name="Google Shape;211;p1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>
              <a:buClr>
                <a:srgbClr val="8F00FF"/>
              </a:buClr>
              <a:buSzPts val="3200"/>
            </a:pPr>
            <a:r>
              <a:rPr lang="ru-RU" sz="3200" dirty="0" smtClean="0">
                <a:solidFill>
                  <a:srgbClr val="8F00FF"/>
                </a:solidFill>
              </a:rPr>
              <a:t>РЕЗУЛЬТАТЫ ОПРОСА</a:t>
            </a:r>
            <a:endParaRPr dirty="0"/>
          </a:p>
        </p:txBody>
      </p:sp>
      <p:pic>
        <p:nvPicPr>
          <p:cNvPr id="212" name="Google Shape;212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040" y="5930258"/>
            <a:ext cx="2649442" cy="40579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AutoShape 2" descr="Диаграмма ответов в Формах. Вопрос: Как часто вы посещаете рестораны во время отдыха в Красной Поляне?. Количество ответов: 23 ответа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Диаграмма ответов в Формах. Вопрос: Как часто вы посещаете рестораны во время отдыха в Красной Поляне?. Количество ответов: 23 ответа."/>
          <p:cNvSpPr>
            <a:spLocks noChangeAspect="1" noChangeArrowheads="1"/>
          </p:cNvSpPr>
          <p:nvPr/>
        </p:nvSpPr>
        <p:spPr bwMode="auto">
          <a:xfrm>
            <a:off x="307975" y="2365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Диаграмма ответов в Формах. Вопрос: Как часто вы посещаете рестораны во время отдыха в Красной Поляне?. Количество ответов: 23 ответа."/>
          <p:cNvSpPr>
            <a:spLocks noChangeAspect="1" noChangeArrowheads="1"/>
          </p:cNvSpPr>
          <p:nvPr/>
        </p:nvSpPr>
        <p:spPr bwMode="auto">
          <a:xfrm>
            <a:off x="460375" y="3889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991086560"/>
              </p:ext>
            </p:extLst>
          </p:nvPr>
        </p:nvGraphicFramePr>
        <p:xfrm>
          <a:off x="307976" y="1667933"/>
          <a:ext cx="10402358" cy="447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92300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8"/>
          <p:cNvSpPr txBox="1"/>
          <p:nvPr/>
        </p:nvSpPr>
        <p:spPr>
          <a:xfrm>
            <a:off x="365061" y="980728"/>
            <a:ext cx="11048006" cy="623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7701">
              <a:buSzPts val="2000"/>
            </a:pPr>
            <a:r>
              <a:rPr lang="ru-RU" sz="2000" b="1" dirty="0" smtClean="0"/>
              <a:t>Чтобы узнать мнение отдыхающих о предлагаемой услуге, был проведен опрос в </a:t>
            </a:r>
            <a:r>
              <a:rPr lang="en-US" sz="2000" b="1" dirty="0"/>
              <a:t>Google Form (https://forms.gle/reAqh2s35rDbk3Af8) </a:t>
            </a:r>
            <a:endParaRPr sz="2000" dirty="0"/>
          </a:p>
        </p:txBody>
      </p:sp>
      <p:sp>
        <p:nvSpPr>
          <p:cNvPr id="211" name="Google Shape;211;p1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>
              <a:buClr>
                <a:srgbClr val="8F00FF"/>
              </a:buClr>
              <a:buSzPts val="3200"/>
            </a:pPr>
            <a:r>
              <a:rPr lang="ru-RU" sz="3200" dirty="0" smtClean="0">
                <a:solidFill>
                  <a:srgbClr val="8F00FF"/>
                </a:solidFill>
              </a:rPr>
              <a:t>РЕЗУЛЬТАТЫ ОПРОСА</a:t>
            </a:r>
            <a:endParaRPr dirty="0"/>
          </a:p>
        </p:txBody>
      </p:sp>
      <p:pic>
        <p:nvPicPr>
          <p:cNvPr id="212" name="Google Shape;212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040" y="5930258"/>
            <a:ext cx="2649442" cy="40579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AutoShape 2" descr="Диаграмма ответов в Формах. Вопрос: Как часто вы посещаете рестораны во время отдыха в Красной Поляне?. Количество ответов: 23 ответа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Диаграмма ответов в Формах. Вопрос: Как часто вы посещаете рестораны во время отдыха в Красной Поляне?. Количество ответов: 23 ответа."/>
          <p:cNvSpPr>
            <a:spLocks noChangeAspect="1" noChangeArrowheads="1"/>
          </p:cNvSpPr>
          <p:nvPr/>
        </p:nvSpPr>
        <p:spPr bwMode="auto">
          <a:xfrm>
            <a:off x="307975" y="2365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Диаграмма ответов в Формах. Вопрос: Как часто вы посещаете рестораны во время отдыха в Красной Поляне?. Количество ответов: 23 ответа."/>
          <p:cNvSpPr>
            <a:spLocks noChangeAspect="1" noChangeArrowheads="1"/>
          </p:cNvSpPr>
          <p:nvPr/>
        </p:nvSpPr>
        <p:spPr bwMode="auto">
          <a:xfrm>
            <a:off x="460375" y="3889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61245508"/>
              </p:ext>
            </p:extLst>
          </p:nvPr>
        </p:nvGraphicFramePr>
        <p:xfrm>
          <a:off x="307976" y="1667933"/>
          <a:ext cx="10402358" cy="447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2236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8"/>
          <p:cNvSpPr txBox="1"/>
          <p:nvPr/>
        </p:nvSpPr>
        <p:spPr>
          <a:xfrm>
            <a:off x="365061" y="980728"/>
            <a:ext cx="11048006" cy="623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7701">
              <a:buSzPts val="2000"/>
            </a:pPr>
            <a:r>
              <a:rPr lang="ru-RU" sz="2000" b="1" dirty="0" smtClean="0"/>
              <a:t>Чтобы узнать мнение отдыхающих о предлагаемой услуге, был проведен опрос в </a:t>
            </a:r>
            <a:r>
              <a:rPr lang="en-US" sz="2000" b="1" dirty="0"/>
              <a:t>Google Form (https://forms.gle/reAqh2s35rDbk3Af8) </a:t>
            </a:r>
            <a:endParaRPr sz="2000" dirty="0"/>
          </a:p>
        </p:txBody>
      </p:sp>
      <p:sp>
        <p:nvSpPr>
          <p:cNvPr id="211" name="Google Shape;211;p1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>
              <a:buClr>
                <a:srgbClr val="8F00FF"/>
              </a:buClr>
              <a:buSzPts val="3200"/>
            </a:pPr>
            <a:r>
              <a:rPr lang="ru-RU" sz="3200" dirty="0" smtClean="0">
                <a:solidFill>
                  <a:srgbClr val="8F00FF"/>
                </a:solidFill>
              </a:rPr>
              <a:t>РЕЗУЛЬТАТЫ ОПРОСА</a:t>
            </a:r>
            <a:endParaRPr dirty="0"/>
          </a:p>
        </p:txBody>
      </p:sp>
      <p:pic>
        <p:nvPicPr>
          <p:cNvPr id="212" name="Google Shape;212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040" y="5930258"/>
            <a:ext cx="2649442" cy="40579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AutoShape 2" descr="Диаграмма ответов в Формах. Вопрос: Как часто вы посещаете рестораны во время отдыха в Красной Поляне?. Количество ответов: 23 ответа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Диаграмма ответов в Формах. Вопрос: Как часто вы посещаете рестораны во время отдыха в Красной Поляне?. Количество ответов: 23 ответа."/>
          <p:cNvSpPr>
            <a:spLocks noChangeAspect="1" noChangeArrowheads="1"/>
          </p:cNvSpPr>
          <p:nvPr/>
        </p:nvSpPr>
        <p:spPr bwMode="auto">
          <a:xfrm>
            <a:off x="307975" y="2365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Диаграмма ответов в Формах. Вопрос: Как часто вы посещаете рестораны во время отдыха в Красной Поляне?. Количество ответов: 23 ответа."/>
          <p:cNvSpPr>
            <a:spLocks noChangeAspect="1" noChangeArrowheads="1"/>
          </p:cNvSpPr>
          <p:nvPr/>
        </p:nvSpPr>
        <p:spPr bwMode="auto">
          <a:xfrm>
            <a:off x="460375" y="3889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243883396"/>
              </p:ext>
            </p:extLst>
          </p:nvPr>
        </p:nvGraphicFramePr>
        <p:xfrm>
          <a:off x="307976" y="1667933"/>
          <a:ext cx="10402358" cy="447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48034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8"/>
          <p:cNvSpPr txBox="1"/>
          <p:nvPr/>
        </p:nvSpPr>
        <p:spPr>
          <a:xfrm>
            <a:off x="365061" y="980728"/>
            <a:ext cx="11048006" cy="623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7701">
              <a:buSzPts val="2000"/>
            </a:pPr>
            <a:r>
              <a:rPr lang="ru-RU" sz="2000" b="1" dirty="0" smtClean="0"/>
              <a:t>Чтобы узнать мнение отдыхающих о предлагаемой услуге, был проведен опрос в </a:t>
            </a:r>
            <a:r>
              <a:rPr lang="en-US" sz="2000" b="1" dirty="0"/>
              <a:t>Google Form (https://forms.gle/reAqh2s35rDbk3Af8) </a:t>
            </a:r>
            <a:endParaRPr sz="2000" dirty="0"/>
          </a:p>
        </p:txBody>
      </p:sp>
      <p:sp>
        <p:nvSpPr>
          <p:cNvPr id="211" name="Google Shape;211;p1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>
              <a:buClr>
                <a:srgbClr val="8F00FF"/>
              </a:buClr>
              <a:buSzPts val="3200"/>
            </a:pPr>
            <a:r>
              <a:rPr lang="ru-RU" sz="3200" dirty="0" smtClean="0">
                <a:solidFill>
                  <a:srgbClr val="8F00FF"/>
                </a:solidFill>
              </a:rPr>
              <a:t>РЕЗУЛЬТАТЫ ОПРОСА</a:t>
            </a:r>
            <a:endParaRPr dirty="0"/>
          </a:p>
        </p:txBody>
      </p:sp>
      <p:pic>
        <p:nvPicPr>
          <p:cNvPr id="212" name="Google Shape;212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040" y="5930258"/>
            <a:ext cx="2649442" cy="40579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AutoShape 2" descr="Диаграмма ответов в Формах. Вопрос: Как часто вы посещаете рестораны во время отдыха в Красной Поляне?. Количество ответов: 23 ответа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Диаграмма ответов в Формах. Вопрос: Как часто вы посещаете рестораны во время отдыха в Красной Поляне?. Количество ответов: 23 ответа."/>
          <p:cNvSpPr>
            <a:spLocks noChangeAspect="1" noChangeArrowheads="1"/>
          </p:cNvSpPr>
          <p:nvPr/>
        </p:nvSpPr>
        <p:spPr bwMode="auto">
          <a:xfrm>
            <a:off x="307975" y="2365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Диаграмма ответов в Формах. Вопрос: Как часто вы посещаете рестораны во время отдыха в Красной Поляне?. Количество ответов: 23 ответа."/>
          <p:cNvSpPr>
            <a:spLocks noChangeAspect="1" noChangeArrowheads="1"/>
          </p:cNvSpPr>
          <p:nvPr/>
        </p:nvSpPr>
        <p:spPr bwMode="auto">
          <a:xfrm>
            <a:off x="460375" y="3889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837211523"/>
              </p:ext>
            </p:extLst>
          </p:nvPr>
        </p:nvGraphicFramePr>
        <p:xfrm>
          <a:off x="307976" y="1667933"/>
          <a:ext cx="10402358" cy="447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332436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8"/>
          <p:cNvSpPr txBox="1"/>
          <p:nvPr/>
        </p:nvSpPr>
        <p:spPr>
          <a:xfrm>
            <a:off x="365061" y="980728"/>
            <a:ext cx="11048006" cy="623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7701">
              <a:buSzPts val="2000"/>
            </a:pPr>
            <a:r>
              <a:rPr lang="ru-RU" sz="2000" b="1" dirty="0" smtClean="0"/>
              <a:t>Чтобы узнать мнение отдыхающих о предлагаемой услуге, был проведен опрос в </a:t>
            </a:r>
            <a:r>
              <a:rPr lang="en-US" sz="2000" b="1" dirty="0"/>
              <a:t>Google Form (https://forms.gle/reAqh2s35rDbk3Af8) </a:t>
            </a:r>
            <a:endParaRPr sz="2000" dirty="0"/>
          </a:p>
        </p:txBody>
      </p:sp>
      <p:sp>
        <p:nvSpPr>
          <p:cNvPr id="211" name="Google Shape;211;p1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>
              <a:buClr>
                <a:srgbClr val="8F00FF"/>
              </a:buClr>
              <a:buSzPts val="3200"/>
            </a:pPr>
            <a:r>
              <a:rPr lang="ru-RU" sz="3200" dirty="0" smtClean="0">
                <a:solidFill>
                  <a:srgbClr val="8F00FF"/>
                </a:solidFill>
              </a:rPr>
              <a:t>РЕЗУЛЬТАТЫ ОПРОСА</a:t>
            </a:r>
            <a:endParaRPr dirty="0"/>
          </a:p>
        </p:txBody>
      </p:sp>
      <p:pic>
        <p:nvPicPr>
          <p:cNvPr id="212" name="Google Shape;212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040" y="5930258"/>
            <a:ext cx="2649442" cy="40579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AutoShape 2" descr="Диаграмма ответов в Формах. Вопрос: Как часто вы посещаете рестораны во время отдыха в Красной Поляне?. Количество ответов: 23 ответа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Диаграмма ответов в Формах. Вопрос: Как часто вы посещаете рестораны во время отдыха в Красной Поляне?. Количество ответов: 23 ответа."/>
          <p:cNvSpPr>
            <a:spLocks noChangeAspect="1" noChangeArrowheads="1"/>
          </p:cNvSpPr>
          <p:nvPr/>
        </p:nvSpPr>
        <p:spPr bwMode="auto">
          <a:xfrm>
            <a:off x="307975" y="2365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Диаграмма ответов в Формах. Вопрос: Как часто вы посещаете рестораны во время отдыха в Красной Поляне?. Количество ответов: 23 ответа."/>
          <p:cNvSpPr>
            <a:spLocks noChangeAspect="1" noChangeArrowheads="1"/>
          </p:cNvSpPr>
          <p:nvPr/>
        </p:nvSpPr>
        <p:spPr bwMode="auto">
          <a:xfrm>
            <a:off x="460375" y="3889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182427110"/>
              </p:ext>
            </p:extLst>
          </p:nvPr>
        </p:nvGraphicFramePr>
        <p:xfrm>
          <a:off x="307976" y="1667933"/>
          <a:ext cx="10402358" cy="447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553893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8"/>
          <p:cNvSpPr txBox="1"/>
          <p:nvPr/>
        </p:nvSpPr>
        <p:spPr>
          <a:xfrm>
            <a:off x="1859868" y="290982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040" y="5930258"/>
            <a:ext cx="2649442" cy="405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2186385-333D-7267-B12B-93F399B54F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3865" y="1253073"/>
            <a:ext cx="2742152" cy="38303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994FBEB-2241-8125-D0C7-415B40763D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783" y="1253073"/>
            <a:ext cx="1994699" cy="291892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D659499B-B638-C363-BB3B-B511E1149C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6622" y="1331730"/>
            <a:ext cx="2278237" cy="4172668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F11A7B5D-E481-34AB-C827-4EC36A661178}"/>
              </a:ext>
            </a:extLst>
          </p:cNvPr>
          <p:cNvSpPr/>
          <p:nvPr/>
        </p:nvSpPr>
        <p:spPr>
          <a:xfrm>
            <a:off x="240229" y="3564647"/>
            <a:ext cx="3182952" cy="193975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bg1"/>
              </a:solidFill>
            </a:endParaRP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Крылова </a:t>
            </a:r>
            <a:r>
              <a:rPr lang="ru-RU" dirty="0">
                <a:solidFill>
                  <a:schemeClr val="bg1"/>
                </a:solidFill>
              </a:rPr>
              <a:t>Эвелина Феликсовна</a:t>
            </a:r>
          </a:p>
          <a:p>
            <a:pPr algn="ctr"/>
            <a:r>
              <a:rPr lang="en-GB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en-GB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Unti</a:t>
            </a:r>
            <a:r>
              <a:rPr lang="en-GB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 ID: U1000098</a:t>
            </a:r>
            <a:br>
              <a:rPr lang="en-GB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</a:br>
            <a:r>
              <a:rPr lang="en-GB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Leader ID: 3385389</a:t>
            </a:r>
            <a:endParaRPr lang="ru-RU" b="0" i="0" u="none" strike="noStrike" dirty="0">
              <a:solidFill>
                <a:schemeClr val="bg1"/>
              </a:solidFill>
              <a:effectLst/>
              <a:latin typeface="-webkit-standard"/>
            </a:endParaRPr>
          </a:p>
          <a:p>
            <a:pPr lvl="1"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</a:rPr>
              <a:t>Т</a:t>
            </a:r>
            <a:r>
              <a:rPr lang="ru-RU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елефон: 8 938 419 11 58</a:t>
            </a:r>
            <a:endParaRPr lang="ru-RU" b="0" i="0" u="none" strike="noStrike" dirty="0">
              <a:solidFill>
                <a:schemeClr val="bg1"/>
              </a:solidFill>
              <a:effectLst/>
              <a:latin typeface="-webkit-standard"/>
            </a:endParaRPr>
          </a:p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</a:rPr>
              <a:t>П</a:t>
            </a:r>
            <a:r>
              <a:rPr lang="ru-RU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очта: </a:t>
            </a:r>
            <a:r>
              <a:rPr lang="en-GB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evelinakrilovaa</a:t>
            </a:r>
            <a:r>
              <a:rPr lang="en-GB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@gmail.com</a:t>
            </a:r>
            <a:endParaRPr lang="en-GB" b="0" i="0" u="none" strike="noStrike" dirty="0">
              <a:solidFill>
                <a:schemeClr val="bg1"/>
              </a:solidFill>
              <a:effectLst/>
              <a:latin typeface="-webkit-standard"/>
            </a:endParaRP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xmlns="" id="{7CA24207-75EF-FD66-93C0-05FADEC32616}"/>
              </a:ext>
            </a:extLst>
          </p:cNvPr>
          <p:cNvSpPr/>
          <p:nvPr/>
        </p:nvSpPr>
        <p:spPr>
          <a:xfrm>
            <a:off x="4163465" y="3564648"/>
            <a:ext cx="3182952" cy="193975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Медведева Милана Робертовна</a:t>
            </a:r>
          </a:p>
          <a:p>
            <a:pPr algn="ctr"/>
            <a:r>
              <a:rPr lang="en-GB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en-GB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Unti</a:t>
            </a:r>
            <a:r>
              <a:rPr lang="en-GB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 ID: U1</a:t>
            </a:r>
            <a:r>
              <a:rPr lang="ru-RU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739732</a:t>
            </a:r>
            <a:r>
              <a:rPr lang="en-GB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/>
            </a:r>
            <a:br>
              <a:rPr lang="en-GB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</a:br>
            <a:r>
              <a:rPr lang="en-GB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Leader ID: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</a:rPr>
              <a:t>5006008</a:t>
            </a:r>
            <a:endParaRPr lang="ru-RU" b="0" i="0" u="none" strike="noStrike" dirty="0">
              <a:solidFill>
                <a:schemeClr val="bg1"/>
              </a:solidFill>
              <a:effectLst/>
              <a:latin typeface="-webkit-standard"/>
            </a:endParaRPr>
          </a:p>
          <a:p>
            <a:pPr lvl="1"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</a:rPr>
              <a:t>Т</a:t>
            </a:r>
            <a:r>
              <a:rPr lang="ru-RU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елефон: 8 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</a:rPr>
              <a:t>989 755 55 57</a:t>
            </a:r>
            <a:endParaRPr lang="ru-RU" b="0" i="0" u="none" strike="noStrike" dirty="0">
              <a:solidFill>
                <a:schemeClr val="bg1"/>
              </a:solidFill>
              <a:effectLst/>
              <a:latin typeface="-webkit-standard"/>
            </a:endParaRPr>
          </a:p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</a:rPr>
              <a:t>П</a:t>
            </a:r>
            <a:r>
              <a:rPr lang="ru-RU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очта: </a:t>
            </a:r>
            <a:r>
              <a:rPr lang="en-GB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milana.m55555@gmail.com</a:t>
            </a:r>
            <a:endParaRPr lang="en-GB" b="0" i="0" u="none" strike="noStrike" dirty="0">
              <a:solidFill>
                <a:schemeClr val="bg1"/>
              </a:solidFill>
              <a:effectLst/>
              <a:latin typeface="-webkit-standard"/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xmlns="" id="{5FCD1E6E-7E71-F815-D2FB-232D89A7C2D4}"/>
              </a:ext>
            </a:extLst>
          </p:cNvPr>
          <p:cNvSpPr/>
          <p:nvPr/>
        </p:nvSpPr>
        <p:spPr>
          <a:xfrm>
            <a:off x="7994265" y="3578404"/>
            <a:ext cx="3182952" cy="193975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b="0" i="0" dirty="0" smtClean="0">
              <a:solidFill>
                <a:srgbClr val="FFFFFF"/>
              </a:solidFill>
              <a:effectLst/>
              <a:cs typeface="Times New Roman" panose="02020603050405020304" pitchFamily="18" charset="0"/>
            </a:endParaRPr>
          </a:p>
          <a:p>
            <a:pPr algn="ctr" rtl="0"/>
            <a:r>
              <a:rPr lang="ru-RU" b="0" i="0" dirty="0" err="1" smtClean="0">
                <a:solidFill>
                  <a:srgbClr val="FFFFFF"/>
                </a:solidFill>
                <a:effectLst/>
                <a:cs typeface="Times New Roman" panose="02020603050405020304" pitchFamily="18" charset="0"/>
              </a:rPr>
              <a:t>Языджян</a:t>
            </a:r>
            <a:r>
              <a:rPr lang="ru-RU" b="0" i="0" dirty="0" smtClean="0">
                <a:solidFill>
                  <a:srgbClr val="FFFFFF"/>
                </a:solidFill>
                <a:effectLst/>
                <a:cs typeface="Times New Roman" panose="02020603050405020304" pitchFamily="18" charset="0"/>
              </a:rPr>
              <a:t> Диана </a:t>
            </a:r>
            <a:r>
              <a:rPr lang="ru-RU" b="0" i="0" dirty="0" err="1" smtClean="0">
                <a:solidFill>
                  <a:srgbClr val="FFFFFF"/>
                </a:solidFill>
                <a:effectLst/>
                <a:cs typeface="Times New Roman" panose="02020603050405020304" pitchFamily="18" charset="0"/>
              </a:rPr>
              <a:t>Арамовна</a:t>
            </a:r>
            <a:endParaRPr lang="ru-RU" dirty="0">
              <a:effectLst/>
              <a:cs typeface="Times New Roman" panose="02020603050405020304" pitchFamily="18" charset="0"/>
            </a:endParaRPr>
          </a:p>
          <a:p>
            <a:pPr algn="ctr"/>
            <a:r>
              <a:rPr lang="en-GB" b="0" i="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GB" b="0" i="0" dirty="0" err="1"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Unti</a:t>
            </a:r>
            <a:r>
              <a:rPr lang="en-GB" b="0" i="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ID: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U1740070</a:t>
            </a:r>
            <a:r>
              <a:rPr lang="en-GB" b="0" i="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GB" b="0" i="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b="0" i="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Leader ID: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3386144 </a:t>
            </a:r>
            <a:r>
              <a:rPr lang="ru-RU" b="0" i="0" dirty="0" smtClean="0"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</a:t>
            </a:r>
            <a:r>
              <a:rPr lang="ru-RU" b="0" i="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8 9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88 284 35 65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0" i="0" dirty="0" smtClean="0"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Почта</a:t>
            </a:r>
            <a:r>
              <a:rPr lang="ru-RU" b="0" i="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diana.1@ro.ru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ПЛАНЫ РАЗВИТИЯ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2" name="Google Shape;122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040" y="5930258"/>
            <a:ext cx="2649442" cy="40579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30883F6-6E46-CC0B-9A28-F74EF787968A}"/>
              </a:ext>
            </a:extLst>
          </p:cNvPr>
          <p:cNvSpPr txBox="1"/>
          <p:nvPr/>
        </p:nvSpPr>
        <p:spPr>
          <a:xfrm>
            <a:off x="360040" y="1262389"/>
            <a:ext cx="719722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+mn-lt"/>
              </a:rPr>
              <a:t>Подготовить макет, визуальный ряд </a:t>
            </a:r>
            <a:r>
              <a:rPr lang="ru-RU" sz="2000" b="0" i="0" u="none" strike="noStrike" dirty="0" err="1">
                <a:solidFill>
                  <a:srgbClr val="000000"/>
                </a:solidFill>
                <a:effectLst/>
                <a:latin typeface="+mn-lt"/>
              </a:rPr>
              <a:t>коробочного</a:t>
            </a: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+mn-lt"/>
              </a:rPr>
              <a:t> решения для интерактивного ужина.</a:t>
            </a:r>
            <a:endParaRPr lang="ru-RU" sz="2000" dirty="0"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85A3377-998B-46FF-EE5F-C6D26FCFF4CA}"/>
              </a:ext>
            </a:extLst>
          </p:cNvPr>
          <p:cNvSpPr txBox="1"/>
          <p:nvPr/>
        </p:nvSpPr>
        <p:spPr>
          <a:xfrm>
            <a:off x="360039" y="2582345"/>
            <a:ext cx="719722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+mn-lt"/>
              </a:rPr>
              <a:t>Подготовка ресторана, установка интерактивных столов, разработка меню и шоу программы, обучение сотрудников ресторана.</a:t>
            </a:r>
            <a:endParaRPr lang="ru-RU" sz="2000" dirty="0"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41419D3-2710-FC3F-B5F4-068198A74417}"/>
              </a:ext>
            </a:extLst>
          </p:cNvPr>
          <p:cNvSpPr txBox="1"/>
          <p:nvPr/>
        </p:nvSpPr>
        <p:spPr>
          <a:xfrm>
            <a:off x="360039" y="4210078"/>
            <a:ext cx="71972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effectLst/>
                <a:latin typeface="+mn-lt"/>
                <a:cs typeface="Times New Roman" panose="02020603050405020304" pitchFamily="18" charset="0"/>
              </a:rPr>
              <a:t>Контроль готовности проекта и начало работы </a:t>
            </a:r>
            <a:r>
              <a:rPr lang="ru-RU" sz="2000" dirty="0" smtClean="0">
                <a:effectLst/>
                <a:latin typeface="+mn-lt"/>
                <a:cs typeface="Times New Roman" panose="02020603050405020304" pitchFamily="18" charset="0"/>
              </a:rPr>
              <a:t>ресторана.</a:t>
            </a:r>
            <a:endParaRPr lang="ru-RU" sz="2000" dirty="0">
              <a:latin typeface="+mn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0"/>
          <p:cNvSpPr/>
          <p:nvPr/>
        </p:nvSpPr>
        <p:spPr>
          <a:xfrm>
            <a:off x="-15875" y="5229200"/>
            <a:ext cx="1503363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0"/>
          <p:cNvSpPr/>
          <p:nvPr/>
        </p:nvSpPr>
        <p:spPr>
          <a:xfrm>
            <a:off x="1481138" y="5229200"/>
            <a:ext cx="1501775" cy="1652614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0"/>
          <p:cNvSpPr/>
          <p:nvPr/>
        </p:nvSpPr>
        <p:spPr>
          <a:xfrm>
            <a:off x="2968625" y="5229200"/>
            <a:ext cx="1501775" cy="165261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0"/>
          <p:cNvSpPr/>
          <p:nvPr/>
        </p:nvSpPr>
        <p:spPr>
          <a:xfrm>
            <a:off x="4449763" y="5229200"/>
            <a:ext cx="1503362" cy="165261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0"/>
          <p:cNvSpPr/>
          <p:nvPr/>
        </p:nvSpPr>
        <p:spPr>
          <a:xfrm>
            <a:off x="5951538" y="5229200"/>
            <a:ext cx="1501775" cy="165261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0"/>
          <p:cNvSpPr/>
          <p:nvPr/>
        </p:nvSpPr>
        <p:spPr>
          <a:xfrm>
            <a:off x="7419975" y="5229200"/>
            <a:ext cx="1501775" cy="1652614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0"/>
          <p:cNvSpPr/>
          <p:nvPr/>
        </p:nvSpPr>
        <p:spPr>
          <a:xfrm>
            <a:off x="8920163" y="5229200"/>
            <a:ext cx="1503362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0"/>
          <p:cNvSpPr/>
          <p:nvPr/>
        </p:nvSpPr>
        <p:spPr>
          <a:xfrm>
            <a:off x="10234613" y="5229200"/>
            <a:ext cx="1503362" cy="165261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0"/>
          <p:cNvSpPr/>
          <p:nvPr/>
        </p:nvSpPr>
        <p:spPr>
          <a:xfrm>
            <a:off x="11731625" y="5229200"/>
            <a:ext cx="488950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0"/>
          <p:cNvSpPr txBox="1"/>
          <p:nvPr/>
        </p:nvSpPr>
        <p:spPr>
          <a:xfrm>
            <a:off x="532009" y="465469"/>
            <a:ext cx="4831212" cy="452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rPr lang="en-US" sz="69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lang="en-US" sz="72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8 </a:t>
            </a:r>
            <a:r>
              <a:rPr lang="ru-RU" sz="2300" b="0" i="0" u="none" strike="noStrike" cap="none" dirty="0" smtClean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938</a:t>
            </a:r>
            <a:r>
              <a:rPr lang="en-US" sz="2300" b="0" i="0" u="none" strike="noStrike" cap="none" dirty="0" smtClean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300" b="0" i="0" u="none" strike="noStrike" cap="none" dirty="0" smtClean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419</a:t>
            </a:r>
            <a:r>
              <a:rPr lang="en-US" sz="2300" b="0" i="0" u="none" strike="noStrike" cap="none" dirty="0" smtClean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300" b="0" i="0" u="none" strike="noStrike" cap="none" dirty="0" smtClean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r>
              <a:rPr lang="en-US" sz="2300" b="0" i="0" u="none" strike="noStrike" cap="none" dirty="0" smtClean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300" b="0" i="0" u="none" strike="noStrike" cap="none" dirty="0" smtClean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r>
              <a:rPr lang="en-US" sz="2300" b="0" i="0" u="none" strike="noStrike" cap="none" dirty="0" smtClean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8 </a:t>
            </a:r>
            <a:r>
              <a:rPr lang="ru-RU" sz="2300" dirty="0" smtClean="0">
                <a:solidFill>
                  <a:srgbClr val="1B1B1B"/>
                </a:solidFill>
              </a:rPr>
              <a:t>(Эвелина)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ct val="150000"/>
              </a:lnSpc>
              <a:buSzPts val="2300"/>
            </a:pPr>
            <a:r>
              <a:rPr lang="en-US" sz="2300" b="0" i="0" u="none" strike="noStrike" cap="none" dirty="0" smtClean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Email</a:t>
            </a:r>
            <a:r>
              <a:rPr lang="ru-RU" sz="2300" b="0" i="0" u="none" strike="noStrike" cap="none" dirty="0" smtClean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GB" sz="2000" dirty="0">
                <a:solidFill>
                  <a:schemeClr val="tx1"/>
                </a:solidFill>
                <a:latin typeface="+mn-lt"/>
              </a:rPr>
              <a:t>evelinakrilovaa@gmail.com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7" name="Google Shape;137;p10"/>
          <p:cNvPicPr preferRelativeResize="0"/>
          <p:nvPr/>
        </p:nvPicPr>
        <p:blipFill rotWithShape="1">
          <a:blip r:embed="rId8">
            <a:alphaModFix/>
          </a:blip>
          <a:srcRect t="3180" b="3180"/>
          <a:stretch/>
        </p:blipFill>
        <p:spPr>
          <a:xfrm>
            <a:off x="7539279" y="0"/>
            <a:ext cx="3970098" cy="522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32009" y="4589012"/>
            <a:ext cx="2649442" cy="4057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555</Words>
  <Application>Microsoft Office PowerPoint</Application>
  <PresentationFormat>Произвольный</PresentationFormat>
  <Paragraphs>127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-webkit-standard</vt:lpstr>
      <vt:lpstr>Inter</vt:lpstr>
      <vt:lpstr>Times New Roman</vt:lpstr>
      <vt:lpstr>Calibri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Mikely</dc:creator>
  <cp:lastModifiedBy>Эвелина</cp:lastModifiedBy>
  <cp:revision>13</cp:revision>
  <dcterms:created xsi:type="dcterms:W3CDTF">2022-11-28T09:29:04Z</dcterms:created>
  <dcterms:modified xsi:type="dcterms:W3CDTF">2024-10-28T13:49:05Z</dcterms:modified>
</cp:coreProperties>
</file>