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7"/>
  </p:notes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5119350" cy="10691813"/>
  <p:notesSz cx="9928225" cy="14357350"/>
  <p:embeddedFontLst>
    <p:embeddedFont>
      <p:font typeface="Arial Black" pitchFamily="34" charset="0"/>
      <p:bold r:id="rId18"/>
    </p:embeddedFont>
    <p:embeddedFont>
      <p:font typeface="Wingdings 2" pitchFamily="18" charset="2"/>
      <p:regular r:id="rId19"/>
    </p:embeddedFont>
    <p:embeddedFont>
      <p:font typeface="Calibri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-1362" y="-126"/>
      </p:cViewPr>
      <p:guideLst>
        <p:guide orient="horz" pos="6543"/>
        <p:guide orient="horz" pos="238"/>
        <p:guide orient="horz" pos="986"/>
        <p:guide orient="horz" pos="2234"/>
        <p:guide orient="horz" pos="2846"/>
        <p:guide pos="5148"/>
        <p:guide pos="92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 потребления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34</c:v>
                </c:pt>
                <c:pt idx="1">
                  <c:v>80.7</c:v>
                </c:pt>
                <c:pt idx="2">
                  <c:v>70.5</c:v>
                </c:pt>
                <c:pt idx="3">
                  <c:v>72.8</c:v>
                </c:pt>
              </c:numCache>
            </c:numRef>
          </c:val>
        </c:ser>
        <c:dLbls/>
        <c:axId val="32327168"/>
        <c:axId val="32328704"/>
      </c:barChart>
      <c:catAx>
        <c:axId val="32327168"/>
        <c:scaling>
          <c:orientation val="minMax"/>
        </c:scaling>
        <c:axPos val="b"/>
        <c:numFmt formatCode="General" sourceLinked="1"/>
        <c:tickLblPos val="nextTo"/>
        <c:crossAx val="32328704"/>
        <c:crosses val="autoZero"/>
        <c:auto val="1"/>
        <c:lblAlgn val="ctr"/>
        <c:lblOffset val="100"/>
      </c:catAx>
      <c:valAx>
        <c:axId val="32328704"/>
        <c:scaling>
          <c:orientation val="minMax"/>
        </c:scaling>
        <c:axPos val="l"/>
        <c:majorGridlines/>
        <c:numFmt formatCode="General" sourceLinked="1"/>
        <c:tickLblPos val="nextTo"/>
        <c:crossAx val="3232716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Экспорт (тыс. т)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4.9700000000000015</c:v>
                </c:pt>
                <c:pt idx="1">
                  <c:v>6.25</c:v>
                </c:pt>
                <c:pt idx="2">
                  <c:v>6.22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2"/>
  <c:chart>
    <c:title>
      <c:tx>
        <c:rich>
          <a:bodyPr/>
          <a:lstStyle/>
          <a:p>
            <a:pPr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Химический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 </a:t>
            </a:r>
          </a:p>
          <a:p>
            <a:pPr>
              <a:defRPr/>
            </a:pPr>
            <a:r>
              <a:rPr lang="ru-RU" sz="2400" b="1" i="0" u="none" strike="noStrike" baseline="0" dirty="0" smtClean="0">
                <a:latin typeface="Times New Roman" pitchFamily="18" charset="0"/>
                <a:cs typeface="Times New Roman" pitchFamily="18" charset="0"/>
              </a:rPr>
              <a:t>дезинфицирующего средства «</a:t>
            </a:r>
            <a:r>
              <a:rPr lang="ru-RU" sz="2400" b="1" i="0" u="none" strike="noStrike" baseline="0" dirty="0" err="1" smtClean="0">
                <a:latin typeface="Times New Roman" pitchFamily="18" charset="0"/>
                <a:cs typeface="Times New Roman" pitchFamily="18" charset="0"/>
              </a:rPr>
              <a:t>Биодез-Экстра</a:t>
            </a:r>
            <a:r>
              <a:rPr lang="ru-RU" sz="2400" b="1" i="0" u="none" strike="noStrike" baseline="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i="0" u="none" strike="noStrike" baseline="0" dirty="0" smtClean="0">
                <a:latin typeface="Times New Roman" pitchFamily="18" charset="0"/>
                <a:cs typeface="Times New Roman" pitchFamily="18" charset="0"/>
              </a:rPr>
              <a:t>_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18863332629950061"/>
          <c:y val="1.8341416072857303E-2"/>
        </c:manualLayout>
      </c:layout>
    </c:title>
    <c:plotArea>
      <c:layout>
        <c:manualLayout>
          <c:layoutTarget val="inner"/>
          <c:xMode val="edge"/>
          <c:yMode val="edge"/>
          <c:x val="6.2376954981776103E-2"/>
          <c:y val="0.27682227504806811"/>
          <c:w val="0.35762638105304639"/>
          <c:h val="0.5991548506546586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Химический состав на 100 г</c:v>
                </c:pt>
              </c:strCache>
            </c:strRef>
          </c:tx>
          <c:explosion val="3"/>
          <c:dPt>
            <c:idx val="0"/>
            <c:explosion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2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3"/>
            <c:spPr>
              <a:solidFill>
                <a:schemeClr val="bg2">
                  <a:lumMod val="60000"/>
                  <a:lumOff val="40000"/>
                </a:schemeClr>
              </a:solidFill>
            </c:spPr>
          </c:dPt>
          <c:dPt>
            <c:idx val="4"/>
            <c:spPr>
              <a:solidFill>
                <a:schemeClr val="accent3">
                  <a:lumMod val="40000"/>
                  <a:lumOff val="60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алкилдиметилбензиламмоний хлорид (АДБАХ) </c:v>
                </c:pt>
                <c:pt idx="1">
                  <c:v> глиоксаль </c:v>
                </c:pt>
                <c:pt idx="2">
                  <c:v>глутаровый альдегид </c:v>
                </c:pt>
                <c:pt idx="3">
                  <c:v>дидецилдиметиламмоний бромид </c:v>
                </c:pt>
                <c:pt idx="4">
                  <c:v>дидецилдиметиламмоний хлорид 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16</c:v>
                </c:pt>
                <c:pt idx="1">
                  <c:v>6</c:v>
                </c:pt>
                <c:pt idx="2">
                  <c:v>7</c:v>
                </c:pt>
                <c:pt idx="3">
                  <c:v>2</c:v>
                </c:pt>
                <c:pt idx="4">
                  <c:v>6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0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2000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2000"/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2000"/>
            </a:pPr>
            <a:endParaRPr lang="ru-RU"/>
          </a:p>
        </c:txPr>
      </c:legendEntry>
      <c:layout>
        <c:manualLayout>
          <c:xMode val="edge"/>
          <c:yMode val="edge"/>
          <c:x val="0.48967876513266073"/>
          <c:y val="0.22916588438842211"/>
          <c:w val="0.50484737928029277"/>
          <c:h val="0.71892261270342872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474316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2406378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834753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3509280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259392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711254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2886959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1575671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1153727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25188542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5b65a272a_0_169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135b65a272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2042469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31020024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5b65a272a_0_19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135b65a272a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28653312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5b65a272a_0_21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135b65a272a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14417736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3314037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2752487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1.png"/><Relationship Id="rId7" Type="http://schemas.openxmlformats.org/officeDocument/2006/relationships/image" Target="../media/image27.jpe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jpeg"/><Relationship Id="rId5" Type="http://schemas.openxmlformats.org/officeDocument/2006/relationships/image" Target="../media/image25.png"/><Relationship Id="rId10" Type="http://schemas.openxmlformats.org/officeDocument/2006/relationships/image" Target="../media/image30.jpeg"/><Relationship Id="rId4" Type="http://schemas.openxmlformats.org/officeDocument/2006/relationships/image" Target="../media/image19.png"/><Relationship Id="rId9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693550" y="4648604"/>
            <a:ext cx="78210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92500" lnSpcReduction="20000"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ru-RU" sz="5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новых эффективных дезинфицирующих средств широкого спектра назначения </a:t>
            </a:r>
          </a:p>
        </p:txBody>
      </p:sp>
      <p:sp>
        <p:nvSpPr>
          <p:cNvPr id="109" name="Google Shape;109;p12"/>
          <p:cNvSpPr txBox="1"/>
          <p:nvPr/>
        </p:nvSpPr>
        <p:spPr>
          <a:xfrm>
            <a:off x="693550" y="9655838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i="1">
                <a:solidFill>
                  <a:schemeClr val="dk1"/>
                </a:solidFill>
              </a:rPr>
              <a:t>https://pt.2035.university/project/razrabotka-novyh-effektivnyh-dezinficiruusih-sredstv-sirokogo-spektra-naznacenia?_ga=2.108413957.664871373.1656265488-1873895965.1653409848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00014" y="25249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/>
          <p:nvPr/>
        </p:nvSpPr>
        <p:spPr>
          <a:xfrm>
            <a:off x="7559864" y="2033516"/>
            <a:ext cx="6838525" cy="2415654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7763385" y="2325343"/>
            <a:ext cx="6431481" cy="1796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algn="ctr"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последние три года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наблюдается рост спроса на данный продукт , а также  увеличение стоимости в виду ограниченности  сырья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логистике 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Диаграмма 10"/>
          <p:cNvGraphicFramePr/>
          <p:nvPr/>
        </p:nvGraphicFramePr>
        <p:xfrm>
          <a:off x="7718640" y="5208452"/>
          <a:ext cx="6509982" cy="4094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Google Shape;117;p13"/>
          <p:cNvSpPr/>
          <p:nvPr/>
        </p:nvSpPr>
        <p:spPr>
          <a:xfrm>
            <a:off x="356121" y="2047164"/>
            <a:ext cx="6838525" cy="2374710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6121" y="2117958"/>
            <a:ext cx="678352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со сложившейся эпидемиологической ситуацией в мире экспорт дезинфицирующих средств из России вырос на 25,8% относительно уровня 2019 г.</a:t>
            </a:r>
            <a:endParaRPr lang="ru-RU" sz="2800" dirty="0"/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1187356" y="5049671"/>
          <a:ext cx="5270610" cy="4884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/>
          <p:nvPr/>
        </p:nvSpPr>
        <p:spPr>
          <a:xfrm>
            <a:off x="641445" y="2145585"/>
            <a:ext cx="13934364" cy="3545532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</a:t>
            </a:fld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982639" y="2247906"/>
            <a:ext cx="13251976" cy="3027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algn="ctr"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г. за несколько месяцев пандемии стоимость некоторых дезинфицирующих средств возросла в полтора-два раза и на сегодняшний день снижение ее  не предвидится</a:t>
            </a:r>
          </a:p>
          <a:p>
            <a:pPr marL="0" algn="ctr"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endParaRPr lang="ru-RU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algn="ctr"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примера, спрос на дезинфицирующее средство «</a:t>
            </a:r>
            <a:r>
              <a:rPr lang="ru-RU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Эдель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в лечебных учреждениях во время пандемии возрос и его цена выросла в несколько раз</a:t>
            </a:r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https://sun9-38.userapi.com/impf/mfYJ1HbB24MVLy0w7_vVbwMYdOrQxWU2xNSrVQ/SPPp40FMmAA.jpg?size=720x1600&amp;quality=95&amp;sign=3a1dce56b8fedb0f89e65bed3d9f9049&amp;type=album"/>
          <p:cNvPicPr>
            <a:picLocks noChangeAspect="1" noChangeArrowheads="1"/>
          </p:cNvPicPr>
          <p:nvPr/>
        </p:nvPicPr>
        <p:blipFill>
          <a:blip r:embed="rId4"/>
          <a:srcRect t="4925" b="80120"/>
          <a:stretch>
            <a:fillRect/>
          </a:stretch>
        </p:blipFill>
        <p:spPr bwMode="auto">
          <a:xfrm>
            <a:off x="2980663" y="6086901"/>
            <a:ext cx="9034490" cy="30025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>
            <a:off x="722336" y="1828800"/>
            <a:ext cx="13786037" cy="7404409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914474" y="2764171"/>
            <a:ext cx="13234200" cy="592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/>
            <a:r>
              <a:rPr lang="ru-RU" sz="3600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разработка новых эффективных дезинфицирующих средств широкого спектра применения. </a:t>
            </a:r>
          </a:p>
          <a:p>
            <a:pPr lvl="0"/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её осуществления будут реализованы следующие </a:t>
            </a:r>
            <a:r>
              <a:rPr lang="ru-RU" sz="3600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buFontTx/>
              <a:buChar char="-"/>
            </a:pP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 способов получения четвертичных аммониевых соединений (ЧАС) - компонентов </a:t>
            </a:r>
            <a:r>
              <a:rPr lang="ru-RU" sz="3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дезсредства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на основе отходов нефтехимических  производств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оптимизация условий синтеза, тестирование полученных препаратов на различную биологическую активность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-подготовка опытно-промышленной партии продукта</a:t>
            </a:r>
          </a:p>
          <a:p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/>
          <p:nvPr/>
        </p:nvSpPr>
        <p:spPr>
          <a:xfrm>
            <a:off x="512956" y="1650380"/>
            <a:ext cx="14176319" cy="7828157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925792" y="1690151"/>
            <a:ext cx="13664996" cy="7828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/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Нами предлагается новое нетоксичное недорогое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дезредство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из доступного сырья нефтехимии под торговой маркой «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РуЛиДез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»! </a:t>
            </a:r>
          </a:p>
          <a:p>
            <a:pPr lvl="0" algn="ctr"/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Средняя стоимость нашего антисептического средства 175 руб. за 1л . </a:t>
            </a:r>
          </a:p>
          <a:p>
            <a:pPr lvl="0"/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Мы предлагаем:</a:t>
            </a:r>
          </a:p>
          <a:p>
            <a:pPr lvl="0">
              <a:buFont typeface="Wingdings" pitchFamily="2" charset="2"/>
              <a:buChar char="q"/>
            </a:pP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уникальную технологию производства</a:t>
            </a:r>
          </a:p>
          <a:p>
            <a:pPr lvl="0">
              <a:buFont typeface="Wingdings" pitchFamily="2" charset="2"/>
              <a:buChar char="q"/>
            </a:pP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отсутствие зависимости от закупок и поставок сырья, являющееся отходами  производств</a:t>
            </a:r>
          </a:p>
          <a:p>
            <a:pPr lvl="0">
              <a:buFont typeface="Wingdings" pitchFamily="2" charset="2"/>
              <a:buChar char="q"/>
            </a:pP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экологически безопасный и экономически выгодный подход к реализации технологии</a:t>
            </a:r>
          </a:p>
          <a:p>
            <a:pPr lvl="0"/>
            <a:endParaRPr lang="ru-RU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i="0" u="none" strike="noStrike" cap="none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Мы получаем: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i="0" u="none" strike="noStrike" cap="none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1) Концентрат с возможностью приготовления растворов</a:t>
            </a:r>
            <a:r>
              <a:rPr lang="ru-RU" sz="3200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ru-RU" sz="3200" i="0" u="none" strike="noStrike" cap="none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 необходимой концентрацией ( на основе формата 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B2B)</a:t>
            </a:r>
            <a:endParaRPr lang="en-US" sz="3200" dirty="0" smtClean="0">
              <a:solidFill>
                <a:schemeClr val="l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i="0" u="none" strike="noStrike" cap="none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3200" i="0" u="none" strike="noStrike" cap="none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Раствор для бытового использования различного объема ( на основе </a:t>
            </a:r>
            <a:r>
              <a:rPr lang="ru-RU" sz="3200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формата 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B2C)</a:t>
            </a:r>
            <a:endParaRPr sz="3200" i="0" u="none" strike="noStrike" cap="none" dirty="0">
              <a:solidFill>
                <a:schemeClr val="l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848348" y="2455726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6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6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535259" y="3213347"/>
            <a:ext cx="6394529" cy="452431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ООО «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Биодез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Лижен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ИП», 1 л. 224 руб.; </a:t>
            </a:r>
          </a:p>
          <a:p>
            <a:pPr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Лижен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1 л. 234 руб.;</a:t>
            </a:r>
          </a:p>
          <a:p>
            <a:pPr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Биодез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1л. 569 руб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marL="342900" indent="-342900">
              <a:buFontTx/>
              <a:buChar char="-"/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Биодез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экстра», 1л. 2501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ЗАО "Торговый дом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Оргхим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Дезинбак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супер», 1л. (на основе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пероксида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водорода) 317 руб.; </a:t>
            </a:r>
          </a:p>
          <a:p>
            <a:pPr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ЦСП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Техноэкспорт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Авансепт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1 л. 439  руб.; </a:t>
            </a:r>
          </a:p>
          <a:p>
            <a:pPr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«Бозон»</a:t>
            </a:r>
          </a:p>
          <a:p>
            <a:pPr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Трилокс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1 л. 642  руб.; </a:t>
            </a: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7114478" y="2051824"/>
          <a:ext cx="7485631" cy="7405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>
            <a:off x="656761" y="1650380"/>
            <a:ext cx="13914904" cy="7783551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3200" b="0" i="0" u="none" strike="noStrike" cap="none" dirty="0" smtClean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3200" dirty="0" smtClean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3200" b="0" i="0" u="none" strike="noStrike" cap="none" dirty="0" smtClean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3200" dirty="0" smtClean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3200" b="0" i="0" u="none" strike="noStrike" cap="none" dirty="0" smtClean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3200" dirty="0" smtClean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3200" b="0" i="0" u="none" strike="noStrike" cap="none" dirty="0" smtClean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3200" b="0" i="0" u="none" strike="noStrike" cap="none" dirty="0" smtClean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3200" dirty="0" smtClean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 dirty="0" smtClean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Основными производителями являются предприятия, находящиеся в г.Москва и Московской области.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 smtClean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Предполагаемый рынок сбыта: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 smtClean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год – города и муниципальные районы Юга республики Башкортостан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 dirty="0" smtClean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 год- региональный уровень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 smtClean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год- федеральный уровень</a:t>
            </a:r>
            <a:endParaRPr sz="3200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7</a:t>
            </a:fld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992700" y="1584686"/>
            <a:ext cx="13557600" cy="190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algn="ctr" fontAlgn="t"/>
            <a:r>
              <a:rPr lang="ru-RU" sz="3600" dirty="0" smtClean="0">
                <a:solidFill>
                  <a:schemeClr val="bg1"/>
                </a:solidFill>
              </a:rPr>
              <a:t>Производство дезинфицирующих средств в России</a:t>
            </a:r>
            <a:endParaRPr lang="ru-RU" sz="3600" dirty="0">
              <a:solidFill>
                <a:schemeClr val="bg1"/>
              </a:solidFill>
            </a:endParaRPr>
          </a:p>
          <a:p>
            <a:pPr lvl="0" algn="ctr">
              <a:lnSpc>
                <a:spcPct val="115000"/>
              </a:lnSpc>
            </a:pPr>
            <a:r>
              <a:rPr lang="ru-RU" alt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3600" i="0" u="none" strike="noStrike" cap="none" dirty="0">
              <a:solidFill>
                <a:schemeClr val="bg1"/>
              </a:solidFill>
            </a:endParaRPr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 descr="https://sun9-north.userapi.com/sun9-79/s/v1/if2/d5v108VAV_VCRgPwDA3q-2ZKOnKusI1zQ8yBaB9Y1y-V-B_ARIAV0H3DEC14n-6C-slv0rruta3wmNTEnAU4t64b.jpg?size=1920x853&amp;quality=95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66775" y="2207942"/>
            <a:ext cx="8890737" cy="394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/>
          <p:nvPr/>
        </p:nvSpPr>
        <p:spPr>
          <a:xfrm>
            <a:off x="646771" y="1711854"/>
            <a:ext cx="13914904" cy="7214368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8</a:t>
            </a:fld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1215724" y="1717288"/>
            <a:ext cx="12678695" cy="281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i="0" u="none" strike="noStrike" cap="none" dirty="0" smtClean="0">
              <a:solidFill>
                <a:schemeClr val="lt1"/>
              </a:solidFill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4000" b="1" dirty="0" smtClean="0">
              <a:solidFill>
                <a:schemeClr val="lt1"/>
              </a:solidFill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4000" b="1" i="0" u="none" strike="noStrike" cap="none" dirty="0" smtClean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69072" y="1877671"/>
          <a:ext cx="13849815" cy="6976396"/>
        </p:xfrm>
        <a:graphic>
          <a:graphicData uri="http://schemas.openxmlformats.org/drawingml/2006/table">
            <a:tbl>
              <a:tblPr/>
              <a:tblGrid>
                <a:gridCol w="1159728"/>
                <a:gridCol w="2778648"/>
                <a:gridCol w="2227573"/>
                <a:gridCol w="1934591"/>
                <a:gridCol w="2425049"/>
                <a:gridCol w="3324226"/>
              </a:tblGrid>
              <a:tr h="2536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32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Объем выпускаемой продукции (л)</a:t>
                      </a:r>
                      <a:endParaRPr lang="ru-RU" sz="32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Затраты (</a:t>
                      </a:r>
                      <a:r>
                        <a:rPr lang="ru-RU" sz="3200" b="1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руб</a:t>
                      </a:r>
                      <a:r>
                        <a:rPr lang="ru-RU" sz="3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32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Инвестиции (руб)</a:t>
                      </a:r>
                      <a:endParaRPr lang="ru-RU" sz="32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Выручка (руб)</a:t>
                      </a:r>
                      <a:endParaRPr lang="ru-RU" sz="32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Отчисления инвестору (%)</a:t>
                      </a:r>
                      <a:endParaRPr lang="ru-RU" sz="32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10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32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10000</a:t>
                      </a:r>
                      <a:endParaRPr lang="ru-RU" sz="32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1050000</a:t>
                      </a:r>
                      <a:endParaRPr lang="ru-RU" sz="32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1500000</a:t>
                      </a:r>
                      <a:endParaRPr lang="ru-RU" sz="32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1750000</a:t>
                      </a:r>
                      <a:endParaRPr lang="ru-RU" sz="32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0-10</a:t>
                      </a:r>
                      <a:endParaRPr lang="ru-RU" sz="32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(с учетом стоимости лицензирования)</a:t>
                      </a:r>
                      <a:endParaRPr lang="ru-RU" sz="32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32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30000</a:t>
                      </a:r>
                      <a:endParaRPr lang="ru-RU" sz="32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3150000</a:t>
                      </a:r>
                      <a:endParaRPr lang="ru-RU" sz="32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32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5250000</a:t>
                      </a:r>
                      <a:endParaRPr lang="ru-RU" sz="32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20-30</a:t>
                      </a:r>
                      <a:endParaRPr lang="ru-RU" sz="32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32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50000</a:t>
                      </a:r>
                      <a:endParaRPr lang="ru-RU" sz="32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5250000</a:t>
                      </a:r>
                      <a:endParaRPr lang="ru-RU" sz="32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32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8750000</a:t>
                      </a:r>
                      <a:endParaRPr lang="ru-RU" sz="32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30-35</a:t>
                      </a:r>
                      <a:endParaRPr lang="ru-RU" sz="32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/>
          <p:nvPr/>
        </p:nvSpPr>
        <p:spPr>
          <a:xfrm>
            <a:off x="535259" y="1806498"/>
            <a:ext cx="14139746" cy="6680236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9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94;p19"/>
          <p:cNvSpPr txBox="1"/>
          <p:nvPr/>
        </p:nvSpPr>
        <p:spPr>
          <a:xfrm>
            <a:off x="923428" y="2334041"/>
            <a:ext cx="13596136" cy="5489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algn="ctr">
              <a:defRPr/>
            </a:pPr>
            <a:r>
              <a:rPr lang="ru-RU" sz="3200" dirty="0">
                <a:solidFill>
                  <a:schemeClr val="bg1"/>
                </a:solidFill>
              </a:rPr>
              <a:t>Гарантией реализации данного проекта является наличие </a:t>
            </a:r>
            <a:r>
              <a:rPr lang="ru-RU" sz="3200" dirty="0" smtClean="0">
                <a:solidFill>
                  <a:schemeClr val="bg1"/>
                </a:solidFill>
              </a:rPr>
              <a:t>необходимого </a:t>
            </a:r>
            <a:r>
              <a:rPr lang="ru-RU" sz="3200" dirty="0">
                <a:solidFill>
                  <a:schemeClr val="bg1"/>
                </a:solidFill>
              </a:rPr>
              <a:t>технического оснащения (механические мешалки, современное лабораторное оборудование, расчетные и измерительные приборы, </a:t>
            </a:r>
            <a:r>
              <a:rPr lang="ru-RU" sz="3200" dirty="0" smtClean="0">
                <a:solidFill>
                  <a:schemeClr val="bg1"/>
                </a:solidFill>
              </a:rPr>
              <a:t>химическая </a:t>
            </a:r>
            <a:r>
              <a:rPr lang="ru-RU" sz="3200" dirty="0">
                <a:solidFill>
                  <a:schemeClr val="bg1"/>
                </a:solidFill>
              </a:rPr>
              <a:t>посуда и т.д.). </a:t>
            </a:r>
          </a:p>
          <a:p>
            <a:pPr algn="ctr">
              <a:defRPr/>
            </a:pPr>
            <a:endParaRPr lang="ru-RU" sz="32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3200" dirty="0">
                <a:solidFill>
                  <a:schemeClr val="bg1"/>
                </a:solidFill>
              </a:rPr>
              <a:t>Имеются стартовые реагенты (</a:t>
            </a:r>
            <a:r>
              <a:rPr lang="ru-RU" sz="3200" dirty="0" err="1">
                <a:solidFill>
                  <a:schemeClr val="bg1"/>
                </a:solidFill>
              </a:rPr>
              <a:t>хлоралкилпроизводные</a:t>
            </a:r>
            <a:r>
              <a:rPr lang="ru-RU" sz="3200" dirty="0">
                <a:solidFill>
                  <a:schemeClr val="bg1"/>
                </a:solidFill>
              </a:rPr>
              <a:t>, вторичные амины, олефины, ароматические углеводороды), растворители и катализаторы. Организация тесно сотрудничает с российскими и зарубежными исследовательскими центрами, а также отечественными предприятиями, что обеспечит полноценную работу и достижение поставленных целей.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/>
          <p:nvPr/>
        </p:nvSpPr>
        <p:spPr>
          <a:xfrm>
            <a:off x="790575" y="2090996"/>
            <a:ext cx="13914904" cy="6793697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20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0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20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10</a:t>
            </a:fld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992700" y="2316950"/>
            <a:ext cx="13234200" cy="6116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год </a:t>
            </a:r>
            <a:r>
              <a:rPr lang="ru-RU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–выпуск опытной партии продукта с объемом производства 10000 л,  поиск инвесторов  , </a:t>
            </a:r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запуск </a:t>
            </a:r>
            <a:r>
              <a:rPr lang="ru-RU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рекламы для привлечения клиентов ( 10 клиентов)</a:t>
            </a:r>
            <a:endParaRPr lang="ru-RU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год </a:t>
            </a:r>
            <a:r>
              <a:rPr lang="ru-RU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наращивание объема производства до 30000 л, расширение клиентской базы ( 70 клиентов), запуск контекстной рекламы в </a:t>
            </a:r>
            <a:r>
              <a:rPr lang="ru-RU" sz="28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соцсетях</a:t>
            </a:r>
            <a:r>
              <a:rPr lang="ru-RU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таргета</a:t>
            </a:r>
            <a:endParaRPr lang="ru-RU" sz="2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ru-RU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 </a:t>
            </a:r>
            <a:r>
              <a:rPr lang="ru-RU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увеличение объема производства до 50000 л, запуск дополнительной производственной линии, организация производства «бытового» раствора, продажа на рынок 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B2C</a:t>
            </a:r>
            <a:r>
              <a:rPr lang="ru-RU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и доставка продукта в региональные сети </a:t>
            </a:r>
          </a:p>
          <a:p>
            <a:pPr>
              <a:defRPr/>
            </a:pPr>
            <a:endParaRPr lang="ru-RU" sz="2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ru-RU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последующие </a:t>
            </a:r>
            <a:r>
              <a:rPr lang="ru-RU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годы </a:t>
            </a:r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планируется увеличение производительности за счет средств продаж продукции и инвестиций при государственной поддержке малого бизнеса и др. заинтересованных лиц.</a:t>
            </a:r>
          </a:p>
          <a:p>
            <a:pPr algn="ctr">
              <a:defRPr/>
            </a:pPr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Источники привлечения ресурсов: </a:t>
            </a:r>
            <a:r>
              <a:rPr lang="ru-RU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Грантовая</a:t>
            </a:r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поддержка Фонда содействия инновациям, привлечение венчурных инвестиций и др.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/>
          <p:nvPr/>
        </p:nvSpPr>
        <p:spPr>
          <a:xfrm>
            <a:off x="790575" y="1622637"/>
            <a:ext cx="14068426" cy="7561704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9" y="2459089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1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11</a:t>
            </a:fld>
            <a:endParaRPr/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5" descr="D:\Мои документы\Аспирантура\Публикации за все года\Патенты  обновлен\Патент с Гайдуовой-пришел\img05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1435" y="1972662"/>
            <a:ext cx="5075325" cy="6982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D:\Мои документы\Аспирантура\Публикации за все года\Патенты  обновлен\патент\img45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65879" y="1992794"/>
            <a:ext cx="5074209" cy="6981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2"/>
          <p:cNvSpPr/>
          <p:nvPr/>
        </p:nvSpPr>
        <p:spPr>
          <a:xfrm>
            <a:off x="790575" y="2090997"/>
            <a:ext cx="13732249" cy="7241262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2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Google Shape;228;p22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9" name="Google Shape;229;p22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12</a:t>
            </a:fld>
            <a:endParaRPr/>
          </a:p>
        </p:txBody>
      </p:sp>
      <p:sp>
        <p:nvSpPr>
          <p:cNvPr id="230" name="Google Shape;230;p22"/>
          <p:cNvSpPr txBox="1"/>
          <p:nvPr/>
        </p:nvSpPr>
        <p:spPr>
          <a:xfrm>
            <a:off x="1039599" y="2336008"/>
            <a:ext cx="13234200" cy="9275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Себестоимость «</a:t>
            </a:r>
            <a:r>
              <a:rPr lang="ru-RU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РуЛиДез</a:t>
            </a:r>
            <a:r>
              <a:rPr lang="ru-RU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1л. 175 руб</a:t>
            </a:r>
            <a:r>
              <a:rPr lang="ru-RU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>
              <a:lnSpc>
                <a:spcPct val="115000"/>
              </a:lnSpc>
            </a:pPr>
            <a:r>
              <a:rPr lang="ru-RU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год</a:t>
            </a:r>
            <a:r>
              <a:rPr lang="ru-RU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Разработка </a:t>
            </a:r>
            <a:r>
              <a:rPr lang="ru-RU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нетоксичных </a:t>
            </a:r>
            <a:r>
              <a:rPr lang="ru-RU" sz="3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малостадийных</a:t>
            </a:r>
            <a:r>
              <a:rPr lang="ru-RU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эффективных методов синтеза ЧАС с высокой биологической активностью. Выявление среди них потенциальных препаратов-лидеров, оптимизация условий синтезов. Проведение испытаний</a:t>
            </a:r>
            <a:r>
              <a:rPr lang="ru-RU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Затраты: </a:t>
            </a:r>
            <a:r>
              <a:rPr lang="ru-RU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1.05</a:t>
            </a:r>
            <a:r>
              <a:rPr lang="ru-RU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0.000р</a:t>
            </a:r>
            <a:endParaRPr lang="ru-RU" sz="36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</a:pPr>
            <a:r>
              <a:rPr lang="ru-RU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год: Сбор </a:t>
            </a:r>
            <a:r>
              <a:rPr lang="ru-RU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научно-исследовательского стенда, заявка на патент как новый способ синтеза </a:t>
            </a:r>
            <a:r>
              <a:rPr lang="ru-RU" sz="3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дезинфектанта</a:t>
            </a:r>
            <a:r>
              <a:rPr lang="ru-RU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Разработка технологической схемы производства </a:t>
            </a:r>
            <a:r>
              <a:rPr lang="ru-RU" sz="3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дезсредства</a:t>
            </a:r>
            <a:r>
              <a:rPr lang="ru-RU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проектирование установки</a:t>
            </a:r>
            <a:r>
              <a:rPr lang="ru-RU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lvl="0">
              <a:lnSpc>
                <a:spcPct val="115000"/>
              </a:lnSpc>
            </a:pPr>
            <a:r>
              <a:rPr lang="ru-RU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Затраты: </a:t>
            </a:r>
            <a:r>
              <a:rPr lang="ru-RU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3.150</a:t>
            </a:r>
            <a:r>
              <a:rPr lang="ru-RU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.000</a:t>
            </a:r>
            <a:r>
              <a:rPr lang="ru-RU" sz="3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</a:t>
            </a:r>
            <a:endParaRPr lang="ru-RU" sz="3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</a:pPr>
            <a:endParaRPr lang="ru-RU" sz="2800" b="1" dirty="0" smtClean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dirty="0" smtClean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500" b="1" dirty="0" smtClean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31" name="Google Shape;231;p22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7022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Финансы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32" name="Google Shape;23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3"/>
          <p:cNvSpPr/>
          <p:nvPr/>
        </p:nvSpPr>
        <p:spPr>
          <a:xfrm>
            <a:off x="790575" y="2090996"/>
            <a:ext cx="13914904" cy="7663737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2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1" name="Google Shape;241;p23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2" name="Google Shape;242;p2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13</a:t>
            </a:fld>
            <a:endParaRPr/>
          </a:p>
        </p:txBody>
      </p:sp>
      <p:sp>
        <p:nvSpPr>
          <p:cNvPr id="243" name="Google Shape;243;p23"/>
          <p:cNvSpPr txBox="1"/>
          <p:nvPr/>
        </p:nvSpPr>
        <p:spPr>
          <a:xfrm>
            <a:off x="992699" y="2316950"/>
            <a:ext cx="13593095" cy="831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 smtClean="0">
                <a:solidFill>
                  <a:schemeClr val="lt1"/>
                </a:solidFill>
              </a:rPr>
              <a:t>Совместное сотрудничество.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>
                <a:solidFill>
                  <a:schemeClr val="lt1"/>
                </a:solidFill>
              </a:rPr>
              <a:t>Совместный вывод продукции на российский  рынок 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>
                <a:solidFill>
                  <a:schemeClr val="lt1"/>
                </a:solidFill>
              </a:rPr>
              <a:t> </a:t>
            </a:r>
            <a:r>
              <a:rPr lang="ru-RU" sz="3200" b="1" dirty="0">
                <a:solidFill>
                  <a:schemeClr val="lt1"/>
                </a:solidFill>
              </a:rPr>
              <a:t>П</a:t>
            </a:r>
            <a:r>
              <a:rPr lang="ru-RU" sz="3200" b="1" dirty="0" smtClean="0">
                <a:solidFill>
                  <a:schemeClr val="lt1"/>
                </a:solidFill>
              </a:rPr>
              <a:t>осле вывода компании на российский рынок инвестор получают дивиденды на всех этапах компании как совладельцы компании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sz="3200" b="1" dirty="0" smtClean="0">
                <a:solidFill>
                  <a:schemeClr val="lt1"/>
                </a:solidFill>
              </a:rPr>
              <a:t>Прямые инвестиции: финансирование </a:t>
            </a:r>
            <a:r>
              <a:rPr lang="ru-RU" sz="3200" b="1" dirty="0" smtClean="0">
                <a:solidFill>
                  <a:schemeClr val="lt1"/>
                </a:solidFill>
              </a:rPr>
              <a:t>1</a:t>
            </a:r>
            <a:r>
              <a:rPr lang="ru-RU" sz="3200" b="1" dirty="0" smtClean="0">
                <a:solidFill>
                  <a:schemeClr val="lt1"/>
                </a:solidFill>
              </a:rPr>
              <a:t> </a:t>
            </a:r>
            <a:r>
              <a:rPr lang="ru-RU" sz="3200" b="1" dirty="0" smtClean="0">
                <a:solidFill>
                  <a:schemeClr val="lt1"/>
                </a:solidFill>
              </a:rPr>
              <a:t>этапа развития технологии 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sz="3200" b="1" dirty="0" smtClean="0">
                <a:solidFill>
                  <a:schemeClr val="lt1"/>
                </a:solidFill>
              </a:rPr>
              <a:t>Получение прибыли: увеличение стоимости компании по мере реализации адресных проектов. Выплата дивидендов 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sz="3200" b="1" i="0" u="none" strike="noStrike" cap="none" dirty="0" smtClean="0">
                <a:solidFill>
                  <a:schemeClr val="lt1"/>
                </a:solidFill>
              </a:rPr>
              <a:t>Портфель </a:t>
            </a:r>
            <a:r>
              <a:rPr lang="ru-RU" sz="3200" b="1" i="0" u="none" strike="noStrike" cap="none" dirty="0" err="1" smtClean="0">
                <a:solidFill>
                  <a:schemeClr val="lt1"/>
                </a:solidFill>
              </a:rPr>
              <a:t>предзаказов</a:t>
            </a:r>
            <a:r>
              <a:rPr lang="ru-RU" sz="3200" b="1" dirty="0" smtClean="0">
                <a:solidFill>
                  <a:schemeClr val="lt1"/>
                </a:solidFill>
              </a:rPr>
              <a:t>: Реализация адресных проектов по предварительным договоренностям </a:t>
            </a: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sz="3200" b="1" i="0" u="none" strike="noStrike" cap="none" dirty="0" smtClean="0">
                <a:solidFill>
                  <a:schemeClr val="lt1"/>
                </a:solidFill>
              </a:rPr>
              <a:t>Постройка </a:t>
            </a:r>
            <a:r>
              <a:rPr lang="ru-RU" sz="3200" b="1" i="0" u="none" strike="noStrike" cap="none" dirty="0" err="1" smtClean="0">
                <a:solidFill>
                  <a:schemeClr val="lt1"/>
                </a:solidFill>
              </a:rPr>
              <a:t>ЭкоТехноПарка</a:t>
            </a:r>
            <a:r>
              <a:rPr lang="ru-RU" sz="3200" b="1" dirty="0" smtClean="0">
                <a:solidFill>
                  <a:schemeClr val="lt1"/>
                </a:solidFill>
              </a:rPr>
              <a:t>: строительство тестового участка и сертификация технологии </a:t>
            </a:r>
            <a:endParaRPr lang="ru-RU" sz="3200" b="1" i="0" u="none" strike="noStrike" cap="none" dirty="0" smtClean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44" name="Google Shape;244;p23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7637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инвестора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4"/>
          <p:cNvSpPr/>
          <p:nvPr/>
        </p:nvSpPr>
        <p:spPr>
          <a:xfrm>
            <a:off x="790575" y="2091000"/>
            <a:ext cx="13898700" cy="7200918"/>
          </a:xfrm>
          <a:prstGeom prst="roundRect">
            <a:avLst>
              <a:gd name="adj" fmla="val 9904"/>
            </a:avLst>
          </a:prstGeom>
          <a:solidFill>
            <a:srgbClr val="5858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24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24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14</a:t>
            </a:fld>
            <a:endParaRPr/>
          </a:p>
        </p:txBody>
      </p:sp>
      <p:sp>
        <p:nvSpPr>
          <p:cNvPr id="256" name="Google Shape;256;p24"/>
          <p:cNvSpPr txBox="1"/>
          <p:nvPr/>
        </p:nvSpPr>
        <p:spPr>
          <a:xfrm>
            <a:off x="992699" y="2316950"/>
            <a:ext cx="13684489" cy="784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chemeClr val="lt1"/>
                </a:solidFill>
              </a:rPr>
              <a:t>Планируется работа с индустриальными  партнерами  такими как: различные общественные организации </a:t>
            </a:r>
            <a:r>
              <a:rPr lang="ru-RU" sz="2800" dirty="0" smtClean="0">
                <a:solidFill>
                  <a:schemeClr val="lt1"/>
                </a:solidFill>
              </a:rPr>
              <a:t>( школы, бассейны, садики, офисы и др.)</a:t>
            </a:r>
            <a:endParaRPr lang="ru-RU" sz="2800" dirty="0" smtClean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chemeClr val="lt1"/>
                </a:solidFill>
              </a:rPr>
              <a:t>Сотрудничество заключается в заключении договоров на производство оптовой продукции по цене ниже рыночной , выполнение индивидуальных заказов по требованиям партнера.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chemeClr val="lt1"/>
                </a:solidFill>
              </a:rPr>
              <a:t>Наши основные принципы партнерства: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2800" dirty="0">
                <a:solidFill>
                  <a:schemeClr val="lt1"/>
                </a:solidFill>
              </a:rPr>
              <a:t>В</a:t>
            </a:r>
            <a:r>
              <a:rPr lang="ru-RU" sz="2800" dirty="0" smtClean="0">
                <a:solidFill>
                  <a:schemeClr val="lt1"/>
                </a:solidFill>
              </a:rPr>
              <a:t>ысокое качество товаров и услуг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lt1"/>
                </a:solidFill>
              </a:rPr>
              <a:t>Поставка товаров в назначенные сроки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2800" dirty="0">
                <a:solidFill>
                  <a:schemeClr val="lt1"/>
                </a:solidFill>
              </a:rPr>
              <a:t>В</a:t>
            </a:r>
            <a:r>
              <a:rPr lang="ru-RU" sz="2800" dirty="0" smtClean="0">
                <a:solidFill>
                  <a:schemeClr val="lt1"/>
                </a:solidFill>
              </a:rPr>
              <a:t>заимовыгодное сотрудничество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2800" dirty="0">
                <a:solidFill>
                  <a:schemeClr val="lt1"/>
                </a:solidFill>
              </a:rPr>
              <a:t>Ч</a:t>
            </a:r>
            <a:r>
              <a:rPr lang="ru-RU" sz="2800" dirty="0" smtClean="0">
                <a:solidFill>
                  <a:schemeClr val="lt1"/>
                </a:solidFill>
              </a:rPr>
              <a:t>естность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2800" dirty="0">
                <a:solidFill>
                  <a:schemeClr val="lt1"/>
                </a:solidFill>
              </a:rPr>
              <a:t>Р</a:t>
            </a:r>
            <a:r>
              <a:rPr lang="ru-RU" sz="2800" dirty="0" smtClean="0">
                <a:solidFill>
                  <a:schemeClr val="lt1"/>
                </a:solidFill>
              </a:rPr>
              <a:t>азвитие долгосрочных партнерских отношений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lt1"/>
                </a:solidFill>
              </a:rPr>
              <a:t>Организация розничных торговых точек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2800" dirty="0">
                <a:solidFill>
                  <a:schemeClr val="lt1"/>
                </a:solidFill>
              </a:rPr>
              <a:t>П</a:t>
            </a:r>
            <a:r>
              <a:rPr lang="ru-RU" sz="2800" dirty="0" smtClean="0">
                <a:solidFill>
                  <a:schemeClr val="lt1"/>
                </a:solidFill>
              </a:rPr>
              <a:t>ривлечение партнеров из различных отраслей промышленности </a:t>
            </a:r>
            <a:r>
              <a:rPr lang="ru-RU" sz="2500" dirty="0">
                <a:solidFill>
                  <a:schemeClr val="lt1"/>
                </a:solidFill>
              </a:rPr>
              <a:t/>
            </a:r>
            <a:br>
              <a:rPr lang="ru-RU" sz="2500" dirty="0">
                <a:solidFill>
                  <a:schemeClr val="lt1"/>
                </a:solidFill>
              </a:rPr>
            </a:br>
            <a:r>
              <a:rPr lang="ru-RU" sz="2500" dirty="0">
                <a:solidFill>
                  <a:schemeClr val="lt1"/>
                </a:solidFill>
              </a:rPr>
              <a:t/>
            </a:r>
            <a:br>
              <a:rPr lang="ru-RU" sz="2500" dirty="0">
                <a:solidFill>
                  <a:schemeClr val="lt1"/>
                </a:solidFill>
              </a:rPr>
            </a:br>
            <a:endParaRPr sz="2500" b="1" i="0" u="none" strike="noStrike" cap="none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chemeClr val="lt1"/>
              </a:solidFill>
            </a:endParaRPr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Партнера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5"/>
          <p:cNvCxnSpPr/>
          <p:nvPr/>
        </p:nvCxnSpPr>
        <p:spPr>
          <a:xfrm>
            <a:off x="17738120" y="6012234"/>
            <a:ext cx="0" cy="3742500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15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48" y="9998027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5">
            <a:alphaModFix amt="48000"/>
          </a:blip>
          <a:srcRect l="12509" t="15044" r="19245" b="34925"/>
          <a:stretch/>
        </p:blipFill>
        <p:spPr>
          <a:xfrm>
            <a:off x="941257" y="511151"/>
            <a:ext cx="13331950" cy="1021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5"/>
          <p:cNvSpPr>
            <a:spLocks noGrp="1"/>
          </p:cNvSpPr>
          <p:nvPr>
            <p:ph type="pic" idx="2"/>
          </p:nvPr>
        </p:nvSpPr>
        <p:spPr>
          <a:xfrm>
            <a:off x="790799" y="2099679"/>
            <a:ext cx="2998500" cy="30009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701724" y="5215733"/>
            <a:ext cx="3176650" cy="573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 err="1" smtClean="0"/>
              <a:t>Раскильдин</a:t>
            </a:r>
            <a:r>
              <a:rPr lang="ru-RU" sz="2400" b="1" dirty="0" smtClean="0"/>
              <a:t> Рустам </a:t>
            </a:r>
            <a:r>
              <a:rPr lang="ru-RU" sz="2400" b="1" dirty="0" err="1" smtClean="0"/>
              <a:t>Зинурович</a:t>
            </a:r>
            <a:r>
              <a:rPr lang="ru-RU" sz="2400" b="1" dirty="0" smtClean="0"/>
              <a:t> </a:t>
            </a:r>
            <a:endParaRPr sz="2400" b="1" dirty="0"/>
          </a:p>
        </p:txBody>
      </p:sp>
      <p:sp>
        <p:nvSpPr>
          <p:cNvPr id="277" name="Google Shape;277;p25"/>
          <p:cNvSpPr>
            <a:spLocks noGrp="1"/>
          </p:cNvSpPr>
          <p:nvPr>
            <p:ph type="pic" idx="3"/>
          </p:nvPr>
        </p:nvSpPr>
        <p:spPr>
          <a:xfrm>
            <a:off x="4434937" y="2099679"/>
            <a:ext cx="2998500" cy="30009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4379437" y="5230915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 err="1" smtClean="0"/>
              <a:t>Низамова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Аделина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Ильшатовна</a:t>
            </a:r>
            <a:endParaRPr sz="2400" b="1" dirty="0"/>
          </a:p>
        </p:txBody>
      </p:sp>
      <p:sp>
        <p:nvSpPr>
          <p:cNvPr id="280" name="Google Shape;280;p25"/>
          <p:cNvSpPr>
            <a:spLocks noGrp="1"/>
          </p:cNvSpPr>
          <p:nvPr>
            <p:ph type="pic" idx="4"/>
          </p:nvPr>
        </p:nvSpPr>
        <p:spPr>
          <a:xfrm>
            <a:off x="7968087" y="2105259"/>
            <a:ext cx="2998500" cy="30009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25"/>
          <p:cNvSpPr txBox="1">
            <a:spLocks noGrp="1"/>
          </p:cNvSpPr>
          <p:nvPr>
            <p:ph type="body" idx="4294967295"/>
          </p:nvPr>
        </p:nvSpPr>
        <p:spPr>
          <a:xfrm>
            <a:off x="7892392" y="5215733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2400" b="1" dirty="0" err="1" smtClean="0"/>
              <a:t>Псянчина</a:t>
            </a:r>
            <a:r>
              <a:rPr lang="ru-RU" sz="2400" b="1" dirty="0" smtClean="0"/>
              <a:t> Алина Петровна</a:t>
            </a:r>
            <a:endParaRPr sz="2400" b="1" dirty="0"/>
          </a:p>
        </p:txBody>
      </p:sp>
      <p:sp>
        <p:nvSpPr>
          <p:cNvPr id="283" name="Google Shape;283;p25"/>
          <p:cNvSpPr>
            <a:spLocks noGrp="1"/>
          </p:cNvSpPr>
          <p:nvPr>
            <p:ph type="pic" idx="5"/>
          </p:nvPr>
        </p:nvSpPr>
        <p:spPr>
          <a:xfrm>
            <a:off x="11452474" y="2099679"/>
            <a:ext cx="2998500" cy="30009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4" name="Google Shape;284;p25"/>
          <p:cNvSpPr txBox="1">
            <a:spLocks noGrp="1"/>
          </p:cNvSpPr>
          <p:nvPr>
            <p:ph type="body" idx="4294967295"/>
          </p:nvPr>
        </p:nvSpPr>
        <p:spPr>
          <a:xfrm>
            <a:off x="11303478" y="5205977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lvl="0" indent="0" algn="ctr">
              <a:spcBef>
                <a:spcPts val="0"/>
              </a:spcBef>
              <a:buSzPts val="2300"/>
              <a:buNone/>
            </a:pPr>
            <a:r>
              <a:rPr lang="ru-RU" sz="2400" b="1" dirty="0" smtClean="0"/>
              <a:t>Матвеева Анна Юрьевна</a:t>
            </a:r>
            <a:endParaRPr sz="2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4006" y="6143352"/>
            <a:ext cx="3017782" cy="30238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0609" y="6143352"/>
            <a:ext cx="3017782" cy="3023878"/>
          </a:xfrm>
          <a:prstGeom prst="rect">
            <a:avLst/>
          </a:prstGeom>
        </p:spPr>
      </p:pic>
      <p:sp>
        <p:nvSpPr>
          <p:cNvPr id="25" name="Google Shape;281;p25"/>
          <p:cNvSpPr txBox="1">
            <a:spLocks/>
          </p:cNvSpPr>
          <p:nvPr/>
        </p:nvSpPr>
        <p:spPr>
          <a:xfrm>
            <a:off x="4488717" y="9311897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indent="0" algn="ctr">
              <a:spcBef>
                <a:spcPts val="0"/>
              </a:spcBef>
              <a:buSzPts val="2300"/>
              <a:buFont typeface="Arial"/>
              <a:buNone/>
            </a:pPr>
            <a:r>
              <a:rPr lang="ru-RU" sz="2400" b="1" smtClean="0"/>
              <a:t>Исламутдинова Айгуль Акрамовна</a:t>
            </a:r>
            <a:endParaRPr lang="ru-RU" sz="2400" b="1" dirty="0"/>
          </a:p>
        </p:txBody>
      </p:sp>
      <p:sp>
        <p:nvSpPr>
          <p:cNvPr id="26" name="Google Shape;284;p25"/>
          <p:cNvSpPr txBox="1">
            <a:spLocks/>
          </p:cNvSpPr>
          <p:nvPr/>
        </p:nvSpPr>
        <p:spPr>
          <a:xfrm>
            <a:off x="8030609" y="9354258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indent="0" algn="ctr">
              <a:spcBef>
                <a:spcPts val="0"/>
              </a:spcBef>
              <a:buSzPts val="2300"/>
              <a:buFont typeface="Arial"/>
              <a:buNone/>
            </a:pPr>
            <a:r>
              <a:rPr lang="ru-RU" sz="2400" b="1" smtClean="0"/>
              <a:t>Аминова</a:t>
            </a:r>
            <a:r>
              <a:rPr lang="ru-RU" sz="2400" smtClean="0"/>
              <a:t> </a:t>
            </a:r>
            <a:r>
              <a:rPr lang="ru-RU" sz="2400" b="1" smtClean="0"/>
              <a:t>Эльмира</a:t>
            </a:r>
            <a:r>
              <a:rPr lang="ru-RU" sz="2400" smtClean="0"/>
              <a:t> </a:t>
            </a:r>
          </a:p>
          <a:p>
            <a:pPr marL="12700" indent="0" algn="ctr">
              <a:spcBef>
                <a:spcPts val="0"/>
              </a:spcBef>
              <a:buSzPts val="2300"/>
              <a:buFont typeface="Arial"/>
              <a:buNone/>
            </a:pPr>
            <a:r>
              <a:rPr lang="ru-RU" sz="2400" b="1" smtClean="0"/>
              <a:t>Курбангалиевна</a:t>
            </a:r>
            <a:endParaRPr lang="ru-RU" sz="2400" b="1" dirty="0"/>
          </a:p>
        </p:txBody>
      </p:sp>
      <p:pic>
        <p:nvPicPr>
          <p:cNvPr id="2050" name="Picture 2" descr="https://sun9-west.userapi.com/sun9-64/s/v1/if2/6gi2QDaZUSSxU5uc3lCD5A5L6Uc2Fw_yPTX3lfSx0TZHU_9XgRhSST7jylAzLTV3FpYXMr5g20P-KF-_fxYQfa1S.jpg?size=1170x1551&amp;quality=95&amp;type=album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526" t="6719" r="526" b="16134"/>
          <a:stretch/>
        </p:blipFill>
        <p:spPr bwMode="auto">
          <a:xfrm>
            <a:off x="8012765" y="6071617"/>
            <a:ext cx="3035626" cy="310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north.userapi.com/sun9-85/s/v1/if2/MZEWO-AyBo4otRRQs_Luu4QbHLzJsM-faNeK06d-ep52ul8voooJFcBMvQiAoyVh3H_KMdA6pDi4HC9y24iXAqKP.jpg?size=1170x1286&amp;quality=95&amp;type=album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" b="8800"/>
          <a:stretch/>
        </p:blipFill>
        <p:spPr bwMode="auto">
          <a:xfrm>
            <a:off x="4467227" y="6086859"/>
            <a:ext cx="3063100" cy="307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north.userapi.com/sun9-87/s/v1/if2/DiOKxVXUXxggWe3oCjGelzp94i53LLbcfZiEoWv0rA6O9m0MACFuaKeXhZxI_NlfMaxO0KYDoSKCmmvntmgjpLtR.jpg?size=1146x1688&amp;quality=95&amp;type=album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098" b="27135"/>
          <a:stretch/>
        </p:blipFill>
        <p:spPr bwMode="auto">
          <a:xfrm>
            <a:off x="4369868" y="2057400"/>
            <a:ext cx="3111236" cy="305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un9-west.userapi.com/sun9-71/s/v1/if2/_mTRRVJWBilUpZa_izrVWOZBfiVDd7RIql5HePdgqgw5voT0IukkSi6CgGkHP5zPSfBc5b15dOmZAZArUi3KwCW4.jpg?size=1125x1688&amp;quality=95&amp;type=album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817" b="12662"/>
          <a:stretch/>
        </p:blipFill>
        <p:spPr bwMode="auto">
          <a:xfrm>
            <a:off x="801486" y="2057400"/>
            <a:ext cx="2987813" cy="307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sun9-north.userapi.com/sun9-87/s/v1/if2/vnitbJ_2koZoN69XgaTMvOSBmtCqno8vpyLa4RCOLBI0bbjxg23Qv4lzz2n041hqJVQFda1RlNuYrkAL-CqSS9mR.jpg?size=1266x1688&amp;quality=95&amp;type=album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404" r="6307" b="12223"/>
          <a:stretch/>
        </p:blipFill>
        <p:spPr bwMode="auto">
          <a:xfrm>
            <a:off x="7967539" y="2042931"/>
            <a:ext cx="3080852" cy="308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sun2.ufanet.userapi.com/s/v1/if2/_rzaufCYRuEjeUZD1OoCXA7p5-NRC7Clau0ezDBiSo0RoMjBaHkwkdkYKxZl0ENSm4rNSZd1xZp10QGbSWeQLqz4.jpg?size=1066x1600&amp;quality=96&amp;type=album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24" t="8975" b="29509"/>
          <a:stretch/>
        </p:blipFill>
        <p:spPr bwMode="auto">
          <a:xfrm>
            <a:off x="11458575" y="2042931"/>
            <a:ext cx="3016674" cy="308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914</Words>
  <Application>Microsoft Office PowerPoint</Application>
  <PresentationFormat>Произвольный</PresentationFormat>
  <Paragraphs>151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Arial Black</vt:lpstr>
      <vt:lpstr>Times New Roman</vt:lpstr>
      <vt:lpstr>Wingdings 2</vt:lpstr>
      <vt:lpstr>Wingdings</vt:lpstr>
      <vt:lpstr>Calibri</vt:lpstr>
      <vt:lpstr>2_Тема Office</vt:lpstr>
      <vt:lpstr>Архипелаг 2022: #НастоящееБудущее</vt:lpstr>
      <vt:lpstr>Проблема</vt:lpstr>
      <vt:lpstr>Проблема</vt:lpstr>
      <vt:lpstr>Решение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Финансы</vt:lpstr>
      <vt:lpstr>Предложение для инвестора</vt:lpstr>
      <vt:lpstr>Предложение для Партнера</vt:lpstr>
      <vt:lpstr>Команда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Asus</dc:creator>
  <cp:lastModifiedBy>adminPK</cp:lastModifiedBy>
  <cp:revision>56</cp:revision>
  <dcterms:modified xsi:type="dcterms:W3CDTF">2022-07-07T06:01:09Z</dcterms:modified>
</cp:coreProperties>
</file>