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embeddedFontLst>
    <p:embeddedFont>
      <p:font typeface="Helvetica Neue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J1Rsfq3fk+oLSD6WDPadVopmR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4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17D3C8-7DA6-4BDE-9897-36E792BC8DDA}">
  <a:tblStyle styleId="{1E17D3C8-7DA6-4BDE-9897-36E792BC8DDA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a8350fc9d_0_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g2da8350fc9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a8350fc9d_0_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g2da8350fc9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a8c566e4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da8c566e4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da8c566e45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da8c566e45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da8c566e45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da8c566e45_1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гласящая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примерно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следующее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представители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современных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социальных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резервов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призваны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ответу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! </a:t>
            </a:r>
            <a:endParaRPr sz="1200" b="0" i="0" u="none" strike="noStrike" cap="none" dirty="0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целом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конечно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базовый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вектор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развития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позволяет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выполнить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важные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задания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разработке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обучения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кадров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соответствующей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насущным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потребностям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гласящая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примерно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следующее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представители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современных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социальных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резервов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призваны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ответу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! </a:t>
            </a:r>
            <a:endParaRPr sz="1200" b="0" i="0" u="none" strike="noStrike" cap="none" dirty="0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целом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конечно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базовый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вектор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развития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позволяет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выполнить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важные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задания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разработке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обучения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кадров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соответствующей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насущным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потребностям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{1E17D3C8-7DA6-4BDE-9897-36E792BC8DDA}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гласящая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примерно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следующее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представители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современных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социальных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резервов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призваны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ответу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! </a:t>
            </a:r>
            <a:endParaRPr sz="1200" b="0" i="0" u="none" strike="noStrike" cap="none" dirty="0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целом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конечно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базовый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вектор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развития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позволяет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выполнить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важные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задания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разработке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обучения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кадров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соответствующей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насущным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потребностям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da8c566e45_1_10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2769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1"/>
          <p:cNvSpPr txBox="1"/>
          <p:nvPr/>
        </p:nvSpPr>
        <p:spPr>
          <a:xfrm>
            <a:off x="65280" y="1045464"/>
            <a:ext cx="6037857" cy="4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Мастер-классы по умному садоводству</a:t>
            </a:r>
          </a:p>
          <a:p>
            <a:pPr marL="0" lvl="0" indent="0" algn="ctr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100" b="0" i="0" u="sng" strike="noStrike" cap="none" dirty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Подкидышева Мария</a:t>
            </a:r>
            <a:endParaRPr sz="2900" b="0" i="0" u="sng" strike="noStrike" cap="none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5" name="Google Shape;1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iTech Вертикальные сады: инновации в городском сельском хозяйстве |  X-HiTech | Дзен">
            <a:extLst>
              <a:ext uri="{FF2B5EF4-FFF2-40B4-BE49-F238E27FC236}">
                <a16:creationId xmlns:a16="http://schemas.microsoft.com/office/drawing/2014/main" id="{8C97CB38-FD2C-1AA2-D275-7CD4F5B02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1"/>
          <a:stretch/>
        </p:blipFill>
        <p:spPr bwMode="auto">
          <a:xfrm>
            <a:off x="8818526" y="3297593"/>
            <a:ext cx="3404109" cy="358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2"/>
          <p:cNvGrpSpPr/>
          <p:nvPr/>
        </p:nvGrpSpPr>
        <p:grpSpPr>
          <a:xfrm>
            <a:off x="-18523" y="6351157"/>
            <a:ext cx="542262" cy="506843"/>
            <a:chOff x="-1" y="0"/>
            <a:chExt cx="542260" cy="506841"/>
          </a:xfrm>
          <a:solidFill>
            <a:schemeClr val="accent6">
              <a:lumMod val="75000"/>
            </a:schemeClr>
          </a:solidFill>
        </p:grpSpPr>
        <p:sp>
          <p:nvSpPr>
            <p:cNvPr id="164" name="Google Shape;164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" name="Google Shape;167;p2"/>
          <p:cNvGrpSpPr/>
          <p:nvPr/>
        </p:nvGrpSpPr>
        <p:grpSpPr>
          <a:xfrm>
            <a:off x="18533" y="146502"/>
            <a:ext cx="2624903" cy="97077"/>
            <a:chOff x="0" y="692501"/>
            <a:chExt cx="2624903" cy="97077"/>
          </a:xfrm>
        </p:grpSpPr>
        <p:sp>
          <p:nvSpPr>
            <p:cNvPr id="168" name="Google Shape;168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3" name="Google Shape;173;p2"/>
          <p:cNvSpPr txBox="1"/>
          <p:nvPr/>
        </p:nvSpPr>
        <p:spPr>
          <a:xfrm>
            <a:off x="252608" y="1182246"/>
            <a:ext cx="5727568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бучение участников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современным подходам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 ведению садоводства с применением инновационных технологий.  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Ознакомление с:</a:t>
            </a:r>
          </a:p>
          <a:p>
            <a:pPr marL="342900" lvl="0" indent="-342900">
              <a:buAutoNum type="arabicPeriod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Технологиями «умного» земледелия</a:t>
            </a:r>
          </a:p>
          <a:p>
            <a:pPr marL="342900" lvl="0" indent="-342900">
              <a:buAutoNum type="arabicPeriod"/>
            </a:pPr>
            <a:endParaRPr lang="ru-RU" sz="20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AutoNum type="arabicPeriod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втоматизация полива</a:t>
            </a:r>
          </a:p>
          <a:p>
            <a:pPr marL="342900" lvl="0" indent="-342900">
              <a:buAutoNum type="arabicPeriod"/>
            </a:pPr>
            <a:endParaRPr lang="ru-RU" sz="20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AutoNum type="arabicPeriod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спользование датчиков влажности и температуры, системы мониторинга </a:t>
            </a:r>
          </a:p>
          <a:p>
            <a:pPr marL="342900" lvl="0" indent="-342900">
              <a:buAutoNum type="arabicPeriod"/>
            </a:pPr>
            <a:endParaRPr lang="ru-RU" sz="20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AutoNum type="arabicPeriod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мониторинга за условиями произрастания растений с помощью мобильных приложений</a:t>
            </a:r>
          </a:p>
        </p:txBody>
      </p:sp>
      <p:sp>
        <p:nvSpPr>
          <p:cNvPr id="174" name="Google Shape;174;p2"/>
          <p:cNvSpPr txBox="1"/>
          <p:nvPr/>
        </p:nvSpPr>
        <p:spPr>
          <a:xfrm>
            <a:off x="2434224" y="187508"/>
            <a:ext cx="1554219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</a:t>
            </a:r>
            <a:endParaRPr sz="4000" b="1" i="1" u="sng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6914145" y="146502"/>
            <a:ext cx="3757854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sym typeface="Times New Roman"/>
              </a:rPr>
              <a:t>Целевые</a:t>
            </a:r>
            <a:r>
              <a:rPr lang="en-US" sz="1700" b="1" dirty="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i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sym typeface="Times New Roman"/>
              </a:rPr>
              <a:t>группы</a:t>
            </a:r>
            <a:endParaRPr sz="4000" b="1" i="1" u="sng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6096000" y="1182246"/>
            <a:ext cx="5981173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sym typeface="Times New Roman"/>
              </a:rPr>
              <a:t>1. 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sym typeface="Times New Roman"/>
              </a:rPr>
              <a:t>Люди с ограниченными возможностями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sym typeface="Times New Roman"/>
              </a:rPr>
              <a:t>здоровья старше 18 лет  Великого Новгорода, заинтересованные в курсах декоративно прикладного искусства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sym typeface="Times New Roman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sym typeface="Times New Roman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sym typeface="Times New Roman"/>
              </a:rPr>
              <a:t>2. 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sym typeface="Times New Roman"/>
              </a:rPr>
              <a:t>Пенсионеры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sym typeface="Times New Roman"/>
              </a:rPr>
              <a:t> Великого Новгорода, заинтересованные в курсах декоративно прикладного искусства</a:t>
            </a:r>
            <a:endParaRPr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sym typeface="Times New Roman"/>
            </a:endParaRPr>
          </a:p>
        </p:txBody>
      </p:sp>
      <p:pic>
        <p:nvPicPr>
          <p:cNvPr id="3" name="Picture 8" descr="HiTech Вертикальные сады: инновации в городском сельском хозяйстве |  X-HiTech | Дзен">
            <a:extLst>
              <a:ext uri="{FF2B5EF4-FFF2-40B4-BE49-F238E27FC236}">
                <a16:creationId xmlns:a16="http://schemas.microsoft.com/office/drawing/2014/main" id="{2E3492E9-6DA2-A939-2BE3-54B0AC23D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67" y="4002365"/>
            <a:ext cx="1867938" cy="1867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iTech садовые парники: электронный контроль климата | X-HiTech | Дзен">
            <a:extLst>
              <a:ext uri="{FF2B5EF4-FFF2-40B4-BE49-F238E27FC236}">
                <a16:creationId xmlns:a16="http://schemas.microsoft.com/office/drawing/2014/main" id="{6C025EF6-B9E0-C15B-5E10-4277A847C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207" y="4002365"/>
            <a:ext cx="1867938" cy="1867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iTech Вертикальные сады: инновации в городском сельском хозяйстве |  X-HiTech | Дзен">
            <a:extLst>
              <a:ext uri="{FF2B5EF4-FFF2-40B4-BE49-F238E27FC236}">
                <a16:creationId xmlns:a16="http://schemas.microsoft.com/office/drawing/2014/main" id="{AE331A62-FE8F-1E27-1D0B-28AFB9353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927" y="4002365"/>
            <a:ext cx="1867938" cy="1867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chemeClr val="accent6">
              <a:lumMod val="75000"/>
            </a:schemeClr>
          </a:solidFill>
        </p:grpSpPr>
        <p:sp>
          <p:nvSpPr>
            <p:cNvPr id="185" name="Google Shape;185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6" name="Google Shape;186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" name="Google Shape;187;p3"/>
          <p:cNvGrpSpPr/>
          <p:nvPr/>
        </p:nvGrpSpPr>
        <p:grpSpPr>
          <a:xfrm>
            <a:off x="-18522" y="1036844"/>
            <a:ext cx="2624903" cy="97077"/>
            <a:chOff x="0" y="692501"/>
            <a:chExt cx="2624903" cy="97077"/>
          </a:xfrm>
        </p:grpSpPr>
        <p:sp>
          <p:nvSpPr>
            <p:cNvPr id="188" name="Google Shape;188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3" name="Google Shape;193;p3"/>
          <p:cNvSpPr txBox="1"/>
          <p:nvPr/>
        </p:nvSpPr>
        <p:spPr>
          <a:xfrm>
            <a:off x="252608" y="128569"/>
            <a:ext cx="6980296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4000" b="1" i="1" u="sng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Проблема</a:t>
            </a:r>
            <a:r>
              <a:rPr lang="ru-RU" dirty="0">
                <a:sym typeface="Times New Roman"/>
              </a:rPr>
              <a:t> и пути решения</a:t>
            </a:r>
            <a:endParaRPr dirty="0">
              <a:sym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02BD31-2E8E-9C39-4557-0E462BDC9065}"/>
              </a:ext>
            </a:extLst>
          </p:cNvPr>
          <p:cNvSpPr txBox="1"/>
          <p:nvPr/>
        </p:nvSpPr>
        <p:spPr>
          <a:xfrm>
            <a:off x="318060" y="1287789"/>
            <a:ext cx="8321842" cy="115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с ограниченными возможностями могут сталкиваться </a:t>
            </a: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недостатком информации о доступных ресурсах, техниках и методах умного садоводства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Необходимы эффективные каналы коммуникации для распространения знаний.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69301-E125-E107-1612-743A370B36C3}"/>
              </a:ext>
            </a:extLst>
          </p:cNvPr>
          <p:cNvSpPr txBox="1"/>
          <p:nvPr/>
        </p:nvSpPr>
        <p:spPr>
          <a:xfrm>
            <a:off x="6236208" y="2443875"/>
            <a:ext cx="5821680" cy="1525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создать инклюзивную атмосферу, где люди с ограниченными возможностями могут </a:t>
            </a: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с другими участниками,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обмениваясь опытом и находя поддержку в сообществе.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6DA182-FC59-1BDE-E64D-F4C3A697DA89}"/>
              </a:ext>
            </a:extLst>
          </p:cNvPr>
          <p:cNvSpPr txBox="1"/>
          <p:nvPr/>
        </p:nvSpPr>
        <p:spPr>
          <a:xfrm>
            <a:off x="654644" y="4337844"/>
            <a:ext cx="7760367" cy="1894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Умное садоводство часто включает в себя использование технологий (например, датчиков, автоматизированных систем полива и т.д.), которые могут быть </a:t>
            </a: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сложными для понимания и использования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некоторых людей с ограниченными возможностями. Необходимо учитывать уровень цифровой грамотности участников и предлагать соответствующую подготовку.</a:t>
            </a:r>
          </a:p>
        </p:txBody>
      </p:sp>
      <p:pic>
        <p:nvPicPr>
          <p:cNvPr id="3074" name="Picture 2" descr="Технологии «умного садоводства и ухода за растениями» Future Vision City |  Премиум AI-сгенерированное изображение">
            <a:extLst>
              <a:ext uri="{FF2B5EF4-FFF2-40B4-BE49-F238E27FC236}">
                <a16:creationId xmlns:a16="http://schemas.microsoft.com/office/drawing/2014/main" id="{BEAEC3AA-DC16-BC6E-4C5F-3F4A98EC8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660" y="601712"/>
            <a:ext cx="3068470" cy="17205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light bulb with a bright blue flower inside, lying on the grass in the forest, digital art, unsplash winner, reflection, technology and nature, stunning magnificent composition, electricity, …">
            <a:extLst>
              <a:ext uri="{FF2B5EF4-FFF2-40B4-BE49-F238E27FC236}">
                <a16:creationId xmlns:a16="http://schemas.microsoft.com/office/drawing/2014/main" id="{55B97EFE-0BA0-D07C-0386-9676993A2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8" b="25733"/>
          <a:stretch/>
        </p:blipFill>
        <p:spPr bwMode="auto">
          <a:xfrm>
            <a:off x="8983461" y="4032855"/>
            <a:ext cx="2553895" cy="24795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Пнг Листочки 30 фото">
            <a:extLst>
              <a:ext uri="{FF2B5EF4-FFF2-40B4-BE49-F238E27FC236}">
                <a16:creationId xmlns:a16="http://schemas.microsoft.com/office/drawing/2014/main" id="{A33DD416-738D-9D55-3A77-2859A401A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63" y="1318348"/>
            <a:ext cx="5085999" cy="377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g2da8350fc9d_0_3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  <a:solidFill>
            <a:schemeClr val="accent6">
              <a:lumMod val="75000"/>
            </a:schemeClr>
          </a:solidFill>
        </p:grpSpPr>
        <p:sp>
          <p:nvSpPr>
            <p:cNvPr id="217" name="Google Shape;217;g2da8350fc9d_0_3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g2da8350fc9d_0_3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9" name="Google Shape;219;g2da8350fc9d_0_30"/>
          <p:cNvGrpSpPr/>
          <p:nvPr/>
        </p:nvGrpSpPr>
        <p:grpSpPr>
          <a:xfrm>
            <a:off x="0" y="1045211"/>
            <a:ext cx="2624940" cy="97200"/>
            <a:chOff x="0" y="692501"/>
            <a:chExt cx="2624940" cy="97200"/>
          </a:xfrm>
        </p:grpSpPr>
        <p:sp>
          <p:nvSpPr>
            <p:cNvPr id="220" name="Google Shape;220;g2da8350fc9d_0_3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g2da8350fc9d_0_3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2" name="Google Shape;222;g2da8350fc9d_0_3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da8350fc9d_0_3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g2da8350fc9d_0_3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25" name="Google Shape;225;g2da8350fc9d_0_30"/>
          <p:cNvSpPr txBox="1"/>
          <p:nvPr/>
        </p:nvSpPr>
        <p:spPr>
          <a:xfrm>
            <a:off x="168036" y="87717"/>
            <a:ext cx="407478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4000" b="1" i="1" u="sng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Бизнес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модель</a:t>
            </a:r>
            <a:endParaRPr dirty="0">
              <a:sym typeface="Times New Roman"/>
            </a:endParaRPr>
          </a:p>
        </p:txBody>
      </p:sp>
      <p:sp>
        <p:nvSpPr>
          <p:cNvPr id="226" name="Google Shape;226;g2da8350fc9d_0_30"/>
          <p:cNvSpPr txBox="1"/>
          <p:nvPr/>
        </p:nvSpPr>
        <p:spPr>
          <a:xfrm>
            <a:off x="612" y="1365772"/>
            <a:ext cx="120294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Изучение рынка и потребностей целевой аудитории 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компонентов системы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 и сборка компонентов системы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Сборка системы в единую функциональную единицу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Установка системы на месте у клиента, подключение к электрической сети, настройка параметров системы и проверка работоспособности 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Обучение и инструктаж пользователей о работе с системой</a:t>
            </a:r>
            <a:endParaRPr sz="24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CC8781B8-2A21-77AC-34FE-E17B33CDE7B3}"/>
              </a:ext>
            </a:extLst>
          </p:cNvPr>
          <p:cNvCxnSpPr/>
          <p:nvPr/>
        </p:nvCxnSpPr>
        <p:spPr>
          <a:xfrm>
            <a:off x="6015312" y="1892808"/>
            <a:ext cx="0" cy="32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019979F-2021-6F43-2772-5F1432CABB83}"/>
              </a:ext>
            </a:extLst>
          </p:cNvPr>
          <p:cNvCxnSpPr/>
          <p:nvPr/>
        </p:nvCxnSpPr>
        <p:spPr>
          <a:xfrm>
            <a:off x="6015312" y="2657856"/>
            <a:ext cx="0" cy="32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A1D423BB-D1B4-3637-704B-4E8A99CAA67D}"/>
              </a:ext>
            </a:extLst>
          </p:cNvPr>
          <p:cNvCxnSpPr/>
          <p:nvPr/>
        </p:nvCxnSpPr>
        <p:spPr>
          <a:xfrm>
            <a:off x="6015312" y="3354041"/>
            <a:ext cx="0" cy="32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813767B-FE83-BBEF-F50A-C8520AB0AA5E}"/>
              </a:ext>
            </a:extLst>
          </p:cNvPr>
          <p:cNvCxnSpPr/>
          <p:nvPr/>
        </p:nvCxnSpPr>
        <p:spPr>
          <a:xfrm>
            <a:off x="6015312" y="4082513"/>
            <a:ext cx="0" cy="32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D635F4E-8AAB-767D-84ED-7570B999AAE7}"/>
              </a:ext>
            </a:extLst>
          </p:cNvPr>
          <p:cNvCxnSpPr/>
          <p:nvPr/>
        </p:nvCxnSpPr>
        <p:spPr>
          <a:xfrm>
            <a:off x="6015312" y="5185889"/>
            <a:ext cx="0" cy="32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122" name="Picture 2" descr="Building a business model, for presentation">
            <a:extLst>
              <a:ext uri="{FF2B5EF4-FFF2-40B4-BE49-F238E27FC236}">
                <a16:creationId xmlns:a16="http://schemas.microsoft.com/office/drawing/2014/main" id="{699A13FE-40D3-1C4D-4EA6-822C305AF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" t="33753" r="7694" b="53276"/>
          <a:stretch/>
        </p:blipFill>
        <p:spPr bwMode="auto">
          <a:xfrm>
            <a:off x="3946848" y="-7769"/>
            <a:ext cx="8245152" cy="1180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Пнг Листочки 30 фото">
            <a:extLst>
              <a:ext uri="{FF2B5EF4-FFF2-40B4-BE49-F238E27FC236}">
                <a16:creationId xmlns:a16="http://schemas.microsoft.com/office/drawing/2014/main" id="{2C647F72-3878-60E3-AC83-DCC2559BF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80" y="1548776"/>
            <a:ext cx="5085999" cy="377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g2da8350fc9d_0_4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  <a:solidFill>
            <a:schemeClr val="accent6">
              <a:lumMod val="75000"/>
            </a:schemeClr>
          </a:solidFill>
        </p:grpSpPr>
        <p:sp>
          <p:nvSpPr>
            <p:cNvPr id="232" name="Google Shape;232;g2da8350fc9d_0_4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g2da8350fc9d_0_4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4" name="Google Shape;234;g2da8350fc9d_0_43"/>
          <p:cNvGrpSpPr/>
          <p:nvPr/>
        </p:nvGrpSpPr>
        <p:grpSpPr>
          <a:xfrm>
            <a:off x="-18522" y="1020142"/>
            <a:ext cx="2624940" cy="97200"/>
            <a:chOff x="0" y="692501"/>
            <a:chExt cx="2624940" cy="97200"/>
          </a:xfrm>
        </p:grpSpPr>
        <p:sp>
          <p:nvSpPr>
            <p:cNvPr id="235" name="Google Shape;235;g2da8350fc9d_0_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6" name="Google Shape;236;g2da8350fc9d_0_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7" name="Google Shape;237;g2da8350fc9d_0_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8" name="Google Shape;238;g2da8350fc9d_0_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9" name="Google Shape;239;g2da8350fc9d_0_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40" name="Google Shape;240;g2da8350fc9d_0_43"/>
          <p:cNvSpPr txBox="1"/>
          <p:nvPr/>
        </p:nvSpPr>
        <p:spPr>
          <a:xfrm>
            <a:off x="146505" y="66320"/>
            <a:ext cx="5405209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4000" b="1" i="1" u="sng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Текушие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результаты</a:t>
            </a:r>
            <a:endParaRPr dirty="0">
              <a:sym typeface="Times New Roman"/>
            </a:endParaRPr>
          </a:p>
        </p:txBody>
      </p:sp>
      <p:sp>
        <p:nvSpPr>
          <p:cNvPr id="241" name="Google Shape;241;g2da8350fc9d_0_43"/>
          <p:cNvSpPr txBox="1"/>
          <p:nvPr/>
        </p:nvSpPr>
        <p:spPr>
          <a:xfrm>
            <a:off x="2424632" y="1545417"/>
            <a:ext cx="171692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4000" b="1" i="1" u="sng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sz="3200" i="0" dirty="0" err="1">
                <a:sym typeface="Times New Roman"/>
              </a:rPr>
              <a:t>Опыт</a:t>
            </a:r>
            <a:endParaRPr sz="3200" i="0" dirty="0">
              <a:sym typeface="Times New Roman"/>
            </a:endParaRPr>
          </a:p>
        </p:txBody>
      </p:sp>
      <p:sp>
        <p:nvSpPr>
          <p:cNvPr id="242" name="Google Shape;242;g2da8350fc9d_0_43"/>
          <p:cNvSpPr txBox="1"/>
          <p:nvPr/>
        </p:nvSpPr>
        <p:spPr>
          <a:xfrm>
            <a:off x="550315" y="2222495"/>
            <a:ext cx="5160900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с 2022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года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по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настоящее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время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реализация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грантов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совместно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с НГОО НОО ВОИ “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Создание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благоприятных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условий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для развития и реализации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духовных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интересов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и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запросов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инвалидов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и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пенсионеров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”</a:t>
            </a:r>
            <a:endParaRPr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243" name="Google Shape;243;g2da8350fc9d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716" y="377569"/>
            <a:ext cx="3549356" cy="2726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4" name="Google Shape;244;g2da8350fc9d_0_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5446" y="3481700"/>
            <a:ext cx="3549356" cy="2726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8" descr="Пнг Листочки 30 фото">
            <a:extLst>
              <a:ext uri="{FF2B5EF4-FFF2-40B4-BE49-F238E27FC236}">
                <a16:creationId xmlns:a16="http://schemas.microsoft.com/office/drawing/2014/main" id="{FC928B1C-227A-C540-48B8-C9B8D2730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13"/>
          <a:stretch/>
        </p:blipFill>
        <p:spPr bwMode="auto">
          <a:xfrm>
            <a:off x="5542446" y="4025817"/>
            <a:ext cx="5085999" cy="283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da8c566e45_1_23"/>
          <p:cNvSpPr txBox="1"/>
          <p:nvPr/>
        </p:nvSpPr>
        <p:spPr>
          <a:xfrm>
            <a:off x="252533" y="1910874"/>
            <a:ext cx="4837176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5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i="1" u="sng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Ручные инструменты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удобными рукоятками или автоматические системы полива.</a:t>
            </a:r>
          </a:p>
          <a:p>
            <a:pPr marL="25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100" b="1" i="1" u="sng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Онлайн-курсы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видеоуроки могут помочь людям с ОВЗ освоить садоводство и применять новые технологии, независимо от физических ограничений.</a:t>
            </a:r>
          </a:p>
          <a:p>
            <a:pPr marL="25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i="1" u="sng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сообществ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для обмена опытом и технологий, где люди с ОВЗ могут делиться знаниями и поддерживать друг друга.</a:t>
            </a:r>
            <a:endParaRPr sz="21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g2da8c566e45_1_23"/>
          <p:cNvSpPr txBox="1"/>
          <p:nvPr/>
        </p:nvSpPr>
        <p:spPr>
          <a:xfrm>
            <a:off x="539517" y="1276611"/>
            <a:ext cx="3999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Перспектива</a:t>
            </a: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2400" b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</a:t>
            </a:r>
            <a:endParaRPr sz="2400" b="1" u="sng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2" name="Google Shape;252;g2da8c566e45_1_23"/>
          <p:cNvGrpSpPr/>
          <p:nvPr/>
        </p:nvGrpSpPr>
        <p:grpSpPr>
          <a:xfrm>
            <a:off x="0" y="899641"/>
            <a:ext cx="2624940" cy="97200"/>
            <a:chOff x="0" y="692501"/>
            <a:chExt cx="2624940" cy="97200"/>
          </a:xfrm>
        </p:grpSpPr>
        <p:sp>
          <p:nvSpPr>
            <p:cNvPr id="253" name="Google Shape;253;g2da8c566e45_1_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4" name="Google Shape;254;g2da8c566e45_1_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5" name="Google Shape;255;g2da8c566e45_1_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6" name="Google Shape;256;g2da8c566e45_1_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7" name="Google Shape;257;g2da8c566e45_1_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8" name="Google Shape;258;g2da8c566e45_1_23"/>
          <p:cNvSpPr txBox="1"/>
          <p:nvPr/>
        </p:nvSpPr>
        <p:spPr>
          <a:xfrm>
            <a:off x="129100" y="62138"/>
            <a:ext cx="46135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4000" b="1" i="1" u="sng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Планы</a:t>
            </a:r>
            <a:r>
              <a:rPr lang="en-US" dirty="0">
                <a:sym typeface="Times New Roman"/>
              </a:rPr>
              <a:t> развития</a:t>
            </a:r>
            <a:endParaRPr dirty="0">
              <a:sym typeface="Times New Roman"/>
            </a:endParaRPr>
          </a:p>
        </p:txBody>
      </p:sp>
      <p:pic>
        <p:nvPicPr>
          <p:cNvPr id="6148" name="Picture 4" descr="🥇 Обучение работников рабочим профессиям в Красноярске - профессиональное  обучение по профессиям рабочих">
            <a:extLst>
              <a:ext uri="{FF2B5EF4-FFF2-40B4-BE49-F238E27FC236}">
                <a16:creationId xmlns:a16="http://schemas.microsoft.com/office/drawing/2014/main" id="{8D2DBF57-B391-DF1F-A130-F173F6B4D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143" y="279465"/>
            <a:ext cx="3043725" cy="2609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Проведение развивающих онлайн-занятий для детей с ограниченными  возможностями здоровья — Volonter.ru">
            <a:extLst>
              <a:ext uri="{FF2B5EF4-FFF2-40B4-BE49-F238E27FC236}">
                <a16:creationId xmlns:a16="http://schemas.microsoft.com/office/drawing/2014/main" id="{01AA7099-FD51-9195-E600-42DA795E8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"/>
          <a:stretch/>
        </p:blipFill>
        <p:spPr bwMode="auto">
          <a:xfrm>
            <a:off x="6401007" y="3205693"/>
            <a:ext cx="5251476" cy="2829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Пнг Листочки 30 фото">
            <a:extLst>
              <a:ext uri="{FF2B5EF4-FFF2-40B4-BE49-F238E27FC236}">
                <a16:creationId xmlns:a16="http://schemas.microsoft.com/office/drawing/2014/main" id="{3A056A8A-7047-6C98-D3F8-29D3095B9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59" b="24813"/>
          <a:stretch/>
        </p:blipFill>
        <p:spPr bwMode="auto">
          <a:xfrm>
            <a:off x="8546071" y="208115"/>
            <a:ext cx="3536857" cy="283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231;g2da8350fc9d_0_43">
            <a:extLst>
              <a:ext uri="{FF2B5EF4-FFF2-40B4-BE49-F238E27FC236}">
                <a16:creationId xmlns:a16="http://schemas.microsoft.com/office/drawing/2014/main" id="{C1C3296A-0F4B-6BF7-3EC7-2D4EB29F5F74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  <a:solidFill>
            <a:schemeClr val="accent6">
              <a:lumMod val="75000"/>
            </a:schemeClr>
          </a:solidFill>
        </p:grpSpPr>
        <p:sp>
          <p:nvSpPr>
            <p:cNvPr id="5" name="Google Shape;232;g2da8350fc9d_0_43">
              <a:extLst>
                <a:ext uri="{FF2B5EF4-FFF2-40B4-BE49-F238E27FC236}">
                  <a16:creationId xmlns:a16="http://schemas.microsoft.com/office/drawing/2014/main" id="{0682E0B9-449D-A2CE-3A3E-A3FAB0F75D39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" name="Google Shape;233;g2da8350fc9d_0_43">
              <a:extLst>
                <a:ext uri="{FF2B5EF4-FFF2-40B4-BE49-F238E27FC236}">
                  <a16:creationId xmlns:a16="http://schemas.microsoft.com/office/drawing/2014/main" id="{B77800C6-E51B-4F72-852A-B1D4157A40AD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da8c566e45_1_29"/>
          <p:cNvSpPr txBox="1"/>
          <p:nvPr/>
        </p:nvSpPr>
        <p:spPr>
          <a:xfrm>
            <a:off x="402999" y="1691179"/>
            <a:ext cx="22113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Пенсионеры и </a:t>
            </a:r>
            <a:r>
              <a:rPr lang="en-US" sz="2100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2100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овз</a:t>
            </a:r>
            <a:endParaRPr sz="21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g2da8c566e45_1_29"/>
          <p:cNvSpPr txBox="1"/>
          <p:nvPr/>
        </p:nvSpPr>
        <p:spPr>
          <a:xfrm>
            <a:off x="348701" y="1176379"/>
            <a:ext cx="2211300" cy="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Кто</a:t>
            </a:r>
            <a:endParaRPr sz="2400" b="1" u="sng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5" name="Google Shape;265;g2da8c566e45_1_29"/>
          <p:cNvSpPr txBox="1"/>
          <p:nvPr/>
        </p:nvSpPr>
        <p:spPr>
          <a:xfrm>
            <a:off x="3623330" y="195700"/>
            <a:ext cx="1754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</a:t>
            </a:r>
            <a:endParaRPr sz="2400" b="1" u="sng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g2da8c566e45_1_29"/>
          <p:cNvSpPr txBox="1"/>
          <p:nvPr/>
        </p:nvSpPr>
        <p:spPr>
          <a:xfrm>
            <a:off x="6509698" y="1131009"/>
            <a:ext cx="2828100" cy="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Где</a:t>
            </a:r>
            <a:endParaRPr sz="2400" b="1" u="sng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g2da8c566e45_1_29"/>
          <p:cNvSpPr txBox="1"/>
          <p:nvPr/>
        </p:nvSpPr>
        <p:spPr>
          <a:xfrm>
            <a:off x="9750114" y="461538"/>
            <a:ext cx="1754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Сколько</a:t>
            </a:r>
            <a:endParaRPr sz="2400" b="1" u="sng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g2da8c566e45_1_29"/>
          <p:cNvSpPr txBox="1"/>
          <p:nvPr/>
        </p:nvSpPr>
        <p:spPr>
          <a:xfrm>
            <a:off x="3001567" y="824367"/>
            <a:ext cx="312360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5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абстрактная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00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творческая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деятельность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изучение новых технологий садоводства</a:t>
            </a:r>
            <a:endParaRPr sz="21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g2da8c566e45_1_29"/>
          <p:cNvSpPr txBox="1"/>
          <p:nvPr/>
        </p:nvSpPr>
        <p:spPr>
          <a:xfrm>
            <a:off x="6223948" y="1627410"/>
            <a:ext cx="33996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5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художественной мастерской  НГОО НОО ВОИ 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УЛ. КОСМОНАВТОВ Д.18/1</a:t>
            </a:r>
            <a:endParaRPr sz="21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g2da8c566e45_1_29"/>
          <p:cNvSpPr txBox="1"/>
          <p:nvPr/>
        </p:nvSpPr>
        <p:spPr>
          <a:xfrm>
            <a:off x="9406784" y="906909"/>
            <a:ext cx="2671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 </a:t>
            </a:r>
            <a:r>
              <a:rPr lang="en-US" sz="2100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мероприятий</a:t>
            </a:r>
            <a:r>
              <a:rPr lang="en-US" sz="2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 15 </a:t>
            </a:r>
            <a:r>
              <a:rPr lang="en-US" sz="2100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участников</a:t>
            </a:r>
            <a:endParaRPr sz="21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1" name="Google Shape;271;g2da8c566e45_1_29"/>
          <p:cNvPicPr preferRelativeResize="0"/>
          <p:nvPr/>
        </p:nvPicPr>
        <p:blipFill rotWithShape="1">
          <a:blip r:embed="rId3">
            <a:alphaModFix/>
          </a:blip>
          <a:srcRect b="7638"/>
          <a:stretch/>
        </p:blipFill>
        <p:spPr>
          <a:xfrm>
            <a:off x="0" y="3144246"/>
            <a:ext cx="5269065" cy="185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2da8c566e45_1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270" y="3328728"/>
            <a:ext cx="1487565" cy="148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da8c566e45_1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3948" y="3229096"/>
            <a:ext cx="3123601" cy="165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2da8c566e45_1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39749" y="3375105"/>
            <a:ext cx="1487565" cy="148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2da8c566e45_1_29"/>
          <p:cNvPicPr preferRelativeResize="0"/>
          <p:nvPr/>
        </p:nvPicPr>
        <p:blipFill rotWithShape="1">
          <a:blip r:embed="rId6">
            <a:alphaModFix/>
          </a:blip>
          <a:srcRect l="24002" t="26558" r="24456" b="26577"/>
          <a:stretch/>
        </p:blipFill>
        <p:spPr>
          <a:xfrm>
            <a:off x="10350841" y="3569796"/>
            <a:ext cx="1710466" cy="10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231;g2da8350fc9d_0_43">
            <a:extLst>
              <a:ext uri="{FF2B5EF4-FFF2-40B4-BE49-F238E27FC236}">
                <a16:creationId xmlns:a16="http://schemas.microsoft.com/office/drawing/2014/main" id="{95D4F31D-5330-7DA1-8FC5-D4EE311797B9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  <a:solidFill>
            <a:schemeClr val="accent6">
              <a:lumMod val="75000"/>
            </a:schemeClr>
          </a:solidFill>
        </p:grpSpPr>
        <p:sp>
          <p:nvSpPr>
            <p:cNvPr id="3" name="Google Shape;232;g2da8350fc9d_0_43">
              <a:extLst>
                <a:ext uri="{FF2B5EF4-FFF2-40B4-BE49-F238E27FC236}">
                  <a16:creationId xmlns:a16="http://schemas.microsoft.com/office/drawing/2014/main" id="{30E2D3DD-04CB-4701-19F9-3E607C8D3864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" name="Google Shape;233;g2da8350fc9d_0_43">
              <a:extLst>
                <a:ext uri="{FF2B5EF4-FFF2-40B4-BE49-F238E27FC236}">
                  <a16:creationId xmlns:a16="http://schemas.microsoft.com/office/drawing/2014/main" id="{7E9D27BD-EEC5-ABBA-C30C-C26E4F0E1EA2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" name="Picture 8" descr="Пнг Листочки 30 фото">
            <a:extLst>
              <a:ext uri="{FF2B5EF4-FFF2-40B4-BE49-F238E27FC236}">
                <a16:creationId xmlns:a16="http://schemas.microsoft.com/office/drawing/2014/main" id="{5EBF0A92-A3B8-66EA-278E-52FE1FC4F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4" b="27277"/>
          <a:stretch/>
        </p:blipFill>
        <p:spPr bwMode="auto">
          <a:xfrm>
            <a:off x="7583580" y="4118873"/>
            <a:ext cx="4589888" cy="274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g2da8c566e45_1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733" y="406400"/>
            <a:ext cx="5584732" cy="5584732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2da8c566e45_1_51"/>
          <p:cNvSpPr txBox="1"/>
          <p:nvPr/>
        </p:nvSpPr>
        <p:spPr>
          <a:xfrm>
            <a:off x="6610033" y="5201067"/>
            <a:ext cx="49365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https://vk.com/club216347063</a:t>
            </a:r>
            <a:endParaRPr sz="2500" b="1" dirty="0">
              <a:solidFill>
                <a:schemeClr val="accent6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2" name="Google Shape;282;g2da8c566e45_1_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5998" y="671867"/>
            <a:ext cx="5885399" cy="45291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231;g2da8350fc9d_0_43">
            <a:extLst>
              <a:ext uri="{FF2B5EF4-FFF2-40B4-BE49-F238E27FC236}">
                <a16:creationId xmlns:a16="http://schemas.microsoft.com/office/drawing/2014/main" id="{272E0524-DC45-2AFC-D566-B9FD3E6CD709}"/>
              </a:ext>
            </a:extLst>
          </p:cNvPr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  <a:solidFill>
            <a:schemeClr val="accent6">
              <a:lumMod val="75000"/>
            </a:schemeClr>
          </a:solidFill>
        </p:grpSpPr>
        <p:sp>
          <p:nvSpPr>
            <p:cNvPr id="3" name="Google Shape;232;g2da8350fc9d_0_43">
              <a:extLst>
                <a:ext uri="{FF2B5EF4-FFF2-40B4-BE49-F238E27FC236}">
                  <a16:creationId xmlns:a16="http://schemas.microsoft.com/office/drawing/2014/main" id="{46302D41-74D9-5811-F7A8-9725729E4C88}"/>
                </a:ext>
              </a:extLst>
            </p:cNvPr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" name="Google Shape;233;g2da8350fc9d_0_43">
              <a:extLst>
                <a:ext uri="{FF2B5EF4-FFF2-40B4-BE49-F238E27FC236}">
                  <a16:creationId xmlns:a16="http://schemas.microsoft.com/office/drawing/2014/main" id="{487A3CA2-4BC3-A606-36AE-DE522F6A8996}"/>
                </a:ext>
              </a:extLst>
            </p:cNvPr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8" name="Google Shape;298;p10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0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i="0" u="none" strike="noStrike" cap="none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СПАСИБО</a:t>
            </a:r>
            <a:r>
              <a:rPr lang="en-US" sz="7200" i="0" u="none" strike="noStrike" cap="none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!</a:t>
            </a:r>
            <a:endParaRPr sz="1400" i="0" u="none" strike="noStrike" cap="none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26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46050" lvl="0" indent="-187960" algn="l" rtl="0">
              <a:lnSpc>
                <a:spcPct val="95416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Подкидышева Мария Денисовна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46050" lvl="0" indent="-187960" algn="l" rtl="0">
              <a:lnSpc>
                <a:spcPct val="954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89217383193</a:t>
            </a:r>
          </a:p>
          <a:p>
            <a:pPr marL="146050" lvl="0" indent="-187960" algn="l" rtl="0">
              <a:lnSpc>
                <a:spcPct val="954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очта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mariapodkidyseva@gmail.com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380</Words>
  <Application>Microsoft Office PowerPoint</Application>
  <PresentationFormat>Широкоэкранный</PresentationFormat>
  <Paragraphs>61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Helvetica Neue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Мария Подкидышева</cp:lastModifiedBy>
  <cp:revision>4</cp:revision>
  <dcterms:modified xsi:type="dcterms:W3CDTF">2024-10-27T14:07:21Z</dcterms:modified>
</cp:coreProperties>
</file>