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8288000" cy="10287000"/>
  <p:notesSz cx="1828800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61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968" y="0"/>
            <a:ext cx="7924800" cy="5161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0619"/>
            <a:ext cx="14630400" cy="40505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0865"/>
            <a:ext cx="7924800" cy="516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968" y="9770865"/>
            <a:ext cx="7924800" cy="516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400" b="1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400" b="1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400" b="1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00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1430846"/>
            <a:ext cx="7705090" cy="4725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400" b="1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713687"/>
            <a:ext cx="12176760" cy="6812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kasict.ru/about_the_college/department_and_staff/272/" TargetMode="Externa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336" y="1015396"/>
            <a:ext cx="19697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35" dirty="0"/>
              <a:t>«ККАСиЦТ»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102179" y="2219898"/>
            <a:ext cx="9575165" cy="601218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 marR="5080">
              <a:lnSpc>
                <a:spcPts val="11520"/>
              </a:lnSpc>
              <a:spcBef>
                <a:spcPts val="1255"/>
              </a:spcBef>
            </a:pPr>
            <a:r>
              <a:rPr sz="10450" b="1" spc="-4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Электронные </a:t>
            </a:r>
            <a:r>
              <a:rPr sz="10450" b="1" spc="-4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450" b="1" spc="-3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лабораторные </a:t>
            </a:r>
            <a:r>
              <a:rPr sz="10450" b="1" spc="-30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450" b="1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10450" b="1" spc="-2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10450" b="1" spc="-3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10450" b="1" spc="-2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10450" b="1" spc="-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10450" b="1" spc="-6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ы</a:t>
            </a:r>
            <a:r>
              <a:rPr sz="10450" b="1" spc="-7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450" b="1" spc="-5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10450" b="1" spc="-1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  </a:t>
            </a:r>
            <a:r>
              <a:rPr sz="10450" b="1" spc="-5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физике</a:t>
            </a:r>
            <a:endParaRPr sz="1045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87028" y="0"/>
            <a:ext cx="9800970" cy="60832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879" y="950404"/>
            <a:ext cx="581024" cy="5810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019124" y="6071065"/>
            <a:ext cx="2591435" cy="191706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13030" marR="105410" algn="ctr">
              <a:lnSpc>
                <a:spcPts val="2480"/>
              </a:lnSpc>
              <a:spcBef>
                <a:spcPts val="215"/>
              </a:spcBef>
            </a:pP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Участники: </a:t>
            </a:r>
            <a:r>
              <a:rPr sz="21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-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21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</a:t>
            </a:r>
            <a:r>
              <a:rPr sz="21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  </a:t>
            </a:r>
            <a:r>
              <a:rPr sz="21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-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21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  </a:t>
            </a:r>
            <a:r>
              <a:rPr sz="21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endParaRPr sz="21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ts val="2360"/>
              </a:lnSpc>
            </a:pPr>
            <a:r>
              <a:rPr sz="2100" spc="204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21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ш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21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Г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21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г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ий</a:t>
            </a:r>
            <a:endParaRPr sz="21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ts val="2495"/>
              </a:lnSpc>
            </a:pPr>
            <a:r>
              <a:rPr sz="2100" spc="204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2100" spc="-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ч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21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нн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endParaRPr sz="2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087138" y="8634234"/>
            <a:ext cx="2455545" cy="113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600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Куратор: </a:t>
            </a:r>
            <a:r>
              <a:rPr sz="21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Н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у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р</a:t>
            </a:r>
            <a:r>
              <a:rPr sz="21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г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а</a:t>
            </a:r>
            <a:r>
              <a:rPr sz="21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л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и</a:t>
            </a:r>
            <a:r>
              <a:rPr sz="21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е</a:t>
            </a:r>
            <a:r>
              <a:rPr sz="21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в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а</a:t>
            </a:r>
            <a:r>
              <a:rPr sz="2100" spc="-1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 </a:t>
            </a:r>
            <a:r>
              <a:rPr sz="2100" spc="-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О</a:t>
            </a:r>
            <a:r>
              <a:rPr sz="21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к</a:t>
            </a:r>
            <a:r>
              <a:rPr sz="21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с</a:t>
            </a:r>
            <a:r>
              <a:rPr sz="21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а</a:t>
            </a:r>
            <a:r>
              <a:rPr sz="21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н</a:t>
            </a:r>
            <a:r>
              <a:rPr sz="21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а  </a:t>
            </a:r>
            <a:r>
              <a:rPr sz="21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  <a:hlinkClick r:id="rId3"/>
              </a:rPr>
              <a:t>Александровна</a:t>
            </a:r>
            <a:endParaRPr sz="21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039737" y="1"/>
            <a:ext cx="13248262" cy="102743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1403947"/>
            <a:ext cx="3199130" cy="161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75" dirty="0"/>
              <a:t>Ц</a:t>
            </a:r>
            <a:r>
              <a:rPr spc="-325" dirty="0"/>
              <a:t>е</a:t>
            </a:r>
            <a:r>
              <a:rPr spc="-660" dirty="0"/>
              <a:t>л</a:t>
            </a:r>
            <a:r>
              <a:rPr spc="-395" dirty="0"/>
              <a:t>ь</a:t>
            </a:r>
            <a:endParaRPr spc="-395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016000" y="2713687"/>
            <a:ext cx="12176760" cy="68637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104140">
              <a:lnSpc>
                <a:spcPts val="6670"/>
              </a:lnSpc>
              <a:spcBef>
                <a:spcPts val="360"/>
              </a:spcBef>
            </a:pPr>
            <a:r>
              <a:rPr spc="195" dirty="0"/>
              <a:t>Р</a:t>
            </a:r>
            <a:r>
              <a:rPr spc="114" dirty="0"/>
              <a:t>а</a:t>
            </a:r>
            <a:r>
              <a:rPr spc="165" dirty="0"/>
              <a:t>з</a:t>
            </a:r>
            <a:r>
              <a:rPr spc="114" dirty="0"/>
              <a:t>р</a:t>
            </a:r>
            <a:r>
              <a:rPr spc="114" dirty="0"/>
              <a:t>а</a:t>
            </a:r>
            <a:r>
              <a:rPr spc="100" dirty="0"/>
              <a:t>б</a:t>
            </a:r>
            <a:r>
              <a:rPr spc="125" dirty="0"/>
              <a:t>о</a:t>
            </a:r>
            <a:r>
              <a:rPr spc="85" dirty="0"/>
              <a:t>т</a:t>
            </a:r>
            <a:r>
              <a:rPr spc="165" dirty="0"/>
              <a:t>к</a:t>
            </a:r>
            <a:r>
              <a:rPr spc="120" dirty="0"/>
              <a:t>а</a:t>
            </a:r>
            <a:r>
              <a:rPr spc="-484" dirty="0"/>
              <a:t> </a:t>
            </a:r>
            <a:r>
              <a:rPr spc="35" dirty="0"/>
              <a:t>п</a:t>
            </a:r>
            <a:r>
              <a:rPr spc="114" dirty="0"/>
              <a:t>р</a:t>
            </a:r>
            <a:r>
              <a:rPr spc="125" dirty="0"/>
              <a:t>о</a:t>
            </a:r>
            <a:r>
              <a:rPr spc="210" dirty="0"/>
              <a:t>г</a:t>
            </a:r>
            <a:r>
              <a:rPr spc="114" dirty="0"/>
              <a:t>р</a:t>
            </a:r>
            <a:r>
              <a:rPr spc="114" dirty="0"/>
              <a:t>а</a:t>
            </a:r>
            <a:r>
              <a:rPr spc="550" dirty="0"/>
              <a:t>мм</a:t>
            </a:r>
            <a:r>
              <a:rPr spc="65" dirty="0"/>
              <a:t>ы</a:t>
            </a:r>
            <a:r>
              <a:rPr spc="-484" dirty="0"/>
              <a:t> </a:t>
            </a:r>
            <a:r>
              <a:rPr spc="75" dirty="0"/>
              <a:t>д</a:t>
            </a:r>
            <a:r>
              <a:rPr spc="-20" dirty="0"/>
              <a:t>л</a:t>
            </a:r>
            <a:r>
              <a:rPr spc="35" dirty="0"/>
              <a:t>я  </a:t>
            </a:r>
            <a:r>
              <a:rPr spc="35" dirty="0"/>
              <a:t>п</a:t>
            </a:r>
            <a:r>
              <a:rPr spc="114" dirty="0"/>
              <a:t>р</a:t>
            </a:r>
            <a:r>
              <a:rPr spc="125" dirty="0"/>
              <a:t>о</a:t>
            </a:r>
            <a:r>
              <a:rPr spc="140" dirty="0"/>
              <a:t>в</a:t>
            </a:r>
            <a:r>
              <a:rPr spc="40" dirty="0"/>
              <a:t>е</a:t>
            </a:r>
            <a:r>
              <a:rPr spc="75" dirty="0"/>
              <a:t>д</a:t>
            </a:r>
            <a:r>
              <a:rPr spc="40" dirty="0"/>
              <a:t>е</a:t>
            </a:r>
            <a:r>
              <a:rPr spc="65" dirty="0"/>
              <a:t>н</a:t>
            </a:r>
            <a:r>
              <a:rPr spc="114" dirty="0"/>
              <a:t>и</a:t>
            </a:r>
            <a:r>
              <a:rPr spc="50" dirty="0"/>
              <a:t>я</a:t>
            </a:r>
            <a:r>
              <a:rPr spc="-484" dirty="0"/>
              <a:t> </a:t>
            </a:r>
            <a:r>
              <a:rPr spc="-20" dirty="0"/>
              <a:t>л</a:t>
            </a:r>
            <a:r>
              <a:rPr spc="114" dirty="0"/>
              <a:t>а</a:t>
            </a:r>
            <a:r>
              <a:rPr spc="100" dirty="0"/>
              <a:t>б</a:t>
            </a:r>
            <a:r>
              <a:rPr spc="125" dirty="0"/>
              <a:t>о</a:t>
            </a:r>
            <a:r>
              <a:rPr spc="114" dirty="0"/>
              <a:t>р</a:t>
            </a:r>
            <a:r>
              <a:rPr spc="114" dirty="0"/>
              <a:t>а</a:t>
            </a:r>
            <a:r>
              <a:rPr spc="85" dirty="0"/>
              <a:t>т</a:t>
            </a:r>
            <a:r>
              <a:rPr spc="125" dirty="0"/>
              <a:t>о</a:t>
            </a:r>
            <a:r>
              <a:rPr spc="114" dirty="0"/>
              <a:t>р</a:t>
            </a:r>
            <a:r>
              <a:rPr spc="65" dirty="0"/>
              <a:t>н</a:t>
            </a:r>
            <a:r>
              <a:rPr spc="60" dirty="0"/>
              <a:t>ы</a:t>
            </a:r>
            <a:r>
              <a:rPr spc="150" dirty="0"/>
              <a:t>х</a:t>
            </a:r>
            <a:r>
              <a:rPr spc="-484" dirty="0"/>
              <a:t> </a:t>
            </a:r>
            <a:r>
              <a:rPr spc="114" dirty="0"/>
              <a:t>р</a:t>
            </a:r>
            <a:r>
              <a:rPr spc="114" dirty="0"/>
              <a:t>а</a:t>
            </a:r>
            <a:r>
              <a:rPr spc="100" dirty="0"/>
              <a:t>б</a:t>
            </a:r>
            <a:r>
              <a:rPr spc="125" dirty="0"/>
              <a:t>о</a:t>
            </a:r>
            <a:r>
              <a:rPr spc="90" dirty="0"/>
              <a:t>т</a:t>
            </a:r>
            <a:r>
              <a:rPr spc="-484" dirty="0"/>
              <a:t> </a:t>
            </a:r>
            <a:r>
              <a:rPr spc="35" dirty="0"/>
              <a:t>п</a:t>
            </a:r>
            <a:r>
              <a:rPr spc="95" dirty="0"/>
              <a:t>о  </a:t>
            </a:r>
            <a:r>
              <a:rPr spc="-20" dirty="0"/>
              <a:t>физике.</a:t>
            </a:r>
            <a:endParaRPr spc="-20" dirty="0"/>
          </a:p>
          <a:p>
            <a:pPr marL="12700" marR="1748790">
              <a:lnSpc>
                <a:spcPts val="6680"/>
              </a:lnSpc>
              <a:spcBef>
                <a:spcPts val="10"/>
              </a:spcBef>
            </a:pPr>
            <a:r>
              <a:rPr spc="-60" dirty="0"/>
              <a:t>П</a:t>
            </a:r>
            <a:r>
              <a:rPr spc="125" dirty="0"/>
              <a:t>о</a:t>
            </a:r>
            <a:r>
              <a:rPr spc="-20" dirty="0"/>
              <a:t>л</a:t>
            </a:r>
            <a:r>
              <a:rPr spc="55" dirty="0"/>
              <a:t>ь</a:t>
            </a:r>
            <a:r>
              <a:rPr spc="165" dirty="0"/>
              <a:t>з</a:t>
            </a:r>
            <a:r>
              <a:rPr spc="125" dirty="0"/>
              <a:t>о</a:t>
            </a:r>
            <a:r>
              <a:rPr spc="140" dirty="0"/>
              <a:t>в</a:t>
            </a:r>
            <a:r>
              <a:rPr spc="114" dirty="0"/>
              <a:t>а</a:t>
            </a:r>
            <a:r>
              <a:rPr spc="85" dirty="0"/>
              <a:t>т</a:t>
            </a:r>
            <a:r>
              <a:rPr spc="40" dirty="0"/>
              <a:t>е</a:t>
            </a:r>
            <a:r>
              <a:rPr spc="-20" dirty="0"/>
              <a:t>л</a:t>
            </a:r>
            <a:r>
              <a:rPr spc="45" dirty="0"/>
              <a:t>я</a:t>
            </a:r>
            <a:r>
              <a:rPr spc="550" dirty="0"/>
              <a:t>м</a:t>
            </a:r>
            <a:r>
              <a:rPr spc="120" dirty="0"/>
              <a:t>и</a:t>
            </a:r>
            <a:r>
              <a:rPr spc="-484" dirty="0"/>
              <a:t> </a:t>
            </a:r>
            <a:r>
              <a:rPr spc="135" dirty="0"/>
              <a:t>с</a:t>
            </a:r>
            <a:r>
              <a:rPr spc="125" dirty="0"/>
              <a:t>о</a:t>
            </a:r>
            <a:r>
              <a:rPr spc="165" dirty="0"/>
              <a:t>з</a:t>
            </a:r>
            <a:r>
              <a:rPr spc="75" dirty="0"/>
              <a:t>д</a:t>
            </a:r>
            <a:r>
              <a:rPr spc="114" dirty="0"/>
              <a:t>а</a:t>
            </a:r>
            <a:r>
              <a:rPr spc="140" dirty="0"/>
              <a:t>в</a:t>
            </a:r>
            <a:r>
              <a:rPr spc="114" dirty="0"/>
              <a:t>а</a:t>
            </a:r>
            <a:r>
              <a:rPr spc="40" dirty="0"/>
              <a:t>е</a:t>
            </a:r>
            <a:r>
              <a:rPr spc="550" dirty="0"/>
              <a:t>м</a:t>
            </a:r>
            <a:r>
              <a:rPr spc="125" dirty="0"/>
              <a:t>о</a:t>
            </a:r>
            <a:r>
              <a:rPr spc="80" dirty="0"/>
              <a:t>й  </a:t>
            </a:r>
            <a:r>
              <a:rPr spc="35" dirty="0"/>
              <a:t>п</a:t>
            </a:r>
            <a:r>
              <a:rPr spc="114" dirty="0"/>
              <a:t>р</a:t>
            </a:r>
            <a:r>
              <a:rPr spc="125" dirty="0"/>
              <a:t>о</a:t>
            </a:r>
            <a:r>
              <a:rPr spc="210" dirty="0"/>
              <a:t>г</a:t>
            </a:r>
            <a:r>
              <a:rPr spc="114" dirty="0"/>
              <a:t>ра</a:t>
            </a:r>
            <a:r>
              <a:rPr spc="550" dirty="0"/>
              <a:t>мм</a:t>
            </a:r>
            <a:r>
              <a:rPr spc="65" dirty="0"/>
              <a:t>ы</a:t>
            </a:r>
            <a:r>
              <a:rPr spc="-484" dirty="0"/>
              <a:t> </a:t>
            </a:r>
            <a:r>
              <a:rPr spc="100" dirty="0"/>
              <a:t>б</a:t>
            </a:r>
            <a:r>
              <a:rPr spc="125" dirty="0"/>
              <a:t>у</a:t>
            </a:r>
            <a:r>
              <a:rPr spc="75" dirty="0"/>
              <a:t>д</a:t>
            </a:r>
            <a:r>
              <a:rPr spc="125" dirty="0"/>
              <a:t>у</a:t>
            </a:r>
            <a:r>
              <a:rPr spc="90" dirty="0"/>
              <a:t>т</a:t>
            </a:r>
            <a:r>
              <a:rPr spc="-484" dirty="0"/>
              <a:t> </a:t>
            </a:r>
            <a:r>
              <a:rPr lang="ru-RU" spc="-484" dirty="0"/>
              <a:t>преподаватели учебных организаций, а также </a:t>
            </a:r>
            <a:r>
              <a:rPr spc="95" dirty="0"/>
              <a:t>ш</a:t>
            </a:r>
            <a:r>
              <a:rPr spc="165" dirty="0"/>
              <a:t>к</a:t>
            </a:r>
            <a:r>
              <a:rPr spc="125" dirty="0"/>
              <a:t>о</a:t>
            </a:r>
            <a:r>
              <a:rPr spc="-20" dirty="0"/>
              <a:t>л</a:t>
            </a:r>
            <a:r>
              <a:rPr spc="55" dirty="0"/>
              <a:t>ь</a:t>
            </a:r>
            <a:r>
              <a:rPr spc="65" dirty="0"/>
              <a:t>н</a:t>
            </a:r>
            <a:r>
              <a:rPr spc="114" dirty="0"/>
              <a:t>и</a:t>
            </a:r>
            <a:r>
              <a:rPr spc="165" dirty="0"/>
              <a:t>к</a:t>
            </a:r>
            <a:r>
              <a:rPr spc="120" dirty="0"/>
              <a:t>и</a:t>
            </a:r>
            <a:r>
              <a:rPr spc="-484" dirty="0"/>
              <a:t> </a:t>
            </a:r>
            <a:r>
              <a:rPr spc="80" dirty="0"/>
              <a:t>и  </a:t>
            </a:r>
            <a:r>
              <a:rPr spc="85" dirty="0"/>
              <a:t>студенты</a:t>
            </a:r>
            <a:endParaRPr spc="85" dirty="0"/>
          </a:p>
          <a:p>
            <a:pPr marL="12700">
              <a:lnSpc>
                <a:spcPts val="6425"/>
              </a:lnSpc>
            </a:pPr>
            <a:r>
              <a:rPr spc="125" dirty="0"/>
              <a:t>о</a:t>
            </a:r>
            <a:r>
              <a:rPr spc="100" dirty="0"/>
              <a:t>б</a:t>
            </a:r>
            <a:r>
              <a:rPr spc="114" dirty="0"/>
              <a:t>р</a:t>
            </a:r>
            <a:r>
              <a:rPr spc="114" dirty="0"/>
              <a:t>а</a:t>
            </a:r>
            <a:r>
              <a:rPr spc="165" dirty="0"/>
              <a:t>з</a:t>
            </a:r>
            <a:r>
              <a:rPr spc="125" dirty="0"/>
              <a:t>о</a:t>
            </a:r>
            <a:r>
              <a:rPr spc="140" dirty="0"/>
              <a:t>в</a:t>
            </a:r>
            <a:r>
              <a:rPr spc="114" dirty="0"/>
              <a:t>а</a:t>
            </a:r>
            <a:r>
              <a:rPr spc="85" dirty="0"/>
              <a:t>т</a:t>
            </a:r>
            <a:r>
              <a:rPr spc="40" dirty="0"/>
              <a:t>е</a:t>
            </a:r>
            <a:r>
              <a:rPr spc="-20" dirty="0"/>
              <a:t>л</a:t>
            </a:r>
            <a:r>
              <a:rPr spc="55" dirty="0"/>
              <a:t>ь</a:t>
            </a:r>
            <a:r>
              <a:rPr spc="65" dirty="0"/>
              <a:t>н</a:t>
            </a:r>
            <a:r>
              <a:rPr spc="60" dirty="0"/>
              <a:t>ы</a:t>
            </a:r>
            <a:r>
              <a:rPr spc="150" dirty="0"/>
              <a:t>х</a:t>
            </a:r>
            <a:r>
              <a:rPr spc="-484" dirty="0"/>
              <a:t> </a:t>
            </a:r>
            <a:r>
              <a:rPr spc="125" dirty="0"/>
              <a:t>у</a:t>
            </a:r>
            <a:r>
              <a:rPr spc="-125" dirty="0"/>
              <a:t>ч</a:t>
            </a:r>
            <a:r>
              <a:rPr spc="114" dirty="0"/>
              <a:t>р</a:t>
            </a:r>
            <a:r>
              <a:rPr spc="40" dirty="0"/>
              <a:t>е</a:t>
            </a:r>
            <a:r>
              <a:rPr spc="260" dirty="0"/>
              <a:t>ж</a:t>
            </a:r>
            <a:r>
              <a:rPr spc="75" dirty="0"/>
              <a:t>д</a:t>
            </a:r>
            <a:r>
              <a:rPr spc="40" dirty="0"/>
              <a:t>е</a:t>
            </a:r>
            <a:r>
              <a:rPr spc="65" dirty="0"/>
              <a:t>н</a:t>
            </a:r>
            <a:r>
              <a:rPr spc="114" dirty="0"/>
              <a:t>ий</a:t>
            </a:r>
            <a:r>
              <a:rPr spc="-459" dirty="0"/>
              <a:t>.</a:t>
            </a:r>
            <a:endParaRPr spc="-459" dirty="0"/>
          </a:p>
        </p:txBody>
      </p:sp>
      <p:sp>
        <p:nvSpPr>
          <p:cNvPr id="5" name="object 5"/>
          <p:cNvSpPr txBox="1"/>
          <p:nvPr/>
        </p:nvSpPr>
        <p:spPr>
          <a:xfrm>
            <a:off x="1755336" y="1015397"/>
            <a:ext cx="19697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«ККАСиЦТ»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879" y="950405"/>
            <a:ext cx="581024" cy="5810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068121" y="118"/>
            <a:ext cx="9219864" cy="102926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20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60"/>
              </a:spcBef>
            </a:pPr>
            <a:r>
              <a:rPr spc="-345" dirty="0"/>
              <a:t>Проблема</a:t>
            </a:r>
            <a:endParaRPr spc="-345" dirty="0"/>
          </a:p>
          <a:p>
            <a:pPr marL="12700" marR="5080">
              <a:lnSpc>
                <a:spcPct val="108000"/>
              </a:lnSpc>
              <a:spcBef>
                <a:spcPts val="1765"/>
              </a:spcBef>
            </a:pPr>
            <a:r>
              <a:rPr sz="3000" b="0" spc="-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с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у</a:t>
            </a:r>
            <a:r>
              <a:rPr sz="3000" b="0" spc="-65" dirty="0">
                <a:latin typeface="Tahoma" panose="020B0604030504040204"/>
                <a:cs typeface="Tahoma" panose="020B0604030504040204"/>
              </a:rPr>
              <a:t>ч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55" dirty="0">
                <a:latin typeface="Tahoma" panose="020B0604030504040204"/>
                <a:cs typeface="Tahoma" panose="020B0604030504040204"/>
              </a:rPr>
              <a:t>б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ы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90" dirty="0">
                <a:latin typeface="Tahoma" panose="020B0604030504040204"/>
                <a:cs typeface="Tahoma" panose="020B0604030504040204"/>
              </a:rPr>
              <a:t>з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а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40" dirty="0">
                <a:latin typeface="Tahoma" panose="020B0604030504040204"/>
                <a:cs typeface="Tahoma" panose="020B0604030504040204"/>
              </a:rPr>
              <a:t>д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я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</a:t>
            </a:r>
            <a:r>
              <a:rPr sz="3000" b="0" spc="295" dirty="0">
                <a:latin typeface="Tahoma" panose="020B0604030504040204"/>
                <a:cs typeface="Tahoma" panose="020B0604030504040204"/>
              </a:rPr>
              <a:t>м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ю</a:t>
            </a:r>
            <a:r>
              <a:rPr sz="3000" b="0" spc="45" dirty="0">
                <a:latin typeface="Tahoma" panose="020B0604030504040204"/>
                <a:cs typeface="Tahoma" panose="020B0604030504040204"/>
              </a:rPr>
              <a:t>т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с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ё</a:t>
            </a:r>
            <a:r>
              <a:rPr sz="3000" b="0" spc="195" dirty="0">
                <a:latin typeface="Tahoma" panose="020B0604030504040204"/>
                <a:cs typeface="Tahoma" panose="020B0604030504040204"/>
              </a:rPr>
              <a:t>м  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а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с</a:t>
            </a:r>
            <a:r>
              <a:rPr sz="3000" b="0" spc="20" dirty="0">
                <a:latin typeface="Tahoma" panose="020B0604030504040204"/>
                <a:cs typeface="Tahoma" panose="020B0604030504040204"/>
              </a:rPr>
              <a:t>п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я</a:t>
            </a:r>
            <a:r>
              <a:rPr sz="3000" b="0" spc="140" dirty="0">
                <a:latin typeface="Tahoma" panose="020B0604030504040204"/>
                <a:cs typeface="Tahoma" panose="020B0604030504040204"/>
              </a:rPr>
              <a:t>ж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ии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с</a:t>
            </a:r>
            <a:r>
              <a:rPr sz="3000" b="0" spc="20" dirty="0">
                <a:latin typeface="Tahoma" panose="020B0604030504040204"/>
                <a:cs typeface="Tahoma" panose="020B0604030504040204"/>
              </a:rPr>
              <a:t>п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ц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а</a:t>
            </a:r>
            <a:r>
              <a:rPr sz="3000" b="0" spc="-10" dirty="0">
                <a:latin typeface="Tahoma" panose="020B0604030504040204"/>
                <a:cs typeface="Tahoma" panose="020B0604030504040204"/>
              </a:rPr>
              <a:t>л</a:t>
            </a:r>
            <a:r>
              <a:rPr sz="3000" b="0" spc="30" dirty="0">
                <a:latin typeface="Tahoma" panose="020B0604030504040204"/>
                <a:cs typeface="Tahoma" panose="020B0604030504040204"/>
              </a:rPr>
              <a:t>ь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55" dirty="0">
                <a:latin typeface="Tahoma" panose="020B0604030504040204"/>
                <a:cs typeface="Tahoma" panose="020B0604030504040204"/>
              </a:rPr>
              <a:t>б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ру</a:t>
            </a:r>
            <a:r>
              <a:rPr sz="3000" b="0" spc="40" dirty="0">
                <a:latin typeface="Tahoma" panose="020B0604030504040204"/>
                <a:cs typeface="Tahoma" panose="020B0604030504040204"/>
              </a:rPr>
              <a:t>д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а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</a:t>
            </a:r>
            <a:r>
              <a:rPr sz="3000" b="0" spc="15" dirty="0">
                <a:latin typeface="Tahoma" panose="020B0604030504040204"/>
                <a:cs typeface="Tahoma" panose="020B0604030504040204"/>
              </a:rPr>
              <a:t>е  </a:t>
            </a:r>
            <a:r>
              <a:rPr sz="3000" b="0" spc="40" dirty="0">
                <a:latin typeface="Tahoma" panose="020B0604030504040204"/>
                <a:cs typeface="Tahoma" panose="020B0604030504040204"/>
              </a:rPr>
              <a:t>д</a:t>
            </a:r>
            <a:r>
              <a:rPr sz="3000" b="0" spc="-10" dirty="0">
                <a:latin typeface="Tahoma" panose="020B0604030504040204"/>
                <a:cs typeface="Tahoma" panose="020B0604030504040204"/>
              </a:rPr>
              <a:t>л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я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20" dirty="0">
                <a:latin typeface="Tahoma" panose="020B0604030504040204"/>
                <a:cs typeface="Tahoma" panose="020B0604030504040204"/>
              </a:rPr>
              <a:t>п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75" dirty="0">
                <a:latin typeface="Tahoma" panose="020B0604030504040204"/>
                <a:cs typeface="Tahoma" panose="020B0604030504040204"/>
              </a:rPr>
              <a:t>в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40" dirty="0">
                <a:latin typeface="Tahoma" panose="020B0604030504040204"/>
                <a:cs typeface="Tahoma" panose="020B0604030504040204"/>
              </a:rPr>
              <a:t>д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е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н</a:t>
            </a:r>
            <a:r>
              <a:rPr sz="3000" b="0" spc="60" dirty="0">
                <a:latin typeface="Tahoma" panose="020B0604030504040204"/>
                <a:cs typeface="Tahoma" panose="020B0604030504040204"/>
              </a:rPr>
              <a:t>и</a:t>
            </a:r>
            <a:r>
              <a:rPr sz="3000" b="0" spc="25" dirty="0">
                <a:latin typeface="Tahoma" panose="020B0604030504040204"/>
                <a:cs typeface="Tahoma" panose="020B0604030504040204"/>
              </a:rPr>
              <a:t>я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-10" dirty="0">
                <a:latin typeface="Tahoma" panose="020B0604030504040204"/>
                <a:cs typeface="Tahoma" panose="020B0604030504040204"/>
              </a:rPr>
              <a:t>л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а</a:t>
            </a:r>
            <a:r>
              <a:rPr sz="3000" b="0" spc="55" dirty="0">
                <a:latin typeface="Tahoma" panose="020B0604030504040204"/>
                <a:cs typeface="Tahoma" panose="020B0604030504040204"/>
              </a:rPr>
              <a:t>б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ра</a:t>
            </a:r>
            <a:r>
              <a:rPr sz="3000" b="0" spc="45" dirty="0">
                <a:latin typeface="Tahoma" panose="020B0604030504040204"/>
                <a:cs typeface="Tahoma" panose="020B0604030504040204"/>
              </a:rPr>
              <a:t>т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50" dirty="0">
                <a:latin typeface="Tahoma" panose="020B0604030504040204"/>
                <a:cs typeface="Tahoma" panose="020B0604030504040204"/>
              </a:rPr>
              <a:t>рн</a:t>
            </a:r>
            <a:r>
              <a:rPr sz="3000" b="0" spc="35" dirty="0">
                <a:latin typeface="Tahoma" panose="020B0604030504040204"/>
                <a:cs typeface="Tahoma" panose="020B0604030504040204"/>
              </a:rPr>
              <a:t>ы</a:t>
            </a:r>
            <a:r>
              <a:rPr sz="3000" b="0" spc="80" dirty="0">
                <a:latin typeface="Tahoma" panose="020B0604030504040204"/>
                <a:cs typeface="Tahoma" panose="020B0604030504040204"/>
              </a:rPr>
              <a:t>х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65" dirty="0">
                <a:latin typeface="Tahoma" panose="020B0604030504040204"/>
                <a:cs typeface="Tahoma" panose="020B0604030504040204"/>
              </a:rPr>
              <a:t>ра</a:t>
            </a:r>
            <a:r>
              <a:rPr sz="3000" b="0" spc="55" dirty="0">
                <a:latin typeface="Tahoma" panose="020B0604030504040204"/>
                <a:cs typeface="Tahoma" panose="020B0604030504040204"/>
              </a:rPr>
              <a:t>б</a:t>
            </a:r>
            <a:r>
              <a:rPr sz="3000" b="0" spc="70" dirty="0">
                <a:latin typeface="Tahoma" panose="020B0604030504040204"/>
                <a:cs typeface="Tahoma" panose="020B0604030504040204"/>
              </a:rPr>
              <a:t>о</a:t>
            </a:r>
            <a:r>
              <a:rPr sz="3000" b="0" spc="45" dirty="0">
                <a:latin typeface="Tahoma" panose="020B0604030504040204"/>
                <a:cs typeface="Tahoma" panose="020B0604030504040204"/>
              </a:rPr>
              <a:t>т</a:t>
            </a:r>
            <a:r>
              <a:rPr sz="3000" b="0" spc="-26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0" spc="20" dirty="0">
                <a:latin typeface="Tahoma" panose="020B0604030504040204"/>
                <a:cs typeface="Tahoma" panose="020B0604030504040204"/>
              </a:rPr>
              <a:t>п</a:t>
            </a:r>
            <a:r>
              <a:rPr sz="3000" b="0" spc="50" dirty="0">
                <a:latin typeface="Tahoma" panose="020B0604030504040204"/>
                <a:cs typeface="Tahoma" panose="020B0604030504040204"/>
              </a:rPr>
              <a:t>о  </a:t>
            </a:r>
            <a:r>
              <a:rPr sz="3000" b="0" spc="30" dirty="0">
                <a:latin typeface="Tahoma" panose="020B0604030504040204"/>
                <a:cs typeface="Tahoma" panose="020B0604030504040204"/>
              </a:rPr>
              <a:t>физике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92565" y="7116706"/>
            <a:ext cx="772160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Наш </a:t>
            </a:r>
            <a:r>
              <a:rPr sz="30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проект 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предоставляет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электронно- 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интерактивную</a:t>
            </a:r>
            <a:r>
              <a:rPr sz="3000" spc="-2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программу,</a:t>
            </a:r>
            <a:r>
              <a:rPr sz="3000" spc="-2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которая</a:t>
            </a:r>
            <a:r>
              <a:rPr sz="3000" spc="-2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имеет </a:t>
            </a:r>
            <a:r>
              <a:rPr sz="3000" spc="-9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все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необходимые инструменты 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для 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нн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ы</a:t>
            </a:r>
            <a:r>
              <a:rPr sz="30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х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ра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рн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ы</a:t>
            </a:r>
            <a:r>
              <a:rPr sz="30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х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-2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91633" y="7172310"/>
            <a:ext cx="0" cy="2086610"/>
          </a:xfrm>
          <a:custGeom>
            <a:avLst/>
            <a:gdLst/>
            <a:ahLst/>
            <a:cxnLst/>
            <a:rect l="l" t="t" r="r" b="b"/>
            <a:pathLst>
              <a:path h="2086609">
                <a:moveTo>
                  <a:pt x="0" y="0"/>
                </a:moveTo>
                <a:lnTo>
                  <a:pt x="0" y="2086008"/>
                </a:lnTo>
              </a:path>
            </a:pathLst>
          </a:custGeom>
          <a:ln w="9546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23909" y="7098462"/>
            <a:ext cx="0" cy="2086610"/>
          </a:xfrm>
          <a:custGeom>
            <a:avLst/>
            <a:gdLst/>
            <a:ahLst/>
            <a:cxnLst/>
            <a:rect l="l" t="t" r="r" b="b"/>
            <a:pathLst>
              <a:path h="2086609">
                <a:moveTo>
                  <a:pt x="0" y="0"/>
                </a:moveTo>
                <a:lnTo>
                  <a:pt x="0" y="2086008"/>
                </a:lnTo>
              </a:path>
            </a:pathLst>
          </a:custGeom>
          <a:ln w="9546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55336" y="1015396"/>
            <a:ext cx="19697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«ККАСиЦТ»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879" y="950406"/>
            <a:ext cx="581024" cy="5810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2658" y="2410042"/>
            <a:ext cx="7649209" cy="0"/>
          </a:xfrm>
          <a:custGeom>
            <a:avLst/>
            <a:gdLst/>
            <a:ahLst/>
            <a:cxnLst/>
            <a:rect l="l" t="t" r="r" b="b"/>
            <a:pathLst>
              <a:path w="7649209">
                <a:moveTo>
                  <a:pt x="0" y="0"/>
                </a:moveTo>
                <a:lnTo>
                  <a:pt x="7648605" y="0"/>
                </a:lnTo>
              </a:path>
            </a:pathLst>
          </a:custGeom>
          <a:ln w="9524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602658" y="3972451"/>
            <a:ext cx="7649209" cy="0"/>
          </a:xfrm>
          <a:custGeom>
            <a:avLst/>
            <a:gdLst/>
            <a:ahLst/>
            <a:cxnLst/>
            <a:rect l="l" t="t" r="r" b="b"/>
            <a:pathLst>
              <a:path w="7649209">
                <a:moveTo>
                  <a:pt x="0" y="0"/>
                </a:moveTo>
                <a:lnTo>
                  <a:pt x="7648605" y="0"/>
                </a:lnTo>
              </a:path>
            </a:pathLst>
          </a:custGeom>
          <a:ln w="9524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02658" y="5443644"/>
            <a:ext cx="7649209" cy="0"/>
          </a:xfrm>
          <a:custGeom>
            <a:avLst/>
            <a:gdLst/>
            <a:ahLst/>
            <a:cxnLst/>
            <a:rect l="l" t="t" r="r" b="b"/>
            <a:pathLst>
              <a:path w="7649209">
                <a:moveTo>
                  <a:pt x="0" y="0"/>
                </a:moveTo>
                <a:lnTo>
                  <a:pt x="7648605" y="0"/>
                </a:lnTo>
              </a:path>
            </a:pathLst>
          </a:custGeom>
          <a:ln w="9524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8" y="3369947"/>
            <a:ext cx="17251680" cy="6929755"/>
            <a:chOff x="8" y="3369947"/>
            <a:chExt cx="17251680" cy="6929755"/>
          </a:xfrm>
        </p:grpSpPr>
        <p:sp>
          <p:nvSpPr>
            <p:cNvPr id="6" name="object 6"/>
            <p:cNvSpPr/>
            <p:nvPr/>
          </p:nvSpPr>
          <p:spPr>
            <a:xfrm>
              <a:off x="9602659" y="7201137"/>
              <a:ext cx="7649209" cy="0"/>
            </a:xfrm>
            <a:custGeom>
              <a:avLst/>
              <a:gdLst/>
              <a:ahLst/>
              <a:cxnLst/>
              <a:rect l="l" t="t" r="r" b="b"/>
              <a:pathLst>
                <a:path w="7649209">
                  <a:moveTo>
                    <a:pt x="0" y="0"/>
                  </a:moveTo>
                  <a:lnTo>
                    <a:pt x="7648605" y="0"/>
                  </a:lnTo>
                </a:path>
              </a:pathLst>
            </a:custGeom>
            <a:ln w="9524">
              <a:solidFill>
                <a:srgbClr val="FA643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" y="3369947"/>
              <a:ext cx="9626509" cy="692966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101636" y="1189988"/>
            <a:ext cx="265430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6395">
              <a:lnSpc>
                <a:spcPct val="108000"/>
              </a:lnSpc>
              <a:spcBef>
                <a:spcPts val="100"/>
              </a:spcBef>
            </a:pPr>
            <a:r>
              <a:rPr sz="3000" spc="-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-10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  </a:t>
            </a:r>
            <a:r>
              <a:rPr sz="30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Менеджер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59518" y="2717778"/>
            <a:ext cx="2738120" cy="100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lnSpc>
                <a:spcPct val="108000"/>
              </a:lnSpc>
              <a:spcBef>
                <a:spcPts val="100"/>
              </a:spcBef>
            </a:pPr>
            <a:r>
              <a:rPr sz="3000" spc="-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  </a:t>
            </a:r>
            <a:r>
              <a:rPr sz="30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114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г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2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мм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32877" y="4239319"/>
            <a:ext cx="279146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marR="5080" indent="-469900">
              <a:lnSpc>
                <a:spcPct val="108000"/>
              </a:lnSpc>
              <a:spcBef>
                <a:spcPts val="100"/>
              </a:spcBef>
            </a:pPr>
            <a:r>
              <a:rPr sz="3000" spc="2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-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ч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нн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  </a:t>
            </a:r>
            <a:r>
              <a:rPr sz="30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Дизайнер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27036" y="5854503"/>
            <a:ext cx="3402965" cy="100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" marR="5080" indent="-332740">
              <a:lnSpc>
                <a:spcPct val="108000"/>
              </a:lnSpc>
              <a:spcBef>
                <a:spcPts val="100"/>
              </a:spcBef>
            </a:pPr>
            <a:r>
              <a:rPr sz="30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-10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  </a:t>
            </a:r>
            <a:r>
              <a:rPr sz="3000" spc="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Программист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83118" y="7466472"/>
            <a:ext cx="3691254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5080" indent="-634365">
              <a:lnSpc>
                <a:spcPct val="108000"/>
              </a:lnSpc>
              <a:spcBef>
                <a:spcPts val="100"/>
              </a:spcBef>
            </a:pPr>
            <a:r>
              <a:rPr sz="3000" spc="2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ш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Г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рг</a:t>
            </a:r>
            <a:r>
              <a:rPr sz="30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ий  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Тестировщик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85198" y="1196704"/>
            <a:ext cx="33083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-1165" dirty="0">
                <a:solidFill>
                  <a:srgbClr val="FA643F"/>
                </a:solidFill>
              </a:rPr>
              <a:t>1</a:t>
            </a:r>
            <a:endParaRPr sz="5600"/>
          </a:p>
        </p:txBody>
      </p:sp>
      <p:sp>
        <p:nvSpPr>
          <p:cNvPr id="14" name="object 14"/>
          <p:cNvSpPr txBox="1"/>
          <p:nvPr/>
        </p:nvSpPr>
        <p:spPr>
          <a:xfrm>
            <a:off x="9585198" y="2759116"/>
            <a:ext cx="43688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b="1" spc="-330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5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85198" y="4280658"/>
            <a:ext cx="42799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b="1" spc="-400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3</a:t>
            </a:r>
            <a:endParaRPr sz="5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85198" y="5994961"/>
            <a:ext cx="47815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b="1" spc="-5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4</a:t>
            </a:r>
            <a:endParaRPr sz="5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85198" y="7507810"/>
            <a:ext cx="41783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b="1" spc="-480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5</a:t>
            </a:r>
            <a:endParaRPr sz="5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6000" y="948210"/>
            <a:ext cx="7684770" cy="38017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751840">
              <a:lnSpc>
                <a:spcPct val="100000"/>
              </a:lnSpc>
              <a:spcBef>
                <a:spcPts val="625"/>
              </a:spcBef>
            </a:pPr>
            <a:r>
              <a:rPr sz="2800" b="1" spc="-2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«ККАСиЦТ»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ts val="11400"/>
              </a:lnSpc>
              <a:spcBef>
                <a:spcPts val="5"/>
              </a:spcBef>
            </a:pPr>
            <a:r>
              <a:rPr sz="10400" b="1" spc="-434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10400" b="1" spc="-3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10400" b="1" spc="-6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10400" b="1" spc="-4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10400" b="1" spc="-7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400" b="1" spc="-4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10400" b="1" spc="-2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10400" b="1" spc="-9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ш</a:t>
            </a:r>
            <a:r>
              <a:rPr sz="10400" b="1" spc="-3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10400" b="1" spc="-30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й  </a:t>
            </a:r>
            <a:r>
              <a:rPr sz="10400" b="1" spc="-3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команды</a:t>
            </a:r>
            <a:endParaRPr sz="104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879" y="950404"/>
            <a:ext cx="581024" cy="581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2340290"/>
            <a:ext cx="3290570" cy="161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75" dirty="0"/>
              <a:t>Ц</a:t>
            </a:r>
            <a:r>
              <a:rPr spc="-325" dirty="0"/>
              <a:t>е</a:t>
            </a:r>
            <a:r>
              <a:rPr spc="-660" dirty="0"/>
              <a:t>л</a:t>
            </a:r>
            <a:r>
              <a:rPr spc="-480" dirty="0"/>
              <a:t>и</a:t>
            </a:r>
            <a:endParaRPr spc="-480" dirty="0"/>
          </a:p>
        </p:txBody>
      </p:sp>
      <p:sp>
        <p:nvSpPr>
          <p:cNvPr id="3" name="object 3"/>
          <p:cNvSpPr txBox="1"/>
          <p:nvPr/>
        </p:nvSpPr>
        <p:spPr>
          <a:xfrm>
            <a:off x="1229701" y="5968796"/>
            <a:ext cx="3825875" cy="2649855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5600" b="1" spc="-1165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1</a:t>
            </a:r>
            <a:endParaRPr sz="56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8000"/>
              </a:lnSpc>
              <a:spcBef>
                <a:spcPts val="575"/>
              </a:spcBef>
            </a:pP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Разработать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1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ж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lang="ru-RU"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  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ы</a:t>
            </a:r>
            <a:r>
              <a:rPr sz="3000" spc="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х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-2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19889" y="5968796"/>
            <a:ext cx="3639185" cy="2150110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5600" b="1" spc="-330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56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8000"/>
              </a:lnSpc>
              <a:spcBef>
                <a:spcPts val="575"/>
              </a:spcBef>
            </a:pPr>
            <a:r>
              <a:rPr sz="3000" spc="10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з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ь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з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й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  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приложения.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49530" y="6176010"/>
            <a:ext cx="4712970" cy="381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75"/>
              </a:lnSpc>
              <a:spcBef>
                <a:spcPts val="100"/>
              </a:spcBef>
            </a:pPr>
            <a:r>
              <a:rPr sz="5600" b="1" spc="-400" dirty="0">
                <a:solidFill>
                  <a:srgbClr val="FA643F"/>
                </a:solidFill>
                <a:latin typeface="Tahoma" panose="020B0604030504040204"/>
                <a:cs typeface="Tahoma" panose="020B0604030504040204"/>
              </a:rPr>
              <a:t>3</a:t>
            </a:r>
            <a:endParaRPr sz="56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ts val="3555"/>
              </a:lnSpc>
            </a:pPr>
            <a:r>
              <a:rPr sz="30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ь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п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1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ж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endParaRPr sz="3000">
              <a:latin typeface="Tahoma" panose="020B0604030504040204"/>
              <a:cs typeface="Tahoma" panose="020B0604030504040204"/>
            </a:endParaRPr>
          </a:p>
          <a:p>
            <a:pPr marL="12700" marR="193675">
              <a:lnSpc>
                <a:spcPct val="108000"/>
              </a:lnSpc>
            </a:pP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ра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у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у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ь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ны</a:t>
            </a:r>
            <a:r>
              <a:rPr sz="3000" spc="1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 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у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lang="ru-RU"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м, но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 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б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р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у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в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и</a:t>
            </a:r>
            <a:r>
              <a:rPr sz="3000" spc="2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м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ее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  </a:t>
            </a:r>
            <a:r>
              <a:rPr sz="3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с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е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т</a:t>
            </a:r>
            <a:r>
              <a:rPr sz="30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ь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о</a:t>
            </a:r>
            <a:r>
              <a:rPr sz="30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к</a:t>
            </a:r>
            <a:r>
              <a:rPr sz="3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н</a:t>
            </a:r>
            <a:r>
              <a:rPr sz="3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а</a:t>
            </a:r>
            <a:r>
              <a:rPr sz="3000" spc="-2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д</a:t>
            </a:r>
            <a:r>
              <a:rPr sz="3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л</a:t>
            </a:r>
            <a:r>
              <a:rPr sz="3000" spc="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я  </a:t>
            </a:r>
            <a:r>
              <a:rPr sz="30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заполнения</a:t>
            </a:r>
            <a:r>
              <a:rPr lang="ru-RU" sz="30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данных</a:t>
            </a:r>
            <a:r>
              <a:rPr sz="30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28672" y="6371262"/>
            <a:ext cx="0" cy="2086610"/>
          </a:xfrm>
          <a:custGeom>
            <a:avLst/>
            <a:gdLst/>
            <a:ahLst/>
            <a:cxnLst/>
            <a:rect l="l" t="t" r="r" b="b"/>
            <a:pathLst>
              <a:path h="2086609">
                <a:moveTo>
                  <a:pt x="0" y="0"/>
                </a:moveTo>
                <a:lnTo>
                  <a:pt x="0" y="2086008"/>
                </a:lnTo>
              </a:path>
            </a:pathLst>
          </a:custGeom>
          <a:ln w="9546">
            <a:solidFill>
              <a:srgbClr val="FA643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864033" y="-114300"/>
            <a:ext cx="16467091" cy="12881909"/>
            <a:chOff x="6786553" y="-4328795"/>
            <a:chExt cx="16467091" cy="12881909"/>
          </a:xfrm>
        </p:grpSpPr>
        <p:sp>
          <p:nvSpPr>
            <p:cNvPr id="8" name="object 8"/>
            <p:cNvSpPr/>
            <p:nvPr/>
          </p:nvSpPr>
          <p:spPr>
            <a:xfrm>
              <a:off x="6786553" y="6371262"/>
              <a:ext cx="0" cy="2086610"/>
            </a:xfrm>
            <a:custGeom>
              <a:avLst/>
              <a:gdLst/>
              <a:ahLst/>
              <a:cxnLst/>
              <a:rect l="l" t="t" r="r" b="b"/>
              <a:pathLst>
                <a:path h="2086609">
                  <a:moveTo>
                    <a:pt x="0" y="0"/>
                  </a:moveTo>
                  <a:lnTo>
                    <a:pt x="0" y="2086008"/>
                  </a:lnTo>
                </a:path>
              </a:pathLst>
            </a:custGeom>
            <a:ln w="9546">
              <a:solidFill>
                <a:srgbClr val="FA64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422928" y="6371254"/>
              <a:ext cx="0" cy="2181860"/>
            </a:xfrm>
            <a:custGeom>
              <a:avLst/>
              <a:gdLst/>
              <a:ahLst/>
              <a:cxnLst/>
              <a:rect l="l" t="t" r="r" b="b"/>
              <a:pathLst>
                <a:path h="2181859">
                  <a:moveTo>
                    <a:pt x="0" y="0"/>
                  </a:moveTo>
                  <a:lnTo>
                    <a:pt x="0" y="2181267"/>
                  </a:lnTo>
                </a:path>
              </a:pathLst>
            </a:custGeom>
            <a:ln w="9531">
              <a:solidFill>
                <a:srgbClr val="FA643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0287024" y="-4328795"/>
              <a:ext cx="12966620" cy="1029781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755336" y="1015398"/>
            <a:ext cx="19697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«ККАСиЦТ»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879" y="950404"/>
            <a:ext cx="581024" cy="581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1070</Words>
  <Application>WPS Presentation</Application>
  <PresentationFormat>On-screen Show (4:3)</PresentationFormat>
  <Paragraphs>63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Tahoma</vt:lpstr>
      <vt:lpstr>Calibri</vt:lpstr>
      <vt:lpstr>Microsoft YaHei</vt:lpstr>
      <vt:lpstr>Arial Unicode MS</vt:lpstr>
      <vt:lpstr>Office Theme</vt:lpstr>
      <vt:lpstr>«ККАСиЦТ»</vt:lpstr>
      <vt:lpstr>Цель</vt:lpstr>
      <vt:lpstr>Не все учебные заведения имеют в своём  распоряжении специальное оборудование  для проведения лабораторных работ по  физике</vt:lpstr>
      <vt:lpstr>1</vt:lpstr>
      <vt:lpstr>Цели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«ККАСиЦТ»</dc:title>
  <dc:creator>Данила Азимов </dc:creator>
  <cp:keywords>DAE7PoOhUCg,BAE1qvoL1y8</cp:keywords>
  <cp:lastModifiedBy>Степан</cp:lastModifiedBy>
  <cp:revision>2</cp:revision>
  <dcterms:created xsi:type="dcterms:W3CDTF">2022-04-10T13:18:26Z</dcterms:created>
  <dcterms:modified xsi:type="dcterms:W3CDTF">2022-04-10T13:21:22Z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2022-04-10T07:00:00Z</vt:filetime>
  </property>
  <property fmtid="{D5CDD505-2E9C-101B-9397-08002B2CF9AE}" pid="3" name="Creator">
    <vt:lpwstr>Canva</vt:lpwstr>
  </property>
  <property fmtid="{D5CDD505-2E9C-101B-9397-08002B2CF9AE}" pid="4" name="LastSaved">
    <vt:filetime>2022-04-10T07:00:00Z</vt:filetime>
  </property>
  <property fmtid="{D5CDD505-2E9C-101B-9397-08002B2CF9AE}" pid="5" name="ICV">
    <vt:lpwstr>08DC4DC0D9D74751A5547CD4BD1A57B5</vt:lpwstr>
  </property>
  <property fmtid="{D5CDD505-2E9C-101B-9397-08002B2CF9AE}" pid="6" name="KSOProductBuildVer">
    <vt:lpwstr>1049-11.2.0.11042</vt:lpwstr>
  </property>
</Properties>
</file>