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20"/>
    <p:sldId id="257" r:id="rId3"/>
    <p:sldId id="271" r:id="rId21"/>
    <p:sldId id="258" r:id="rId4"/>
    <p:sldId id="259" r:id="rId5"/>
    <p:sldId id="260" r:id="rId6"/>
    <p:sldId id="261" r:id="rId7"/>
    <p:sldId id="262" r:id="rId8"/>
    <p:sldId id="272" r:id="rId22"/>
    <p:sldId id="263" r:id="rId9"/>
    <p:sldId id="264" r:id="rId10"/>
    <p:sldId id="265" r:id="rId11"/>
    <p:sldId id="266" r:id="rId12"/>
    <p:sldId id="267" r:id="rId13"/>
    <p:sldId id="268" r:id="rId14"/>
    <p:sldId id="269" r:id="rId19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848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30" Type="http://schemas.openxmlformats.org/officeDocument/2006/relationships/image" Target="../media/logo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?>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?>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?>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4.xml.rels><?xml version="1.0" encoding="UTF-8"?>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logo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?>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?>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3" Type="http://schemas.openxmlformats.org/officeDocument/2006/relationships/image" Target="../media/logo.png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?>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?>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59478" y="-429"/>
            <a:ext cx="7990205" cy="11307047"/>
            <a:chOff x="12114283" y="963"/>
            <a:chExt cx="7990205" cy="11307047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3" y="2829065"/>
              <a:ext cx="3994399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114573" y="2829065"/>
              <a:ext cx="3995282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114283" y="8479490"/>
              <a:ext cx="3995572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14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87" y="5866654"/>
            <a:ext cx="8607425" cy="888064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VR для бизнеса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691386"/>
            <a:ext cx="8610600" cy="575157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>
                <a:latin typeface="Microsoft Sans Serif"/>
                <a:cs typeface="Microsoft Sans Serif"/>
              </a:rPr>
              <a:t>Павлюков Степан Алексеевич | Лидер проекта</a:t>
            </a:r>
            <a:endParaRPr sz="365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0"/>
          <a:stretch/>
        </p:blipFill>
        <p:spPr bwMode="auto">
          <a:xfrm>
            <a:off x="8500000" y="300000"/>
            <a:ext cx="3300000" cy="33000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C61504C-60E2-4A53-890C-799B6283535F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1774" t="12084" r="82161" b="75743"/>
          <a:stretch/>
        </p:blipFill>
        <p:spPr>
          <a:xfrm>
            <a:off x="16341486" y="3326056"/>
            <a:ext cx="1749786" cy="197575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2EA7E6E-0472-49BE-AED2-10964C27A441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4226" t="14527" r="28566" b="74692"/>
          <a:stretch/>
        </p:blipFill>
        <p:spPr>
          <a:xfrm>
            <a:off x="16266974" y="9763203"/>
            <a:ext cx="1449109" cy="1219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232081-E48E-4B83-836B-F44350064441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5515" t="13511" r="35395" b="76880"/>
          <a:stretch/>
        </p:blipFill>
        <p:spPr bwMode="auto">
          <a:xfrm>
            <a:off x="16077784" y="9115002"/>
            <a:ext cx="1827491" cy="10867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FEA53E6-6EF5-4D5D-B2B9-E7D8D1F4EFC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41138" t="12980" r="44097" b="76719"/>
          <a:stretch/>
        </p:blipFill>
        <p:spPr>
          <a:xfrm>
            <a:off x="12159768" y="3476133"/>
            <a:ext cx="3904488" cy="1532248"/>
          </a:xfrm>
          <a:prstGeom prst="rect">
            <a:avLst/>
          </a:prstGeom>
        </p:spPr>
      </p:pic>
      <p:sp>
        <p:nvSpPr>
          <p:cNvPr id="47" name="object 17">
            <a:extLst>
              <a:ext uri="{FF2B5EF4-FFF2-40B4-BE49-F238E27FC236}">
                <a16:creationId xmlns:a16="http://schemas.microsoft.com/office/drawing/2014/main" id="{5DF3DBC0-5FA6-43B7-853A-FA239C3104EE}"/>
              </a:ext>
            </a:extLst>
          </p:cNvPr>
          <p:cNvSpPr/>
          <p:nvPr/>
        </p:nvSpPr>
        <p:spPr bwMode="auto">
          <a:xfrm>
            <a:off x="12159768" y="5651703"/>
            <a:ext cx="5991915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DED2D56-D505-4B9E-BAA0-F5F333D2E9F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79319" t="2917" r="13263" b="83061"/>
          <a:stretch/>
        </p:blipFill>
        <p:spPr>
          <a:xfrm>
            <a:off x="14215839" y="414050"/>
            <a:ext cx="1880291" cy="19993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F03A58C-BE11-47B5-8994-924E3B3F5039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86739" t="2159" r="5275" b="83598"/>
          <a:stretch/>
        </p:blipFill>
        <p:spPr>
          <a:xfrm>
            <a:off x="18229185" y="455064"/>
            <a:ext cx="1843673" cy="18495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019A262-044A-484D-A6C7-39D59152A0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400414" y="7103790"/>
            <a:ext cx="5526308" cy="10322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35645D5-9E04-4CA8-9D00-97EBCFD0DE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579004" y="9405550"/>
            <a:ext cx="3156173" cy="9444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C3AA721-AABA-4585-BCFA-C2986CB20D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213530" y="9781597"/>
            <a:ext cx="1890570" cy="39473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F8DFD6-3930-439D-86D7-DD8A136B80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312734" y="3897941"/>
            <a:ext cx="1645316" cy="67988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40EFB4-3D14-4DB3-94E4-C1073D55D9F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18" y="5989459"/>
            <a:ext cx="3966672" cy="1047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8784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чего удалось достигнуть за время акселерации относительно решения, партнерства, проработки бизнес-составляющей.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884610" y="4396248"/>
          <a:ext cx="10334880" cy="5782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6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64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До участия в акселерационной программе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После участия в акселерационной программе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8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 xml:space="preserve">Уровень готовности технологии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 xml:space="preserve">Уровень готовности технологии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 xml:space="preserve">Производственная готовность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 xml:space="preserve">Производственная готовность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Рыночная готовность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Партнерства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Партнерства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68467" y="2824018"/>
            <a:ext cx="100520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 xml:space="preserve">Опишите ваши планы по направлениям: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 xml:space="preserve">- исследования и разработка;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 xml:space="preserve">- защита интеллектуальной собственности;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 xml:space="preserve">- маркетинг, внедрение и продвижение;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привлечение инвестиций и др.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8784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шагов, обоснуйте.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 xml:space="preserve">Возможные категории: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 xml:space="preserve">- компетенции и экспертиза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продвижение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нетворкинг и партнерства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3" y="2789093"/>
            <a:ext cx="8943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/>
              <a:t xml:space="preserve"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886802" y="7594667"/>
            <a:ext cx="1104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20">
                <a:latin typeface="Microsoft Sans Serif"/>
                <a:cs typeface="Microsoft Sans Serif"/>
              </a:rPr>
              <a:t>Укажите ФИО эксперта и ссылку на профиль в ИС «Эксперты НТИ».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 bwMode="auto">
          <a:xfrm>
            <a:off x="730250" y="900000"/>
            <a:ext cx="18500000" cy="1100000"/>
          </a:xfrm>
          <a:prstGeom prst="rect">
            <a:avLst/>
          </a:prstGeom>
        </p:spPr>
        <p:txBody>
          <a:bodyPr vert="horz" wrap="square" lIns="36000" tIns="90000" rIns="36000" bIns="36000" rtlCol="0">
            <a:spAutoFit/>
          </a:bodyPr>
          <a:lstStyle/>
          <a:p>
            <a:pPr marL="12700" marR="5080">
              <a:lnSpc>
                <a:spcPts val="6190"/>
              </a:lnSpc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ЗАДАЧИ К СЛЕДУЮЩЕЙ ВСТРЕЧЕ</a:t>
            </a:r>
          </a:p>
        </p:txBody>
      </p:sp>
      <p:sp>
        <p:nvSpPr>
          <p:cNvPr id="3" name="n1"/>
          <p:cNvSpPr/>
          <p:nvPr/>
        </p:nvSpPr>
        <p:spPr bwMode="auto">
          <a:xfrm>
            <a:off x="730250" y="2250000"/>
            <a:ext cx="680000" cy="680000"/>
          </a:xfrm>
          <a:prstGeom prst="ellipse">
            <a:avLst/>
          </a:prstGeom>
          <a:solidFill>
            <a:srgbClr val="8F00FF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2800" b="1">
                <a:solidFill>
                  <a:srgbClr val="FFFFFF"/>
                </a:solidFill>
                <a:latin typeface="Trebuchet MS"/>
              </a:rPr>
              <a:t>1</a:t>
            </a:r>
          </a:p>
        </p:txBody>
      </p:sp>
      <p:sp>
        <p:nvSpPr>
          <p:cNvPr id="4" name="t1"/>
          <p:cNvSpPr txBox="1"/>
          <p:nvPr/>
        </p:nvSpPr>
        <p:spPr bwMode="auto">
          <a:xfrm>
            <a:off x="1600000" y="2220000"/>
            <a:ext cx="17600000" cy="700000"/>
          </a:xfrm>
          <a:prstGeom prst="rect">
            <a:avLst/>
          </a:prstGeom>
        </p:spPr>
        <p:txBody>
          <a:bodyPr wrap="square" lIns="36000" tIns="60000" rIns="36000" bIns="36000" rtlCol="0" anchor="ctr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2300">
                <a:latin typeface="Microsoft Sans Serif"/>
                <a:cs typeface="Microsoft Sans Serif"/>
              </a:rPr>
              <a:t>Переориентировать рынок на Россию: адаптировать TAM/SAM/SOM и ценообразование под российский рынок</a:t>
            </a:r>
          </a:p>
        </p:txBody>
      </p:sp>
      <p:sp>
        <p:nvSpPr>
          <p:cNvPr id="5" name="n2"/>
          <p:cNvSpPr/>
          <p:nvPr/>
        </p:nvSpPr>
        <p:spPr bwMode="auto">
          <a:xfrm>
            <a:off x="730250" y="3100000"/>
            <a:ext cx="680000" cy="680000"/>
          </a:xfrm>
          <a:prstGeom prst="ellipse">
            <a:avLst/>
          </a:prstGeom>
          <a:solidFill>
            <a:srgbClr val="8F00FF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2800" b="1">
                <a:solidFill>
                  <a:srgbClr val="FFFFFF"/>
                </a:solidFill>
                <a:latin typeface="Trebuchet MS"/>
              </a:rPr>
              <a:t>2</a:t>
            </a:r>
          </a:p>
        </p:txBody>
      </p:sp>
      <p:sp>
        <p:nvSpPr>
          <p:cNvPr id="6" name="t2"/>
          <p:cNvSpPr txBox="1"/>
          <p:nvPr/>
        </p:nvSpPr>
        <p:spPr bwMode="auto">
          <a:xfrm>
            <a:off x="1600000" y="3070000"/>
            <a:ext cx="17600000" cy="700000"/>
          </a:xfrm>
          <a:prstGeom prst="rect">
            <a:avLst/>
          </a:prstGeom>
        </p:spPr>
        <p:txBody>
          <a:bodyPr wrap="square" lIns="36000" tIns="60000" rIns="36000" bIns="36000" rtlCol="0" anchor="ctr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2300">
                <a:latin typeface="Microsoft Sans Serif"/>
                <a:cs typeface="Microsoft Sans Serif"/>
              </a:rPr>
              <a:t>Прописать технологическое ядро решения: ML-алгоритм, 3D-движок (Three.js/WebGL), библиотека моделей, соответствие СанПиН</a:t>
            </a:r>
          </a:p>
        </p:txBody>
      </p:sp>
      <p:sp>
        <p:nvSpPr>
          <p:cNvPr id="7" name="n3"/>
          <p:cNvSpPr/>
          <p:nvPr/>
        </p:nvSpPr>
        <p:spPr bwMode="auto">
          <a:xfrm>
            <a:off x="730250" y="3950000"/>
            <a:ext cx="680000" cy="680000"/>
          </a:xfrm>
          <a:prstGeom prst="ellipse">
            <a:avLst/>
          </a:prstGeom>
          <a:solidFill>
            <a:srgbClr val="8F00FF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2800" b="1">
                <a:solidFill>
                  <a:srgbClr val="FFFFFF"/>
                </a:solidFill>
                <a:latin typeface="Trebuchet MS"/>
              </a:rPr>
              <a:t>3</a:t>
            </a:r>
          </a:p>
        </p:txBody>
      </p:sp>
      <p:sp>
        <p:nvSpPr>
          <p:cNvPr id="8" name="t3"/>
          <p:cNvSpPr txBox="1"/>
          <p:nvPr/>
        </p:nvSpPr>
        <p:spPr bwMode="auto">
          <a:xfrm>
            <a:off x="1600000" y="3920000"/>
            <a:ext cx="17600000" cy="700000"/>
          </a:xfrm>
          <a:prstGeom prst="rect">
            <a:avLst/>
          </a:prstGeom>
        </p:spPr>
        <p:txBody>
          <a:bodyPr wrap="square" lIns="36000" tIns="60000" rIns="36000" bIns="36000" rtlCol="0" anchor="ctr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2300">
                <a:latin typeface="Microsoft Sans Serif"/>
                <a:cs typeface="Microsoft Sans Serif"/>
              </a:rPr>
              <a:t>Провести конкурентный анализ (не менее 5 конкурентов): сравнение по функционалу, цене, локализации для РФ</a:t>
            </a:r>
          </a:p>
        </p:txBody>
      </p:sp>
      <p:sp>
        <p:nvSpPr>
          <p:cNvPr id="9" name="n4"/>
          <p:cNvSpPr/>
          <p:nvPr/>
        </p:nvSpPr>
        <p:spPr bwMode="auto">
          <a:xfrm>
            <a:off x="730250" y="4800000"/>
            <a:ext cx="680000" cy="680000"/>
          </a:xfrm>
          <a:prstGeom prst="ellipse">
            <a:avLst/>
          </a:prstGeom>
          <a:solidFill>
            <a:srgbClr val="8F00FF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2800" b="1">
                <a:solidFill>
                  <a:srgbClr val="FFFFFF"/>
                </a:solidFill>
                <a:latin typeface="Trebuchet MS"/>
              </a:rPr>
              <a:t>4</a:t>
            </a:r>
          </a:p>
        </p:txBody>
      </p:sp>
      <p:sp>
        <p:nvSpPr>
          <p:cNvPr id="10" name="t4"/>
          <p:cNvSpPr txBox="1"/>
          <p:nvPr/>
        </p:nvSpPr>
        <p:spPr bwMode="auto">
          <a:xfrm>
            <a:off x="1600000" y="4770000"/>
            <a:ext cx="17600000" cy="700000"/>
          </a:xfrm>
          <a:prstGeom prst="rect">
            <a:avLst/>
          </a:prstGeom>
        </p:spPr>
        <p:txBody>
          <a:bodyPr wrap="square" lIns="36000" tIns="60000" rIns="36000" bIns="36000" rtlCol="0" anchor="ctr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2300">
                <a:latin typeface="Microsoft Sans Serif"/>
                <a:cs typeface="Microsoft Sans Serif"/>
              </a:rPr>
              <a:t>Составить профиль потребителя и продукта, сформулировать ценностное предложение (Value Proposition)</a:t>
            </a:r>
          </a:p>
        </p:txBody>
      </p:sp>
      <p:sp>
        <p:nvSpPr>
          <p:cNvPr id="11" name="n5"/>
          <p:cNvSpPr/>
          <p:nvPr/>
        </p:nvSpPr>
        <p:spPr bwMode="auto">
          <a:xfrm>
            <a:off x="730250" y="5650000"/>
            <a:ext cx="680000" cy="680000"/>
          </a:xfrm>
          <a:prstGeom prst="ellipse">
            <a:avLst/>
          </a:prstGeom>
          <a:solidFill>
            <a:srgbClr val="8F00FF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2800" b="1">
                <a:solidFill>
                  <a:srgbClr val="FFFFFF"/>
                </a:solidFill>
                <a:latin typeface="Trebuchet MS"/>
              </a:rPr>
              <a:t>5</a:t>
            </a:r>
          </a:p>
        </p:txBody>
      </p:sp>
      <p:sp>
        <p:nvSpPr>
          <p:cNvPr id="12" name="t5"/>
          <p:cNvSpPr txBox="1"/>
          <p:nvPr/>
        </p:nvSpPr>
        <p:spPr bwMode="auto">
          <a:xfrm>
            <a:off x="1600000" y="5620000"/>
            <a:ext cx="17600000" cy="700000"/>
          </a:xfrm>
          <a:prstGeom prst="rect">
            <a:avLst/>
          </a:prstGeom>
        </p:spPr>
        <p:txBody>
          <a:bodyPr wrap="square" lIns="36000" tIns="60000" rIns="36000" bIns="36000" rtlCol="0" anchor="ctr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ru-RU" sz="2300">
                <a:latin typeface="Microsoft Sans Serif"/>
                <a:cs typeface="Microsoft Sans Serif"/>
              </a:rPr>
              <a:t>Если есть реальные письма поддержки от партнёров или потенциальных клиентов — вставить сканы в презентацию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 bwMode="auto">
          <a:xfrm>
            <a:off x="730250" y="700000"/>
            <a:ext cx="14000000" cy="1100000"/>
          </a:xfrm>
          <a:prstGeom prst="rect">
            <a:avLst/>
          </a:prstGeom>
        </p:spPr>
        <p:txBody>
          <a:bodyPr vert="horz" wrap="square" lIns="36000" tIns="90000" rIns="36000" bIns="36000" rtlCol="0">
            <a:spAutoFit/>
          </a:bodyPr>
          <a:lstStyle/>
          <a:p>
            <a:pPr marL="12700">
              <a:lnSpc>
                <a:spcPts val="6190"/>
              </a:lnSpc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О ПРОЕКТЕ</a:t>
            </a:r>
          </a:p>
        </p:txBody>
      </p:sp>
      <p:pic>
        <p:nvPicPr>
          <p:cNvPr id="3" name="logo"/>
          <p:cNvPicPr/>
          <p:nvPr/>
        </p:nvPicPr>
        <p:blipFill>
          <a:blip r:embed="rId2"/>
          <a:stretch/>
        </p:blipFill>
        <p:spPr bwMode="auto">
          <a:xfrm>
            <a:off x="15500000" y="700000"/>
            <a:ext cx="3200000" cy="3200000"/>
          </a:xfrm>
          <a:prstGeom prst="rect">
            <a:avLst/>
          </a:prstGeom>
        </p:spPr>
      </p:pic>
      <p:sp>
        <p:nvSpPr>
          <p:cNvPr id="4" name="content"/>
          <p:cNvSpPr txBox="1"/>
          <p:nvPr/>
        </p:nvSpPr>
        <p:spPr bwMode="auto">
          <a:xfrm>
            <a:off x="730250" y="1950000"/>
            <a:ext cx="14500000" cy="8500000"/>
          </a:xfrm>
          <a:prstGeom prst="rect">
            <a:avLst/>
          </a:prstGeom>
        </p:spPr>
        <p:txBody>
          <a:bodyPr wrap="square" lIns="36000" tIns="60000" rIns="36000" bIns="36000" rtlCol="0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ru-RU" sz="2200" b="1">
                <a:latin typeface="Microsoft Sans Serif"/>
                <a:cs typeface="Microsoft Sans Serif"/>
              </a:rPr>
              <a:t>VR для бизнеса</a:t>
            </a:r>
            <a:r>
              <a:rPr lang="ru-RU" sz="2200">
                <a:latin typeface="Microsoft Sans Serif"/>
                <a:cs typeface="Microsoft Sans Serif"/>
              </a:rPr>
              <a:t xml:space="preserve"> — веб-приложение для автоматической генерации планировки офисных и рабочих пространств на основе искусственного интеллекта.</a:t>
            </a:r>
            <a:endParaRPr/>
          </a:p>
          <a:p>
            <a:pPr>
              <a:lnSpc>
                <a:spcPts val="5500"/>
              </a:lnSpc>
              <a:defRPr/>
            </a:pPr>
            <a:r>
              <a:rPr lang="ru-RU" sz="2200" b="1">
                <a:latin typeface="Microsoft Sans Serif"/>
                <a:cs typeface="Microsoft Sans Serif"/>
              </a:rPr>
              <a:t>Суть:</a:t>
            </a:r>
            <a:r>
              <a:rPr lang="ru-RU" sz="2200">
                <a:latin typeface="Microsoft Sans Serif"/>
                <a:cs typeface="Microsoft Sans Serif"/>
              </a:rPr>
              <a:t xml:space="preserve"> пользователь загружает план помещения, выбирает 3D-модели мебели — система автоматически предлагает оптимальные варианты расстановки с учётом норм СанПиН и эргономики.</a:t>
            </a:r>
            <a:endParaRPr/>
          </a:p>
          <a:p>
            <a:pPr>
              <a:lnSpc>
                <a:spcPts val="5500"/>
              </a:lnSpc>
              <a:defRPr/>
            </a:pPr>
            <a:r>
              <a:rPr lang="ru-RU" sz="2200" b="1">
                <a:latin typeface="Microsoft Sans Serif"/>
                <a:cs typeface="Microsoft Sans Serif"/>
              </a:rPr>
              <a:t>Для кого:</a:t>
            </a:r>
            <a:r>
              <a:rPr lang="ru-RU" sz="2200">
                <a:latin typeface="Microsoft Sans Serif"/>
                <a:cs typeface="Microsoft Sans Serif"/>
              </a:rPr>
              <a:t xml:space="preserve"> МСП при открытии/переезде офиса, дизайнеры интерьеров, операторы коворкингов, удалённые работники.</a:t>
            </a:r>
            <a:endParaRPr/>
          </a:p>
          <a:p>
            <a:pPr>
              <a:lnSpc>
                <a:spcPts val="5500"/>
              </a:lnSpc>
              <a:defRPr/>
            </a:pPr>
            <a:r>
              <a:rPr lang="ru-RU" sz="2200" b="1">
                <a:latin typeface="Microsoft Sans Serif"/>
                <a:cs typeface="Microsoft Sans Serif"/>
              </a:rPr>
              <a:t>Бизнес-модель:</a:t>
            </a:r>
            <a:r>
              <a:rPr lang="ru-RU" sz="2200">
                <a:latin typeface="Microsoft Sans Serif"/>
                <a:cs typeface="Microsoft Sans Serif"/>
              </a:rPr>
              <a:t xml:space="preserve"> SaaS-подписка — Freemium / Pro 990 руб./мес. / Business 4 990 руб./мес. + разовые проекты от 2 500 руб.</a:t>
            </a:r>
            <a:endParaRPr/>
          </a:p>
          <a:p>
            <a:pPr>
              <a:lnSpc>
                <a:spcPts val="5500"/>
              </a:lnSpc>
              <a:defRPr/>
            </a:pPr>
            <a:r>
              <a:rPr lang="ru-RU" sz="2200" b="1">
                <a:latin typeface="Microsoft Sans Serif"/>
                <a:cs typeface="Microsoft Sans Serif"/>
              </a:rPr>
              <a:t>Рынок (Россия):</a:t>
            </a:r>
            <a:r>
              <a:rPr lang="ru-RU" sz="2200">
                <a:latin typeface="Microsoft Sans Serif"/>
                <a:cs typeface="Microsoft Sans Serif"/>
              </a:rPr>
              <a:t xml:space="preserve"> TAM ~150 млрд руб. / SAM ~12–18 млрд руб. / SOM ~300–800 млн руб. (3 года). Цель: ~100 млн руб./год к концу 2-го года.</a:t>
            </a:r>
            <a:endParaRPr/>
          </a:p>
          <a:p>
            <a:pPr>
              <a:lnSpc>
                <a:spcPts val="5500"/>
              </a:lnSpc>
              <a:defRPr/>
            </a:pPr>
            <a:r>
              <a:rPr lang="ru-RU" sz="2200" b="1">
                <a:latin typeface="Microsoft Sans Serif"/>
                <a:cs typeface="Microsoft Sans Serif"/>
              </a:rPr>
              <a:t>Конкурентное преимущество:</a:t>
            </a:r>
            <a:r>
              <a:rPr lang="ru-RU" sz="2200">
                <a:latin typeface="Microsoft Sans Serif"/>
                <a:cs typeface="Microsoft Sans Serif"/>
              </a:rPr>
              <a:t xml:space="preserve"> единственное российское решение с ML-оптимизацией, 3D-визуализацией и соответствием нормам СанПиН — в 50–300 раз дешевле дизайн-студий.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 bwMode="auto">
          <a:xfrm>
            <a:off x="730250" y="1050000"/>
            <a:ext cx="18500000" cy="1000000"/>
          </a:xfrm>
          <a:prstGeom prst="rect">
            <a:avLst/>
          </a:prstGeom>
        </p:spPr>
        <p:txBody>
          <a:bodyPr vert="horz" wrap="square" lIns="36000" tIns="90000" rIns="36000" bIns="36000" rtlCol="0">
            <a:spAutoFit/>
          </a:bodyPr>
          <a:lstStyle/>
          <a:p>
            <a:pPr marL="12700" marR="5080">
              <a:lnSpc>
                <a:spcPts val="6190"/>
              </a:lnSpc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 (продолжение)</a:t>
            </a:r>
          </a:p>
        </p:txBody>
      </p:sp>
      <p:sp>
        <p:nvSpPr>
          <p:cNvPr id="3" name="body"/>
          <p:cNvSpPr txBox="1"/>
          <p:nvPr/>
        </p:nvSpPr>
        <p:spPr bwMode="auto">
          <a:xfrm>
            <a:off x="730250" y="2300000"/>
            <a:ext cx="18500000" cy="8000000"/>
          </a:xfrm>
          <a:prstGeom prst="rect">
            <a:avLst/>
          </a:prstGeom>
        </p:spPr>
        <p:txBody>
          <a:bodyPr vert="horz" wrap="square" lIns="36000" tIns="90000" rIns="36000" bIns="36000" rtlCol="0">
            <a:spAutoFit/>
          </a:bodyPr>
          <a:lstStyle/>
          <a:p>
            <a:pPr>
              <a:lnSpc>
                <a:spcPts val="5800"/>
              </a:lnSpc>
              <a:defRPr/>
            </a:pPr>
            <a:r>
              <a:rPr lang="ru-RU" sz="2400" b="1">
                <a:latin typeface="Microsoft Sans Serif"/>
                <a:cs typeface="Microsoft Sans Serif"/>
              </a:rPr>
              <a:t>У кого проблема стоит наиболее остро:</a:t>
            </a:r>
            <a:r>
              <a:rPr lang="ru-RU" sz="2400">
                <a:latin typeface="Microsoft Sans Serif"/>
                <a:cs typeface="Microsoft Sans Serif"/>
              </a:rPr>
              <a:t xml:space="preserve"> МСП при переезде или открытии офиса (стартапы, IT-компании, коворкинги), дизайнеры интерьеров, удалённые работники.</a:t>
            </a:r>
            <a:br>
              <a:rPr lang="ru-RU" sz="2400">
                <a:latin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Масштаб проблемы:</a:t>
            </a:r>
            <a:r>
              <a:rPr lang="ru-RU" sz="2400">
                <a:latin typeface="Microsoft Sans Serif"/>
                <a:cs typeface="Microsoft Sans Serif"/>
              </a:rPr>
              <a:t xml:space="preserve"> Более 6 млн субъектов МСП в России (ФНС, 2024), свыше 50 000 практикующих дизайнеров интерьера, миллионы сотрудников на удалённой работе.</a:t>
            </a:r>
            <a:br>
              <a:rPr lang="ru-RU" sz="2400">
                <a:latin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Количественная оценка:</a:t>
            </a:r>
            <a:r>
              <a:rPr lang="ru-RU" sz="2400">
                <a:latin typeface="Microsoft Sans Serif"/>
                <a:cs typeface="Microsoft Sans Serif"/>
              </a:rPr>
              <a:t xml:space="preserve"> Неэффективная планировка снижает продуктивность на 10–15% (Leesman Index, 2023). Стоимость услуг дизайн-студии — от 50 000 до 300 000 руб. за проект. Рынок офисного обустройства в России — свыше 150 млрд руб./год.</a:t>
            </a:r>
            <a:br>
              <a:rPr lang="ru-RU" sz="2400">
                <a:latin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Подтверждение актуальности:</a:t>
            </a:r>
            <a:r>
              <a:rPr lang="ru-RU" sz="2400">
                <a:latin typeface="Microsoft Sans Serif"/>
                <a:cs typeface="Microsoft Sans Serif"/>
              </a:rPr>
              <a:t xml:space="preserve"> Проведены CustDev-интервью с 5 представителями ЦА (офис-менеджеры, дизайнеры, владельцы МСП). Выявлена ключевая боль: отсутствие простого инструмента автоматической расстановки. Получены письма заинтересованности от 2 компаний.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 (продолжение)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100000"/>
            <a:ext cx="17500000" cy="8800000"/>
          </a:xfrm>
          <a:prstGeom prst="rect">
            <a:avLst/>
          </a:prstGeom>
        </p:spPr>
        <p:txBody>
          <a:bodyPr wrap="square" lIns="36000" tIns="60000" rIns="36000" bIns="36000" rtlCol="0"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Курсаков Артем Владимирович</a:t>
            </a:r>
            <a:r>
              <a:rPr lang="ru-RU" sz="1900">
                <a:latin typeface="Microsoft Sans Serif"/>
                <a:cs typeface="Microsoft Sans Serif"/>
              </a:rPr>
              <a:t xml:space="preserve"> — Backend / DevOps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Роль: </a:t>
            </a:r>
            <a:r>
              <a:rPr lang="ru-RU" sz="1900">
                <a:latin typeface="Microsoft Sans Serif"/>
                <a:cs typeface="Microsoft Sans Serif"/>
              </a:rPr>
              <a:t xml:space="preserve">серверная логика, API-интеграции, облачная инфраструктура Yandex Cloud, CI/CD.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Компетенции: </a:t>
            </a:r>
            <a:r>
              <a:rPr lang="ru-RU" sz="1900">
                <a:latin typeface="Microsoft Sans Serif"/>
                <a:cs typeface="Microsoft Sans Serif"/>
              </a:rPr>
              <a:t xml:space="preserve">Python/FastAPI, Docker, Yandex Cloud, PostgreSQL, REST API.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На входе: </a:t>
            </a:r>
            <a:r>
              <a:rPr lang="ru-RU" sz="1900">
                <a:latin typeface="Microsoft Sans Serif"/>
                <a:cs typeface="Microsoft Sans Serif"/>
              </a:rPr>
              <a:t xml:space="preserve">опыт в серверной разработке и облаке.   </a:t>
            </a:r>
            <a:r>
              <a:rPr lang="ru-RU" sz="1900" b="1">
                <a:latin typeface="Microsoft Sans Serif"/>
                <a:cs typeface="Microsoft Sans Serif"/>
              </a:rPr>
              <a:t xml:space="preserve">На выходе: </a:t>
            </a:r>
            <a:r>
              <a:rPr lang="ru-RU" sz="1900">
                <a:latin typeface="Microsoft Sans Serif"/>
                <a:cs typeface="Microsoft Sans Serif"/>
              </a:rPr>
              <a:t xml:space="preserve">MVP задеплоен, CI/CD настроен, API работает.</a:t>
            </a:r>
          </a:p>
          <a:p>
            <a:pPr>
              <a:lnSpc>
                <a:spcPts val="800"/>
              </a:lnSpc>
              <a:defRPr/>
            </a:pPr>
            <a:endParaRPr lang="ru-RU" sz="800"/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Антонов Данил Александрович</a:t>
            </a:r>
            <a:r>
              <a:rPr lang="ru-RU" sz="1900">
                <a:latin typeface="Microsoft Sans Serif"/>
                <a:cs typeface="Microsoft Sans Serif"/>
              </a:rPr>
              <a:t xml:space="preserve"> — Продажи / Customer Success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Роль: </a:t>
            </a:r>
            <a:r>
              <a:rPr lang="ru-RU" sz="1900">
                <a:latin typeface="Microsoft Sans Serif"/>
                <a:cs typeface="Microsoft Sans Serif"/>
              </a:rPr>
              <a:t xml:space="preserve">привлечение клиентов, CustDev-интервью, выстраивание партнёрств, поддержка пользователей.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Компетенции: </a:t>
            </a:r>
            <a:r>
              <a:rPr lang="ru-RU" sz="1900">
                <a:latin typeface="Microsoft Sans Serif"/>
                <a:cs typeface="Microsoft Sans Serif"/>
              </a:rPr>
              <a:t xml:space="preserve">продажи B2B, переговоры, CustDev, управление клиентским опытом.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На входе: </a:t>
            </a:r>
            <a:r>
              <a:rPr lang="ru-RU" sz="1900">
                <a:latin typeface="Microsoft Sans Serif"/>
                <a:cs typeface="Microsoft Sans Serif"/>
              </a:rPr>
              <a:t xml:space="preserve">опыт в продажах.   </a:t>
            </a:r>
            <a:r>
              <a:rPr lang="ru-RU" sz="1900" b="1">
                <a:latin typeface="Microsoft Sans Serif"/>
                <a:cs typeface="Microsoft Sans Serif"/>
              </a:rPr>
              <a:t xml:space="preserve">На выходе: </a:t>
            </a:r>
            <a:r>
              <a:rPr lang="ru-RU" sz="1900">
                <a:latin typeface="Microsoft Sans Serif"/>
                <a:cs typeface="Microsoft Sans Serif"/>
              </a:rPr>
              <a:t xml:space="preserve">5+ лидов, 2 письма заинтересованности, воронка продаж сформирована.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02635" y="2911475"/>
            <a:ext cx="184086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latin typeface="Microsoft Sans Serif"/>
                <a:cs typeface="Microsoft Sans Serif"/>
              </a:rPr>
              <a:t>Проблема:</a:t>
            </a:r>
            <a:r>
              <a:rPr lang="ru-RU" sz="2400">
                <a:latin typeface="Microsoft Sans Serif"/>
                <a:cs typeface="Microsoft Sans Serif"/>
              </a:rPr>
              <a:t xml:space="preserve"> Компании, арендующие офисные помещения, частные лица и дизайнеры интерьеров не могут быстро и без специальных знаний спланировать эргономичную расстановку мебели и оборудования под конкретное пространство.</a:t>
            </a:r>
            <a:br>
              <a:rPr lang="ru-RU" sz="2400">
                <a:latin typeface="Microsoft Sans Serif"/>
                <a:cs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Как решается сейчас:</a:t>
            </a:r>
            <a:r>
              <a:rPr lang="ru-RU" sz="2400">
                <a:latin typeface="Microsoft Sans Serif"/>
                <a:cs typeface="Microsoft Sans Serif"/>
              </a:rPr>
              <a:t xml:space="preserve"> Ручные замеры и чертежи в AutoCAD/Revit (традиционный метод); общие планировщики — Planner 5D, RoomSketcher, IKEA Place (косвенные аналоги); услуги дизайн-студий (прямые аналоги).</a:t>
            </a:r>
            <a:br>
              <a:rPr lang="ru-RU" sz="2400">
                <a:latin typeface="Microsoft Sans Serif"/>
                <a:cs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Почему существующее решение хуже:</a:t>
            </a:r>
            <a:r>
              <a:rPr lang="ru-RU" sz="2400">
                <a:latin typeface="Microsoft Sans Serif"/>
                <a:cs typeface="Microsoft Sans Serif"/>
              </a:rPr>
              <a:t xml:space="preserve"> CAD-инструменты требуют профессиональных навыков и недель работы. Косвенные аналоги не оптимизируют расстановку автоматически и не учитывают офисную специфику. Дизайн-студии стоят от 50 000 до 300 000 руб. за проект — недоступно для большинства МСП.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289050" y="3216275"/>
            <a:ext cx="94487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latin typeface="Microsoft Sans Serif"/>
                <a:cs typeface="Microsoft Sans Serif"/>
              </a:rPr>
              <a:t>Суть решения:</a:t>
            </a:r>
            <a:r>
              <a:rPr lang="ru-RU" sz="2400">
                <a:latin typeface="Microsoft Sans Serif"/>
                <a:cs typeface="Microsoft Sans Serif"/>
              </a:rPr>
              <a:t xml:space="preserve"> Веб-приложение для автоматической генерации планировки офисных и рабочих пространств. Пользователь загружает план помещения, добавляет 3D-модели мебели и оборудования — система автоматически предлагает оптимальную расстановку на основе анализа паттернов реальных офисов и эргономических стандартов.</a:t>
            </a:r>
            <a:br>
              <a:rPr lang="ru-RU" sz="2400">
                <a:latin typeface="Microsoft Sans Serif"/>
                <a:cs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Как решает проблему:</a:t>
            </a:r>
            <a:r>
              <a:rPr lang="ru-RU" sz="2400">
                <a:latin typeface="Microsoft Sans Serif"/>
                <a:cs typeface="Microsoft Sans Serif"/>
              </a:rPr>
              <a:t xml:space="preserve"> Сокращает время планировки с 2–4 недель до нескольких минут. Не требует навыков CAD или найма дизайнера. Генерирует несколько вариантов расстановки с учётом эргономики и норм пожарной безопасности.</a:t>
            </a:r>
            <a:br>
              <a:rPr lang="ru-RU" sz="2400">
                <a:latin typeface="Microsoft Sans Serif"/>
                <a:cs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Экономическая эффективность:</a:t>
            </a:r>
            <a:r>
              <a:rPr lang="ru-RU" sz="2400">
                <a:latin typeface="Microsoft Sans Serif"/>
                <a:cs typeface="Microsoft Sans Serif"/>
              </a:rPr>
              <a:t xml:space="preserve"> Экономия на услугах дизайнера — от 50 000 до 300 000 руб. за проект. Снижение потерь рабочего времени на 10–15% за счёт правильной эргономичной расстановки.</a:t>
            </a:r>
            <a:br>
              <a:rPr lang="ru-RU" sz="2400">
                <a:latin typeface="Microsoft Sans Serif"/>
                <a:cs typeface="Microsoft Sans Serif"/>
              </a:rPr>
            </a:br>
            <a:r>
              <a:rPr lang="ru-RU" sz="2400" b="1">
                <a:latin typeface="Microsoft Sans Serif"/>
                <a:cs typeface="Microsoft Sans Serif"/>
              </a:rPr>
              <a:t>Сценарии применения:</a:t>
            </a:r>
            <a:r>
              <a:rPr lang="ru-RU" sz="2400">
                <a:latin typeface="Microsoft Sans Serif"/>
                <a:cs typeface="Microsoft Sans Serif"/>
              </a:rPr>
              <a:t xml:space="preserve"> Обустройство нового офиса при переезде; реконфигурация коворкинга; планировка домашнего рабочего места; быстрая генерация вариантов дизайнером интерьера для клиента.</a:t>
            </a:r>
            <a:endParaRPr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191172" y="2987675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pc="65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>
                <a:latin typeface="Microsoft Sans Serif"/>
                <a:cs typeface="Microsoft Sans Serif"/>
              </a:rPr>
              <a:t xml:space="preserve"> 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206" y="3947163"/>
            <a:ext cx="100520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latin typeface="Microsoft Sans Serif"/>
                <a:cs typeface="Microsoft Sans Serif"/>
              </a:rPr>
              <a:t>Технологическое ядро:</a:t>
            </a:r>
            <a:r>
              <a:rPr lang="ru-RU" sz="2000">
                <a:latin typeface="Microsoft Sans Serif"/>
                <a:cs typeface="Microsoft Sans Serif"/>
              </a:rPr>
              <a:t xml:space="preserve"> ML-алгоритм оптимизации расстановки (Reinforcement Learning) — анализирует паттерны реальных офисов и нормы СанПиН 2.2.4.548-96; 3D-движок Three.js/WebGL — интерактивная визуализация в браузере; библиотека 3D-моделей российских производителей (Аскона, Hoff, SauvageHome); модуль проверки норм пожарной безопасности.</a:t>
            </a:r>
            <a:br>
              <a:rPr lang="ru-RU" sz="2000">
                <a:latin typeface="Microsoft Sans Serif"/>
                <a:cs typeface="Microsoft Sans Serif"/>
              </a:rPr>
            </a:br>
            <a:r>
              <a:rPr lang="ru-RU" sz="2000" b="1">
                <a:latin typeface="Microsoft Sans Serif"/>
                <a:cs typeface="Microsoft Sans Serif"/>
              </a:rPr>
              <a:t>Стек:</a:t>
            </a:r>
            <a:r>
              <a:rPr lang="ru-RU" sz="2000">
                <a:latin typeface="Microsoft Sans Serif"/>
                <a:cs typeface="Microsoft Sans Serif"/>
              </a:rPr>
              <a:t xml:space="preserve"> React (фронтенд) + Python/FastAPI (бэкенд) + PostgreSQL + Yandex Cloud (хостинг).</a:t>
            </a:r>
            <a:br>
              <a:rPr lang="ru-RU" sz="2000">
                <a:latin typeface="Microsoft Sans Serif"/>
                <a:cs typeface="Microsoft Sans Serif"/>
              </a:rPr>
            </a:br>
            <a:r>
              <a:rPr lang="ru-RU" sz="2000" b="1">
                <a:latin typeface="Microsoft Sans Serif"/>
                <a:cs typeface="Microsoft Sans Serif"/>
              </a:rPr>
              <a:t>Критическая технология РФ:</a:t>
            </a:r>
            <a:r>
              <a:rPr lang="ru-RU" sz="2000">
                <a:latin typeface="Microsoft Sans Serif"/>
                <a:cs typeface="Microsoft Sans Serif"/>
              </a:rPr>
              <a:t xml:space="preserve"> ИКТ — интеллектуальные системы, визуализация, smart-управление.</a:t>
            </a:r>
            <a:br>
              <a:rPr lang="ru-RU" sz="2000">
                <a:latin typeface="Microsoft Sans Serif"/>
                <a:cs typeface="Microsoft Sans Serif"/>
              </a:rPr>
            </a:br>
            <a:r>
              <a:rPr lang="ru-RU" sz="2000" b="1">
                <a:latin typeface="Microsoft Sans Serif"/>
                <a:cs typeface="Microsoft Sans Serif"/>
              </a:rPr>
              <a:t>Уровень готовности (TRL):</a:t>
            </a:r>
            <a:r>
              <a:rPr lang="ru-RU" sz="2000">
                <a:latin typeface="Microsoft Sans Serif"/>
                <a:cs typeface="Microsoft Sans Serif"/>
              </a:rPr>
              <a:t xml:space="preserve"> TRL 2 — концепция сформулирована, прототипирование начато. Разработка ведётся командой с нуля.</a:t>
            </a: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68467" y="2980368"/>
            <a:ext cx="179465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latin typeface="Microsoft Sans Serif"/>
                <a:cs typeface="Microsoft Sans Serif"/>
              </a:rPr>
              <a:t>1. Planner 5D</a:t>
            </a:r>
            <a:r>
              <a:rPr lang="ru-RU" sz="2000">
                <a:latin typeface="Microsoft Sans Serif"/>
                <a:cs typeface="Microsoft Sans Serif"/>
              </a:rPr>
              <a:t xml:space="preserve"> (Латвия, planner5d.com) — общий планировщик; нет ML-оптимизации и норм СанПиН.</a:t>
            </a:r>
            <a:endParaRPr/>
          </a:p>
          <a:p>
            <a:pPr>
              <a:defRPr/>
            </a:pPr>
            <a:r>
              <a:rPr lang="ru-RU" sz="2000" b="1">
                <a:latin typeface="Microsoft Sans Serif"/>
                <a:cs typeface="Microsoft Sans Serif"/>
              </a:rPr>
              <a:t>2. RoomSketcher</a:t>
            </a:r>
            <a:r>
              <a:rPr lang="ru-RU" sz="2000">
                <a:latin typeface="Microsoft Sans Serif"/>
                <a:cs typeface="Microsoft Sans Serif"/>
              </a:rPr>
              <a:t xml:space="preserve"> (Норвегия, roomsketcher.com) — онлайн-планировщик; нет ML-оптимизации, нет локализации под РФ.</a:t>
            </a:r>
            <a:endParaRPr/>
          </a:p>
          <a:p>
            <a:pPr>
              <a:defRPr/>
            </a:pPr>
            <a:r>
              <a:rPr lang="ru-RU" sz="2000" b="1">
                <a:latin typeface="Microsoft Sans Serif"/>
                <a:cs typeface="Microsoft Sans Serif"/>
              </a:rPr>
              <a:t>3. AutoCAD/Revit</a:t>
            </a:r>
            <a:r>
              <a:rPr lang="ru-RU" sz="2000">
                <a:latin typeface="Microsoft Sans Serif"/>
                <a:cs typeface="Microsoft Sans Serif"/>
              </a:rPr>
              <a:t xml:space="preserve"> (Autodesk, США, autodesk.ru) — CAD; требует высокой квалификации, под санкциями.</a:t>
            </a:r>
            <a:endParaRPr/>
          </a:p>
          <a:p>
            <a:pPr>
              <a:defRPr/>
            </a:pPr>
            <a:r>
              <a:rPr lang="ru-RU" sz="2000" b="1">
                <a:latin typeface="Microsoft Sans Serif"/>
                <a:cs typeface="Microsoft Sans Serif"/>
              </a:rPr>
              <a:t>4. Дизайн-студии РФ</a:t>
            </a:r>
            <a:r>
              <a:rPr lang="ru-RU" sz="2000">
                <a:latin typeface="Microsoft Sans Serif"/>
                <a:cs typeface="Microsoft Sans Serif"/>
              </a:rPr>
              <a:t xml:space="preserve"> (напр. AMSRUS Design, amsrus.ru) — прямой аналог; от 50 000 руб. за проект, срок 2–4 недели.</a:t>
            </a:r>
            <a:endParaRPr/>
          </a:p>
          <a:p>
            <a:pPr>
              <a:defRPr/>
            </a:pPr>
            <a:r>
              <a:rPr lang="ru-RU" sz="2000" b="1">
                <a:latin typeface="Microsoft Sans Serif"/>
                <a:cs typeface="Microsoft Sans Serif"/>
              </a:rPr>
              <a:t>5. SmartFloor</a:t>
            </a:r>
            <a:r>
              <a:rPr lang="ru-RU" sz="2000">
                <a:latin typeface="Microsoft Sans Serif"/>
                <a:cs typeface="Microsoft Sans Serif"/>
              </a:rPr>
              <a:t xml:space="preserve"> (Россия, smartfloor.ru) — планировщик офисов; нет 3D и ML. </a:t>
            </a:r>
            <a:r>
              <a:rPr lang="ru-RU" sz="2000" b="1">
                <a:latin typeface="Microsoft Sans Serif"/>
                <a:cs typeface="Microsoft Sans Serif"/>
              </a:rPr>
              <a:t>Наше преимущество:</a:t>
            </a:r>
            <a:r>
              <a:rPr lang="ru-RU" sz="2000">
                <a:latin typeface="Microsoft Sans Serif"/>
                <a:cs typeface="Microsoft Sans Serif"/>
              </a:rPr>
              <a:t xml:space="preserve"> единственное российское решение с ML-оптимизацией, 3D-визуализацией и соответствием нормам СанПиН. Цена от 990 руб./мес. — в 50–300 раз дешевле дизайн-студий.</a:t>
            </a:r>
            <a:endParaRPr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000" y="4800000"/>
          <a:ext cx="18800000" cy="590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197"/>
                <a:gridCol w="3029197"/>
                <a:gridCol w="3029197"/>
                <a:gridCol w="3029197"/>
                <a:gridCol w="3029197"/>
                <a:gridCol w="3029197"/>
              </a:tblGrid>
              <a:tr h="85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Характеристика</a:t>
                      </a:r>
                    </a:p>
                  </a:txBody>
                  <a:tcPr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VR для бизнеса (наш продукт)</a:t>
                      </a:r>
                    </a:p>
                  </a:txBody>
                  <a:tcPr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Planner 5D (Латвия)</a:t>
                      </a:r>
                    </a:p>
                  </a:txBody>
                  <a:tcPr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RoomSketcher (Норвегия)</a:t>
                      </a:r>
                    </a:p>
                  </a:txBody>
                  <a:tcPr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AutoCAD/Revit (США)</a:t>
                      </a:r>
                    </a:p>
                  </a:txBody>
                  <a:tcPr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Дизайн-студии (Россия)</a:t>
                      </a:r>
                    </a:p>
                  </a:txBody>
                  <a:tcPr>
                    <a:solidFill>
                      <a:srgbClr val="8F00FF"/>
                    </a:solidFill>
                  </a:tcPr>
                </a:tc>
              </a:tr>
              <a:tr h="70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ML-оптимизация расстановки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✓</a:t>
                      </a:r>
                    </a:p>
                  </a:txBody>
                  <a:tcPr>
                    <a:solidFill>
                      <a:srgbClr val="E8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частично</a:t>
                      </a:r>
                    </a:p>
                  </a:txBody>
                  <a:tcPr/>
                </a:tc>
              </a:tr>
              <a:tr h="70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3D-визуализация в браузере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✓</a:t>
                      </a:r>
                    </a:p>
                  </a:txBody>
                  <a:tcPr>
                    <a:solidFill>
                      <a:srgbClr val="E8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по запросу</a:t>
                      </a:r>
                    </a:p>
                  </a:txBody>
                  <a:tcPr/>
                </a:tc>
              </a:tr>
              <a:tr h="70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Соответствие нормам СанПиН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✓</a:t>
                      </a:r>
                    </a:p>
                  </a:txBody>
                  <a:tcPr>
                    <a:solidFill>
                      <a:srgbClr val="E8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✓</a:t>
                      </a:r>
                    </a:p>
                  </a:txBody>
                  <a:tcPr/>
                </a:tc>
              </a:tr>
              <a:tr h="70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Локализация для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✓</a:t>
                      </a:r>
                    </a:p>
                  </a:txBody>
                  <a:tcPr>
                    <a:solidFill>
                      <a:srgbClr val="E8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частично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✗ (санкции)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✓</a:t>
                      </a:r>
                    </a:p>
                  </a:txBody>
                  <a:tcPr/>
                </a:tc>
              </a:tr>
              <a:tr h="70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Скорость результата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минуты</a:t>
                      </a:r>
                    </a:p>
                  </a:txBody>
                  <a:tcPr>
                    <a:solidFill>
                      <a:srgbClr val="E8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часы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часы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недели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2–4 недели</a:t>
                      </a:r>
                    </a:p>
                  </a:txBody>
                  <a:tcPr/>
                </a:tc>
              </a:tr>
              <a:tr h="70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/>
                        <a:t>от 990 руб./мес.</a:t>
                      </a:r>
                    </a:p>
                  </a:txBody>
                  <a:tcPr>
                    <a:solidFill>
                      <a:srgbClr val="E8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от ~800 руб./мес.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от ~1 300 руб./мес.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от 60 000 руб./год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/>
                        <a:t>от 50 000 руб./проект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7448" y="3978275"/>
            <a:ext cx="171801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Потенциальный потребитель:</a:t>
            </a:r>
            <a:r>
              <a:rPr lang="ru-RU" sz="2800"/>
              <a:t xml:space="preserve"> 4 сегмента: (1) частные лица и удалённые работники; (2) малый и средний бизнес при переезде или открытии офиса; (3) дизайнеры интерьеров как профессиональный инструмент; (4) крупный бизнес и операторы коворкингов, регулярно реконфигурирующие пространство.</a:t>
            </a:r>
            <a:endParaRPr/>
          </a:p>
          <a:p>
            <a:pPr>
              <a:defRPr/>
            </a:pPr>
            <a:br>
              <a:rPr lang="ru-RU" sz="2800"/>
            </a:br>
            <a:r>
              <a:rPr lang="ru-RU" sz="2800" b="1"/>
              <a:t>Путь коммерциализации (SaaS-модель):</a:t>
            </a:r>
            <a:r>
              <a:rPr lang="ru-RU" sz="2800"/>
              <a:t xml:space="preserve"> Freemium — бесплатно (1 проект, базовая библиотека); Pro — 990 руб./мес. (неограниченные проекты, экспорт); Business — 4 990 руб./мес. (команда, API); Enterprise — индивидуально. Дополнительно: разовые проекты от 2 500 руб. Целевые показатели к концу 2-го года: 5 000 Pro-пользователей + 300 Business-клиентов = ~100 млн руб./год.</a:t>
            </a:r>
            <a:endParaRPr/>
          </a:p>
          <a:p>
            <a:pPr>
              <a:defRPr/>
            </a:pPr>
            <a:br>
              <a:rPr lang="ru-RU" sz="2800"/>
            </a:br>
            <a:r>
              <a:rPr lang="ru-RU" sz="2800" b="1"/>
              <a:t>Размер целевого рынка (Россия):</a:t>
            </a:r>
            <a:r>
              <a:rPr lang="ru-RU" sz="2800"/>
              <a:t xml:space="preserve"> TAM — ~150 млрд руб. (российский рынок офисного обустройства и ПО для планировки); SAM — ~12–18 млрд руб. (сегмент МСП + дизайнеры, нуждающиеся в автоматизации); SOM — ~300–800 млн руб. (достижимая доля в первые 3 года).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100000"/>
            <a:ext cx="17500000" cy="8800000"/>
          </a:xfrm>
          <a:prstGeom prst="rect">
            <a:avLst/>
          </a:prstGeom>
        </p:spPr>
        <p:txBody>
          <a:bodyPr wrap="square" lIns="36000" tIns="60000" rIns="36000" bIns="36000" rtlCol="0"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Павлюков Степан Алексеевич</a:t>
            </a:r>
            <a:r>
              <a:rPr lang="ru-RU" sz="1900">
                <a:latin typeface="Microsoft Sans Serif"/>
                <a:cs typeface="Microsoft Sans Serif"/>
              </a:rPr>
              <a:t xml:space="preserve"> — Лидер проекта / CEO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Роль: </a:t>
            </a:r>
            <a:r>
              <a:rPr lang="ru-RU" sz="1900">
                <a:latin typeface="Microsoft Sans Serif"/>
                <a:cs typeface="Microsoft Sans Serif"/>
              </a:rPr>
              <a:t xml:space="preserve">стратегия, продуктовое видение, координация команды, работа с партнёрами, CustDev.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Компетенции: </a:t>
            </a:r>
            <a:r>
              <a:rPr lang="ru-RU" sz="1900">
                <a:latin typeface="Microsoft Sans Serif"/>
                <a:cs typeface="Microsoft Sans Serif"/>
              </a:rPr>
              <a:t xml:space="preserve">предпринимательство, анализ рынка, переговоры, управление проектами.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На входе: </a:t>
            </a:r>
            <a:r>
              <a:rPr lang="ru-RU" sz="1900">
                <a:latin typeface="Microsoft Sans Serif"/>
                <a:cs typeface="Microsoft Sans Serif"/>
              </a:rPr>
              <a:t xml:space="preserve">идея + концепция, первые CustDev-интервью.   </a:t>
            </a:r>
            <a:r>
              <a:rPr lang="ru-RU" sz="1900" b="1">
                <a:latin typeface="Microsoft Sans Serif"/>
                <a:cs typeface="Microsoft Sans Serif"/>
              </a:rPr>
              <a:t xml:space="preserve">На выходе: </a:t>
            </a:r>
            <a:r>
              <a:rPr lang="ru-RU" sz="1900">
                <a:latin typeface="Microsoft Sans Serif"/>
                <a:cs typeface="Microsoft Sans Serif"/>
              </a:rPr>
              <a:t xml:space="preserve">бизнес-модель, MVP в разработке, партнёрские договорённости.</a:t>
            </a:r>
          </a:p>
          <a:p>
            <a:pPr>
              <a:lnSpc>
                <a:spcPts val="800"/>
              </a:lnSpc>
              <a:defRPr/>
            </a:pPr>
            <a:endParaRPr lang="ru-RU" sz="800"/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Овасапян Нарек Каренович</a:t>
            </a:r>
            <a:r>
              <a:rPr lang="ru-RU" sz="1900">
                <a:latin typeface="Microsoft Sans Serif"/>
                <a:cs typeface="Microsoft Sans Serif"/>
              </a:rPr>
              <a:t xml:space="preserve"> — Lead Developer / CTO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Роль: </a:t>
            </a:r>
            <a:r>
              <a:rPr lang="ru-RU" sz="1900">
                <a:latin typeface="Microsoft Sans Serif"/>
                <a:cs typeface="Microsoft Sans Serif"/>
              </a:rPr>
              <a:t xml:space="preserve">архитектура системы, ML-алгоритм оптимизации (Reinforcement Learning), техническое руководство.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Компетенции: </a:t>
            </a:r>
            <a:r>
              <a:rPr lang="ru-RU" sz="1900">
                <a:latin typeface="Microsoft Sans Serif"/>
                <a:cs typeface="Microsoft Sans Serif"/>
              </a:rPr>
              <a:t xml:space="preserve">Python, ML (RL), FastAPI, PostgreSQL, проектирование архитектур.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На входе: </a:t>
            </a:r>
            <a:r>
              <a:rPr lang="ru-RU" sz="1900">
                <a:latin typeface="Microsoft Sans Serif"/>
                <a:cs typeface="Microsoft Sans Serif"/>
              </a:rPr>
              <a:t xml:space="preserve">опыт в backend и алгоритмах.   </a:t>
            </a:r>
            <a:r>
              <a:rPr lang="ru-RU" sz="1900" b="1">
                <a:latin typeface="Microsoft Sans Serif"/>
                <a:cs typeface="Microsoft Sans Serif"/>
              </a:rPr>
              <a:t xml:space="preserve">На выходе: </a:t>
            </a:r>
            <a:r>
              <a:rPr lang="ru-RU" sz="1900">
                <a:latin typeface="Microsoft Sans Serif"/>
                <a:cs typeface="Microsoft Sans Serif"/>
              </a:rPr>
              <a:t xml:space="preserve">рабочий ML-прототип, задокументированная архитектура.</a:t>
            </a:r>
          </a:p>
          <a:p>
            <a:pPr>
              <a:lnSpc>
                <a:spcPts val="800"/>
              </a:lnSpc>
              <a:defRPr/>
            </a:pPr>
            <a:endParaRPr lang="ru-RU" sz="800"/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Грицук Михаил Николаевич</a:t>
            </a:r>
            <a:r>
              <a:rPr lang="ru-RU" sz="1900">
                <a:latin typeface="Microsoft Sans Serif"/>
                <a:cs typeface="Microsoft Sans Serif"/>
              </a:rPr>
              <a:t xml:space="preserve"> — Frontend / 3D-инженер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Роль: </a:t>
            </a:r>
            <a:r>
              <a:rPr lang="ru-RU" sz="1900">
                <a:latin typeface="Microsoft Sans Serif"/>
                <a:cs typeface="Microsoft Sans Serif"/>
              </a:rPr>
              <a:t xml:space="preserve">веб-интерфейс, 3D-визуализация планировки на Three.js/WebGL, UX-проработка.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Компетенции: </a:t>
            </a:r>
            <a:r>
              <a:rPr lang="ru-RU" sz="1900">
                <a:latin typeface="Microsoft Sans Serif"/>
                <a:cs typeface="Microsoft Sans Serif"/>
              </a:rPr>
              <a:t xml:space="preserve">React, Three.js, WebGL, CSS, 3D-модели, проектирование интерфейсов.</a:t>
            </a:r>
          </a:p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ru-RU" sz="1900" b="1">
                <a:latin typeface="Microsoft Sans Serif"/>
                <a:cs typeface="Microsoft Sans Serif"/>
              </a:rPr>
              <a:t xml:space="preserve">На входе: </a:t>
            </a:r>
            <a:r>
              <a:rPr lang="ru-RU" sz="1900">
                <a:latin typeface="Microsoft Sans Serif"/>
                <a:cs typeface="Microsoft Sans Serif"/>
              </a:rPr>
              <a:t xml:space="preserve">опыт в frontend и 3D-графике.   </a:t>
            </a:r>
            <a:r>
              <a:rPr lang="ru-RU" sz="1900" b="1">
                <a:latin typeface="Microsoft Sans Serif"/>
                <a:cs typeface="Microsoft Sans Serif"/>
              </a:rPr>
              <a:t xml:space="preserve">На выходе: </a:t>
            </a:r>
            <a:r>
              <a:rPr lang="ru-RU" sz="1900">
                <a:latin typeface="Microsoft Sans Serif"/>
                <a:cs typeface="Microsoft Sans Serif"/>
              </a:rPr>
              <a:t xml:space="preserve">3D-интерфейс, интегрированный с ML-ядром, готов к демо.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 (при наличии)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задачу партнера, которая легла в основу проекта (при наличии).</a:t>
            </a:r>
            <a:endParaRPr/>
          </a:p>
          <a:p>
            <a:pPr>
              <a:defRPr/>
            </a:pPr>
            <a:endParaRPr lang="ru-RU" sz="2800" spc="-20">
              <a:latin typeface="Microsoft Sans Serif"/>
              <a:cs typeface="Microsoft Sans Serif"/>
            </a:endParaRPr>
          </a:p>
          <a:p>
            <a:pPr>
              <a:defRPr/>
            </a:pP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Укажите партнеров и иных представителей, заинтересованных в развитии проекта, их роль в проекте (экспертиза, площадка для пилотирования/оборудование/финансирование и т.п.).</a:t>
            </a:r>
            <a:br>
              <a:rPr lang="ru-RU" sz="2800" spc="-20">
                <a:latin typeface="Microsoft Sans Serif"/>
                <a:cs typeface="Microsoft Sans Serif"/>
              </a:rPr>
            </a:br>
            <a:endParaRPr lang="ru-RU" sz="2800" spc="-2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1235" y="2422976"/>
            <a:ext cx="1935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 xml:space="preserve">Определите уровень готовности технологии, опишите текущий статус и приложите подтверждающие артефакты 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40797" y="5126620"/>
          <a:ext cx="17695271" cy="514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Уровень готовности технологии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Краткое описание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Артефакт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1</a:t>
                      </a:r>
                      <a:r>
                        <a:rPr lang="en-US" sz="2000"/>
                        <a:t>-3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Формирование концепции, лабораторные исследования, создание макета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4-6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Создание прототипа, подтверждение характеристик в лабораторных условиях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Пилотирование проекта (опытные испытания)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Предсерийное производство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9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Серийное производство, коммерческое использование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840797" y="4632528"/>
            <a:ext cx="955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spc="125">
                <a:solidFill>
                  <a:schemeClr val="tx1"/>
                </a:solidFill>
                <a:latin typeface="Trebuchet MS"/>
              </a:rPr>
              <a:t xml:space="preserve">ОПИСАНИЕ </a:t>
            </a:r>
            <a:r>
              <a:rPr lang="ru-RU" sz="1800" i="1" spc="125">
                <a:solidFill>
                  <a:schemeClr val="tx1"/>
                </a:solidFill>
                <a:latin typeface="Trebuchet MS"/>
                <a:cs typeface="Trebuchet MS"/>
              </a:rPr>
              <a:t>УРОВНЕЙ ГОТОВНОСТИ И СООТВЕТСТВУЮЩИХ ИМ АРТЕФАКТОВ</a:t>
            </a:r>
            <a:endParaRPr lang="ru-RU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838</Words>
  <Application>Microsoft Office PowerPoint</Application>
  <DocSecurity>0</DocSecurity>
  <PresentationFormat>Произвольный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Марина</dc:creator>
  <cp:keywords/>
  <dc:description/>
  <cp:lastModifiedBy>Elizaveta Masych</cp:lastModifiedBy>
  <cp:revision>21</cp:revision>
  <dcterms:created xsi:type="dcterms:W3CDTF">2026-02-16T12:08:47Z</dcterms:created>
  <dcterms:modified xsi:type="dcterms:W3CDTF">2026-04-02T20:23:08Z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