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9" r:id="rId9"/>
    <p:sldId id="270" r:id="rId10"/>
    <p:sldId id="271" r:id="rId11"/>
    <p:sldId id="267" r:id="rId12"/>
  </p:sldIdLst>
  <p:sldSz cx="18288000" cy="10287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DM Sans" charset="0"/>
      <p:regular r:id="rId17"/>
    </p:embeddedFont>
    <p:embeddedFont>
      <p:font typeface="DM Sans Bold" charset="0"/>
      <p:regular r:id="rId18"/>
    </p:embeddedFont>
    <p:embeddedFont>
      <p:font typeface="Montserrat Light" charset="0"/>
      <p:regular r:id="rId19"/>
    </p:embeddedFont>
    <p:embeddedFont>
      <p:font typeface="Montserrat Light Bold" charset="-52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-1476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hyperlink" Target="https://t.me/innazharkovskay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hyperlink" Target="https://t.me/mult_okk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9.svg"/><Relationship Id="rId3" Type="http://schemas.openxmlformats.org/officeDocument/2006/relationships/image" Target="../media/image31.svg"/><Relationship Id="rId7" Type="http://schemas.openxmlformats.org/officeDocument/2006/relationships/image" Target="../media/image25.svg"/><Relationship Id="rId12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7.svg"/><Relationship Id="rId5" Type="http://schemas.openxmlformats.org/officeDocument/2006/relationships/image" Target="../media/image33.svg"/><Relationship Id="rId15" Type="http://schemas.openxmlformats.org/officeDocument/2006/relationships/image" Target="../media/image41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35.sv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49.svg"/><Relationship Id="rId1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svg"/><Relationship Id="rId3" Type="http://schemas.openxmlformats.org/officeDocument/2006/relationships/image" Target="../media/image51.svg"/><Relationship Id="rId12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67.svg"/><Relationship Id="rId5" Type="http://schemas.openxmlformats.org/officeDocument/2006/relationships/image" Target="../media/image32.png"/><Relationship Id="rId10" Type="http://schemas.openxmlformats.org/officeDocument/2006/relationships/image" Target="../media/image33.png"/><Relationship Id="rId4" Type="http://schemas.openxmlformats.org/officeDocument/2006/relationships/hyperlink" Target="mailto:zharkovskaya040802@gmail.com" TargetMode="External"/><Relationship Id="rId9" Type="http://schemas.openxmlformats.org/officeDocument/2006/relationships/image" Target="../media/image6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65537" y="-2003702"/>
            <a:ext cx="9587525" cy="6467221"/>
          </a:xfrm>
          <a:custGeom>
            <a:avLst/>
            <a:gdLst/>
            <a:ahLst/>
            <a:cxnLst/>
            <a:rect l="l" t="t" r="r" b="b"/>
            <a:pathLst>
              <a:path w="9587525" h="6467221">
                <a:moveTo>
                  <a:pt x="0" y="0"/>
                </a:moveTo>
                <a:lnTo>
                  <a:pt x="9587526" y="0"/>
                </a:lnTo>
                <a:lnTo>
                  <a:pt x="9587526" y="6467221"/>
                </a:lnTo>
                <a:lnTo>
                  <a:pt x="0" y="646722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6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811000" y="6134100"/>
            <a:ext cx="7799711" cy="5164278"/>
          </a:xfrm>
          <a:custGeom>
            <a:avLst/>
            <a:gdLst/>
            <a:ahLst/>
            <a:cxnLst/>
            <a:rect l="l" t="t" r="r" b="b"/>
            <a:pathLst>
              <a:path w="11609711" h="7831278">
                <a:moveTo>
                  <a:pt x="0" y="0"/>
                </a:moveTo>
                <a:lnTo>
                  <a:pt x="11609711" y="0"/>
                </a:lnTo>
                <a:lnTo>
                  <a:pt x="11609711" y="7831278"/>
                </a:lnTo>
                <a:lnTo>
                  <a:pt x="0" y="78312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09600" y="-1866900"/>
            <a:ext cx="7010400" cy="4800600"/>
          </a:xfrm>
          <a:custGeom>
            <a:avLst/>
            <a:gdLst/>
            <a:ahLst/>
            <a:cxnLst/>
            <a:rect l="l" t="t" r="r" b="b"/>
            <a:pathLst>
              <a:path w="9144000" h="6168044">
                <a:moveTo>
                  <a:pt x="0" y="0"/>
                </a:moveTo>
                <a:lnTo>
                  <a:pt x="9144000" y="0"/>
                </a:lnTo>
                <a:lnTo>
                  <a:pt x="9144000" y="6168044"/>
                </a:lnTo>
                <a:lnTo>
                  <a:pt x="0" y="61680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88367" y="4762500"/>
            <a:ext cx="11894233" cy="2090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338"/>
              </a:lnSpc>
            </a:pPr>
            <a:r>
              <a:rPr lang="en-US" sz="19600" b="1" dirty="0">
                <a:solidFill>
                  <a:srgbClr val="FFBF40"/>
                </a:solidFill>
                <a:latin typeface="Now Heavy"/>
              </a:rPr>
              <a:t>МУЛЬТОК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8852" y="4023055"/>
            <a:ext cx="7695148" cy="785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3"/>
              </a:lnSpc>
            </a:pPr>
            <a:r>
              <a:rPr lang="en-US" sz="4502" b="1" spc="418" dirty="0">
                <a:solidFill>
                  <a:srgbClr val="2B26AD"/>
                </a:solidFill>
                <a:latin typeface="Arial" pitchFamily="34" charset="0"/>
                <a:cs typeface="Arial" pitchFamily="34" charset="0"/>
              </a:rPr>
              <a:t>ИННА</a:t>
            </a:r>
            <a:r>
              <a:rPr lang="en-US" sz="4502" b="1" spc="418" dirty="0">
                <a:solidFill>
                  <a:srgbClr val="2B26AD"/>
                </a:solidFill>
                <a:latin typeface="Now Heavy"/>
              </a:rPr>
              <a:t> </a:t>
            </a:r>
            <a:r>
              <a:rPr lang="en-US" sz="4502" b="1" spc="418" dirty="0">
                <a:solidFill>
                  <a:srgbClr val="2B26AD"/>
                </a:solidFill>
                <a:latin typeface="Arial" pitchFamily="34" charset="0"/>
                <a:cs typeface="Arial" pitchFamily="34" charset="0"/>
              </a:rPr>
              <a:t>ЖАРКОВСКАЯ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597685" y="600075"/>
            <a:ext cx="4263083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78"/>
              </a:lnSpc>
            </a:pP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Мультфильм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как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диагностический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ресурс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младшего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школьника</a:t>
            </a:r>
            <a:endParaRPr lang="en-US" sz="2000" dirty="0">
              <a:solidFill>
                <a:srgbClr val="284864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ts val="2578"/>
              </a:lnSpc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ts val="2578"/>
              </a:lnSpc>
            </a:pP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Научный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руководитель</a:t>
            </a:r>
            <a:endParaRPr lang="en-US" sz="2000" dirty="0">
              <a:solidFill>
                <a:srgbClr val="284864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ts val="2578"/>
              </a:lnSpc>
            </a:pP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д.п.н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Закирова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Венера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Гильмхановна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r">
              <a:lnSpc>
                <a:spcPts val="2578"/>
              </a:lnSpc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ts val="2578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Институт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психологии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2000" dirty="0" err="1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образования</a:t>
            </a:r>
            <a:r>
              <a:rPr lang="en-US" sz="2000" dirty="0">
                <a:solidFill>
                  <a:srgbClr val="284864"/>
                </a:solidFill>
                <a:latin typeface="Arial" pitchFamily="34" charset="0"/>
                <a:cs typeface="Arial" pitchFamily="34" charset="0"/>
              </a:rPr>
              <a:t> КФУ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47800" y="6591300"/>
            <a:ext cx="8925866" cy="1672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38"/>
              </a:lnSpc>
            </a:pPr>
            <a:r>
              <a:rPr lang="en-US" sz="3170" b="1" dirty="0">
                <a:solidFill>
                  <a:srgbClr val="2B26AD"/>
                </a:solidFill>
                <a:latin typeface="Arial" pitchFamily="34" charset="0"/>
                <a:cs typeface="Arial" pitchFamily="34" charset="0"/>
              </a:rPr>
              <a:t>zharkovskaya040802@gmail.com</a:t>
            </a:r>
          </a:p>
          <a:p>
            <a:pPr>
              <a:lnSpc>
                <a:spcPts val="4438"/>
              </a:lnSpc>
            </a:pPr>
            <a:r>
              <a:rPr lang="en-US" sz="3170" b="1" dirty="0">
                <a:solidFill>
                  <a:srgbClr val="2B26AD"/>
                </a:solidFill>
                <a:latin typeface="Arial" pitchFamily="34" charset="0"/>
                <a:cs typeface="Arial" pitchFamily="34" charset="0"/>
              </a:rPr>
              <a:t>+7 (927) 490-70-79</a:t>
            </a:r>
          </a:p>
          <a:p>
            <a:pPr>
              <a:lnSpc>
                <a:spcPts val="4438"/>
              </a:lnSpc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706732">
            <a:off x="8837347" y="-2116199"/>
            <a:ext cx="7533490" cy="6066508"/>
          </a:xfrm>
          <a:custGeom>
            <a:avLst/>
            <a:gdLst/>
            <a:ahLst/>
            <a:cxnLst/>
            <a:rect l="l" t="t" r="r" b="b"/>
            <a:pathLst>
              <a:path w="17741953" h="14580659">
                <a:moveTo>
                  <a:pt x="0" y="0"/>
                </a:moveTo>
                <a:lnTo>
                  <a:pt x="17741953" y="0"/>
                </a:lnTo>
                <a:lnTo>
                  <a:pt x="17741953" y="14580659"/>
                </a:lnTo>
                <a:lnTo>
                  <a:pt x="0" y="1458065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525000" y="1104900"/>
            <a:ext cx="7523278" cy="123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3"/>
              </a:lnSpc>
            </a:pPr>
            <a:r>
              <a:rPr lang="ru-RU" sz="13800" b="1" spc="307" dirty="0" smtClean="0">
                <a:solidFill>
                  <a:srgbClr val="FFFBFB"/>
                </a:solidFill>
                <a:latin typeface="Now Heavy"/>
              </a:rPr>
              <a:t>Кто я</a:t>
            </a:r>
            <a:r>
              <a:rPr lang="ru-RU" sz="13800" spc="307" dirty="0" smtClean="0">
                <a:solidFill>
                  <a:srgbClr val="FFFBFB"/>
                </a:solidFill>
                <a:latin typeface="Now Heavy"/>
              </a:rPr>
              <a:t>?</a:t>
            </a:r>
            <a:endParaRPr lang="en-US" sz="13800" spc="307" dirty="0">
              <a:solidFill>
                <a:srgbClr val="FFFBFB"/>
              </a:solidFill>
              <a:latin typeface="Now Heavy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-2971800" y="4229100"/>
            <a:ext cx="4482858" cy="3684094"/>
          </a:xfrm>
          <a:custGeom>
            <a:avLst/>
            <a:gdLst/>
            <a:ahLst/>
            <a:cxnLst/>
            <a:rect l="l" t="t" r="r" b="b"/>
            <a:pathLst>
              <a:path w="4482858" h="3684094">
                <a:moveTo>
                  <a:pt x="0" y="0"/>
                </a:moveTo>
                <a:lnTo>
                  <a:pt x="4482858" y="0"/>
                </a:lnTo>
                <a:lnTo>
                  <a:pt x="4482858" y="3684095"/>
                </a:lnTo>
                <a:lnTo>
                  <a:pt x="0" y="368409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20" name="Рисунок 19" descr="IMG_4940 (2).JPG"/>
          <p:cNvPicPr>
            <a:picLocks noChangeAspect="1"/>
          </p:cNvPicPr>
          <p:nvPr/>
        </p:nvPicPr>
        <p:blipFill>
          <a:blip r:embed="rId6" cstate="print"/>
          <a:srcRect t="5556" b="16667"/>
          <a:stretch>
            <a:fillRect/>
          </a:stretch>
        </p:blipFill>
        <p:spPr>
          <a:xfrm>
            <a:off x="1143000" y="876300"/>
            <a:ext cx="7184571" cy="83820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8458200" y="2552700"/>
            <a:ext cx="764751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Студентка 4 курса Института психологии и образования, КФУ</a:t>
            </a: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Педагог начального образования и английского языка</a:t>
            </a: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Автор технологии «Холст» по профилактике деструктивного поведения подростков через работу с их негативными психическими состояниями (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науч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Руководитель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к.п.н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Устин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П.Н.)</a:t>
            </a: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Автор проекта 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Мульток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 (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науч.руководитель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д.п.н.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Закирова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В.Г.)</a:t>
            </a: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Актриса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форум-театра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(доцент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Каюмова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Л.Р.)</a:t>
            </a: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Активист и просто хороший человек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;)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77953" y="9367157"/>
            <a:ext cx="4097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hlinkClick r:id="rId7"/>
              </a:rPr>
              <a:t>https://</a:t>
            </a:r>
            <a:r>
              <a:rPr lang="en-US" sz="2400" dirty="0" smtClean="0">
                <a:hlinkClick r:id="rId7"/>
              </a:rPr>
              <a:t>t.me/innazharkovskaya</a:t>
            </a:r>
            <a:r>
              <a:rPr lang="en-US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7800" y="3695700"/>
            <a:ext cx="1416773" cy="1437684"/>
          </a:xfrm>
          <a:custGeom>
            <a:avLst/>
            <a:gdLst/>
            <a:ahLst/>
            <a:cxnLst/>
            <a:rect l="l" t="t" r="r" b="b"/>
            <a:pathLst>
              <a:path w="1416773" h="1437684">
                <a:moveTo>
                  <a:pt x="0" y="0"/>
                </a:moveTo>
                <a:lnTo>
                  <a:pt x="1416773" y="0"/>
                </a:lnTo>
                <a:lnTo>
                  <a:pt x="1416773" y="1437684"/>
                </a:lnTo>
                <a:lnTo>
                  <a:pt x="0" y="143768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47800" y="6819900"/>
            <a:ext cx="1235627" cy="1645509"/>
          </a:xfrm>
          <a:custGeom>
            <a:avLst/>
            <a:gdLst/>
            <a:ahLst/>
            <a:cxnLst/>
            <a:rect l="l" t="t" r="r" b="b"/>
            <a:pathLst>
              <a:path w="1235627" h="1645509">
                <a:moveTo>
                  <a:pt x="0" y="0"/>
                </a:moveTo>
                <a:lnTo>
                  <a:pt x="1235627" y="0"/>
                </a:lnTo>
                <a:lnTo>
                  <a:pt x="1235627" y="1645509"/>
                </a:lnTo>
                <a:lnTo>
                  <a:pt x="0" y="164550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38400" y="876300"/>
            <a:ext cx="7523278" cy="1976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333"/>
              </a:lnSpc>
              <a:spcBef>
                <a:spcPct val="0"/>
              </a:spcBef>
            </a:pPr>
            <a:r>
              <a:rPr lang="ru-RU" sz="8800" b="1" spc="366" dirty="0" err="1" smtClean="0">
                <a:solidFill>
                  <a:srgbClr val="FFFBFB"/>
                </a:solidFill>
                <a:latin typeface="Now Heavy"/>
              </a:rPr>
              <a:t>Мульток</a:t>
            </a:r>
            <a:r>
              <a:rPr lang="ru-RU" sz="8800" b="1" spc="366" dirty="0" smtClean="0">
                <a:solidFill>
                  <a:srgbClr val="FFFBFB"/>
                </a:solidFill>
                <a:latin typeface="Now Heavy"/>
              </a:rPr>
              <a:t>. Концепция.</a:t>
            </a:r>
            <a:endParaRPr lang="en-US" sz="8800" b="1" spc="366" dirty="0">
              <a:solidFill>
                <a:srgbClr val="FFFBFB"/>
              </a:solidFill>
              <a:latin typeface="Now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895600" y="6743700"/>
            <a:ext cx="77724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создание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диагностического образовательного комплекса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включающего в себя: рабочие тетради, методические рекомендации педагогу и родителям, набор карточек на трех языках и мультипликационный ресурс</a:t>
            </a:r>
            <a:endParaRPr lang="en-US" sz="2400" spc="240" dirty="0">
              <a:solidFill>
                <a:schemeClr val="bg1"/>
              </a:solidFill>
              <a:latin typeface="DM San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95600" y="3695700"/>
            <a:ext cx="7620000" cy="274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FBFB"/>
                </a:solidFill>
                <a:latin typeface="Arial"/>
              </a:rPr>
              <a:t>Заинтересовать</a:t>
            </a:r>
            <a:r>
              <a:rPr lang="ru-RU" sz="2400" dirty="0" smtClean="0">
                <a:solidFill>
                  <a:srgbClr val="FFFBFB"/>
                </a:solidFill>
                <a:latin typeface="Arial"/>
              </a:rPr>
              <a:t> детей при просмотре мультфильма, для полного понимания передаваемого автором смысла. Профилактика клипового мышления и </a:t>
            </a:r>
            <a:r>
              <a:rPr lang="ru-RU" sz="2400" b="1" dirty="0" smtClean="0">
                <a:solidFill>
                  <a:srgbClr val="FFFBFB"/>
                </a:solidFill>
                <a:latin typeface="Arial"/>
              </a:rPr>
              <a:t>работа с вниманием </a:t>
            </a:r>
            <a:r>
              <a:rPr lang="ru-RU" sz="2400" dirty="0" smtClean="0">
                <a:solidFill>
                  <a:srgbClr val="FFFBFB"/>
                </a:solidFill>
                <a:latin typeface="Arial"/>
              </a:rPr>
              <a:t>при изучении мультфильмов на других языках (русский, английский, татарский)</a:t>
            </a:r>
            <a:endParaRPr lang="en-US" sz="2400" dirty="0" smtClean="0">
              <a:solidFill>
                <a:srgbClr val="FFFBFB"/>
              </a:solidFill>
              <a:latin typeface="Arial"/>
            </a:endParaRPr>
          </a:p>
          <a:p>
            <a:pPr algn="just">
              <a:lnSpc>
                <a:spcPts val="3387"/>
              </a:lnSpc>
            </a:pPr>
            <a:endParaRPr lang="en-US" sz="2400" spc="240" dirty="0">
              <a:solidFill>
                <a:schemeClr val="bg1"/>
              </a:solidFill>
              <a:latin typeface="DM Sans"/>
            </a:endParaRPr>
          </a:p>
        </p:txBody>
      </p:sp>
      <p:pic>
        <p:nvPicPr>
          <p:cNvPr id="11266" name="Picture 2" descr="girl sitting on chair"/>
          <p:cNvPicPr>
            <a:picLocks noChangeAspect="1" noChangeArrowheads="1"/>
          </p:cNvPicPr>
          <p:nvPr/>
        </p:nvPicPr>
        <p:blipFill>
          <a:blip r:embed="rId8" cstate="print"/>
          <a:srcRect l="30400" r="21600"/>
          <a:stretch>
            <a:fillRect/>
          </a:stretch>
        </p:blipFill>
        <p:spPr bwMode="auto">
          <a:xfrm>
            <a:off x="11277600" y="0"/>
            <a:ext cx="7010400" cy="10287000"/>
          </a:xfrm>
          <a:prstGeom prst="rect">
            <a:avLst/>
          </a:prstGeom>
          <a:noFill/>
        </p:spPr>
      </p:pic>
      <p:grpSp>
        <p:nvGrpSpPr>
          <p:cNvPr id="4" name="Group 4"/>
          <p:cNvGrpSpPr/>
          <p:nvPr/>
        </p:nvGrpSpPr>
        <p:grpSpPr>
          <a:xfrm>
            <a:off x="990600" y="3314700"/>
            <a:ext cx="10972800" cy="6036241"/>
            <a:chOff x="0" y="0"/>
            <a:chExt cx="2379118" cy="13731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9118" cy="1373109"/>
            </a:xfrm>
            <a:custGeom>
              <a:avLst/>
              <a:gdLst/>
              <a:ahLst/>
              <a:cxnLst/>
              <a:rect l="l" t="t" r="r" b="b"/>
              <a:pathLst>
                <a:path w="2379118" h="1373109">
                  <a:moveTo>
                    <a:pt x="24854" y="0"/>
                  </a:moveTo>
                  <a:lnTo>
                    <a:pt x="2354264" y="0"/>
                  </a:lnTo>
                  <a:cubicBezTo>
                    <a:pt x="2367991" y="0"/>
                    <a:pt x="2379118" y="11128"/>
                    <a:pt x="2379118" y="24854"/>
                  </a:cubicBezTo>
                  <a:lnTo>
                    <a:pt x="2379118" y="1348255"/>
                  </a:lnTo>
                  <a:cubicBezTo>
                    <a:pt x="2379118" y="1361981"/>
                    <a:pt x="2367991" y="1373109"/>
                    <a:pt x="2354264" y="1373109"/>
                  </a:cubicBezTo>
                  <a:lnTo>
                    <a:pt x="24854" y="1373109"/>
                  </a:lnTo>
                  <a:cubicBezTo>
                    <a:pt x="11128" y="1373109"/>
                    <a:pt x="0" y="1361981"/>
                    <a:pt x="0" y="1348255"/>
                  </a:cubicBezTo>
                  <a:lnTo>
                    <a:pt x="0" y="24854"/>
                  </a:lnTo>
                  <a:cubicBezTo>
                    <a:pt x="0" y="11128"/>
                    <a:pt x="11128" y="0"/>
                    <a:pt x="248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2379118" cy="13921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-9542076">
            <a:off x="13682335" y="-1566530"/>
            <a:ext cx="8638815" cy="5811567"/>
          </a:xfrm>
          <a:custGeom>
            <a:avLst/>
            <a:gdLst/>
            <a:ahLst/>
            <a:cxnLst/>
            <a:rect l="l" t="t" r="r" b="b"/>
            <a:pathLst>
              <a:path w="8638815" h="5811567">
                <a:moveTo>
                  <a:pt x="0" y="0"/>
                </a:moveTo>
                <a:lnTo>
                  <a:pt x="8638816" y="0"/>
                </a:lnTo>
                <a:lnTo>
                  <a:pt x="8638816" y="5811567"/>
                </a:lnTo>
                <a:lnTo>
                  <a:pt x="0" y="581156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87067">
            <a:off x="-3514891" y="6917502"/>
            <a:ext cx="7746525" cy="5211299"/>
          </a:xfrm>
          <a:custGeom>
            <a:avLst/>
            <a:gdLst/>
            <a:ahLst/>
            <a:cxnLst/>
            <a:rect l="l" t="t" r="r" b="b"/>
            <a:pathLst>
              <a:path w="7746525" h="5211299">
                <a:moveTo>
                  <a:pt x="0" y="0"/>
                </a:moveTo>
                <a:lnTo>
                  <a:pt x="7746524" y="0"/>
                </a:lnTo>
                <a:lnTo>
                  <a:pt x="7746524" y="5211298"/>
                </a:lnTo>
                <a:lnTo>
                  <a:pt x="0" y="521129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953000" y="3009900"/>
            <a:ext cx="1371600" cy="13716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464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89"/>
                </a:lnSpc>
              </a:pPr>
              <a:r>
                <a:rPr lang="en-US" sz="2299" dirty="0">
                  <a:solidFill>
                    <a:srgbClr val="FFFFFF"/>
                  </a:solidFill>
                  <a:latin typeface="DM Sans Bold"/>
                </a:rPr>
                <a:t>01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181600" y="723900"/>
            <a:ext cx="7574663" cy="1656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1701"/>
              </a:lnSpc>
              <a:spcBef>
                <a:spcPct val="0"/>
              </a:spcBef>
            </a:pPr>
            <a:r>
              <a:rPr lang="ru-RU" sz="13800" b="1" spc="777" dirty="0" smtClean="0">
                <a:solidFill>
                  <a:srgbClr val="2B26AD"/>
                </a:solidFill>
                <a:latin typeface="Now Heavy"/>
              </a:rPr>
              <a:t>ПРО НАС</a:t>
            </a:r>
            <a:endParaRPr lang="en-US" sz="13800" b="1" spc="777" dirty="0">
              <a:solidFill>
                <a:srgbClr val="2B26AD"/>
              </a:solidFill>
              <a:latin typeface="Now Heavy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8915400" y="2933700"/>
            <a:ext cx="1469384" cy="146938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464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89"/>
                </a:lnSpc>
              </a:pPr>
              <a:r>
                <a:rPr lang="en-US" sz="2299">
                  <a:solidFill>
                    <a:srgbClr val="FFFFFF"/>
                  </a:solidFill>
                  <a:latin typeface="DM Sans Bold"/>
                </a:rPr>
                <a:t>02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057400" y="6591300"/>
            <a:ext cx="7772400" cy="2077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43"/>
              </a:lnSpc>
            </a:pPr>
            <a:r>
              <a:rPr lang="ru-RU" sz="2000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Научный руководитель доктор педагогических </a:t>
            </a:r>
            <a:r>
              <a:rPr lang="ru-RU" sz="2000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наук заведующая кафедрой начального образования Института психологии и образования КФУ </a:t>
            </a:r>
            <a:r>
              <a:rPr lang="ru-RU" sz="2000" b="1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Венера </a:t>
            </a:r>
            <a:r>
              <a:rPr lang="ru-RU" sz="2000" b="1" spc="194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Закирова</a:t>
            </a:r>
            <a:r>
              <a:rPr lang="ru-RU" sz="2000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, победитель республиканского конкурса «Женщина года. Мужчина года: женский взгляд» по итогам 2022 года. В номинации </a:t>
            </a:r>
            <a:r>
              <a:rPr lang="ru-RU" sz="2000" b="1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«Женщина – ученый» </a:t>
            </a:r>
            <a:endParaRPr lang="en-US" sz="2000" b="1" spc="194" dirty="0">
              <a:solidFill>
                <a:srgbClr val="004380"/>
              </a:solidFill>
              <a:latin typeface="DM Sans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6" cstate="print"/>
          <a:srcRect l="8333" t="3112" r="8333" b="26872"/>
          <a:stretch>
            <a:fillRect/>
          </a:stretch>
        </p:blipFill>
        <p:spPr bwMode="auto">
          <a:xfrm>
            <a:off x="2209800" y="3009900"/>
            <a:ext cx="3048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6"/>
          <p:cNvSpPr txBox="1"/>
          <p:nvPr/>
        </p:nvSpPr>
        <p:spPr>
          <a:xfrm>
            <a:off x="10210800" y="3695700"/>
            <a:ext cx="6162793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43"/>
              </a:lnSpc>
            </a:pPr>
            <a:r>
              <a:rPr lang="ru-RU" sz="1988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Проектом «</a:t>
            </a:r>
            <a:r>
              <a:rPr lang="ru-RU" sz="1988" spc="194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Мульток</a:t>
            </a:r>
            <a:r>
              <a:rPr lang="ru-RU" sz="1988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» занимается целая команда прекрасных девушек. Нас поддерживают многие институты и ученые, такие как Казакова Елена Ивановна.</a:t>
            </a:r>
          </a:p>
          <a:p>
            <a:pPr algn="just">
              <a:lnSpc>
                <a:spcPts val="2743"/>
              </a:lnSpc>
            </a:pPr>
            <a:r>
              <a:rPr lang="ru-RU" sz="1988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ОБ этом и многом другом в нашем </a:t>
            </a:r>
            <a:r>
              <a:rPr lang="ru-RU" sz="1988" spc="194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телеграм</a:t>
            </a:r>
            <a:r>
              <a:rPr lang="ru-RU" sz="1988" spc="194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 канале:</a:t>
            </a:r>
          </a:p>
          <a:p>
            <a:pPr algn="just">
              <a:lnSpc>
                <a:spcPts val="2743"/>
              </a:lnSpc>
            </a:pPr>
            <a:endParaRPr lang="ru-RU" sz="1988" spc="194" dirty="0" smtClean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2743"/>
              </a:lnSpc>
            </a:pPr>
            <a:r>
              <a:rPr lang="en-US" sz="1988" spc="194" dirty="0" smtClean="0">
                <a:solidFill>
                  <a:srgbClr val="004380"/>
                </a:solidFill>
                <a:latin typeface="DM Sans"/>
                <a:hlinkClick r:id="rId7"/>
              </a:rPr>
              <a:t>https://</a:t>
            </a:r>
            <a:r>
              <a:rPr lang="en-US" sz="1988" spc="194" dirty="0" smtClean="0">
                <a:solidFill>
                  <a:srgbClr val="004380"/>
                </a:solidFill>
                <a:latin typeface="DM Sans"/>
                <a:hlinkClick r:id="rId7"/>
              </a:rPr>
              <a:t>t.me/mult_okk</a:t>
            </a:r>
            <a:r>
              <a:rPr lang="ru-RU" sz="1988" spc="194" dirty="0" smtClean="0">
                <a:solidFill>
                  <a:srgbClr val="004380"/>
                </a:solidFill>
                <a:latin typeface="DM Sans"/>
              </a:rPr>
              <a:t> </a:t>
            </a:r>
            <a:endParaRPr lang="en-US" sz="1988" spc="194" dirty="0">
              <a:solidFill>
                <a:srgbClr val="004380"/>
              </a:solidFill>
              <a:latin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25302" flipH="1">
            <a:off x="-4334110" y="-4355217"/>
            <a:ext cx="11487622" cy="8710436"/>
          </a:xfrm>
          <a:custGeom>
            <a:avLst/>
            <a:gdLst/>
            <a:ahLst/>
            <a:cxnLst/>
            <a:rect l="l" t="t" r="r" b="b"/>
            <a:pathLst>
              <a:path w="15781688" h="10645466">
                <a:moveTo>
                  <a:pt x="15781687" y="0"/>
                </a:moveTo>
                <a:lnTo>
                  <a:pt x="0" y="0"/>
                </a:lnTo>
                <a:lnTo>
                  <a:pt x="0" y="10645465"/>
                </a:lnTo>
                <a:lnTo>
                  <a:pt x="15781687" y="10645465"/>
                </a:lnTo>
                <a:lnTo>
                  <a:pt x="15781687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772400" y="266700"/>
            <a:ext cx="8209017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8576"/>
              </a:lnSpc>
              <a:spcBef>
                <a:spcPct val="0"/>
              </a:spcBef>
            </a:pPr>
            <a:r>
              <a:rPr lang="ru-RU" sz="11500" b="1" spc="569" dirty="0" smtClean="0">
                <a:solidFill>
                  <a:srgbClr val="2B26AD"/>
                </a:solidFill>
                <a:latin typeface="Now Heavy"/>
              </a:rPr>
              <a:t>Наши цели</a:t>
            </a:r>
            <a:endParaRPr lang="en-US" sz="11500" b="1" spc="569" dirty="0">
              <a:solidFill>
                <a:srgbClr val="2B26AD"/>
              </a:solidFill>
              <a:latin typeface="Now Heavy"/>
            </a:endParaRPr>
          </a:p>
        </p:txBody>
      </p:sp>
      <p:sp>
        <p:nvSpPr>
          <p:cNvPr id="4" name="Freeform 4"/>
          <p:cNvSpPr/>
          <p:nvPr/>
        </p:nvSpPr>
        <p:spPr>
          <a:xfrm rot="5400000">
            <a:off x="8535406" y="8691393"/>
            <a:ext cx="10351942" cy="3256156"/>
          </a:xfrm>
          <a:custGeom>
            <a:avLst/>
            <a:gdLst/>
            <a:ahLst/>
            <a:cxnLst/>
            <a:rect l="l" t="t" r="r" b="b"/>
            <a:pathLst>
              <a:path w="10351942" h="3256156">
                <a:moveTo>
                  <a:pt x="0" y="0"/>
                </a:moveTo>
                <a:lnTo>
                  <a:pt x="10351941" y="0"/>
                </a:lnTo>
                <a:lnTo>
                  <a:pt x="10351941" y="3256156"/>
                </a:lnTo>
                <a:lnTo>
                  <a:pt x="0" y="325615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3968029" y="8691393"/>
            <a:ext cx="10351942" cy="3256156"/>
          </a:xfrm>
          <a:custGeom>
            <a:avLst/>
            <a:gdLst/>
            <a:ahLst/>
            <a:cxnLst/>
            <a:rect l="l" t="t" r="r" b="b"/>
            <a:pathLst>
              <a:path w="10351942" h="3256156">
                <a:moveTo>
                  <a:pt x="0" y="0"/>
                </a:moveTo>
                <a:lnTo>
                  <a:pt x="10351942" y="0"/>
                </a:lnTo>
                <a:lnTo>
                  <a:pt x="10351942" y="3256156"/>
                </a:lnTo>
                <a:lnTo>
                  <a:pt x="0" y="325615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-840702" y="8691393"/>
            <a:ext cx="10351942" cy="3256156"/>
          </a:xfrm>
          <a:custGeom>
            <a:avLst/>
            <a:gdLst/>
            <a:ahLst/>
            <a:cxnLst/>
            <a:rect l="l" t="t" r="r" b="b"/>
            <a:pathLst>
              <a:path w="10351942" h="3256156">
                <a:moveTo>
                  <a:pt x="0" y="0"/>
                </a:moveTo>
                <a:lnTo>
                  <a:pt x="10351942" y="0"/>
                </a:lnTo>
                <a:lnTo>
                  <a:pt x="10351942" y="3256156"/>
                </a:lnTo>
                <a:lnTo>
                  <a:pt x="0" y="325615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300666" y="5748976"/>
            <a:ext cx="1686668" cy="1622268"/>
          </a:xfrm>
          <a:custGeom>
            <a:avLst/>
            <a:gdLst/>
            <a:ahLst/>
            <a:cxnLst/>
            <a:rect l="l" t="t" r="r" b="b"/>
            <a:pathLst>
              <a:path w="1686668" h="1622268">
                <a:moveTo>
                  <a:pt x="0" y="0"/>
                </a:moveTo>
                <a:lnTo>
                  <a:pt x="1686668" y="0"/>
                </a:lnTo>
                <a:lnTo>
                  <a:pt x="1686668" y="1622268"/>
                </a:lnTo>
                <a:lnTo>
                  <a:pt x="0" y="162226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975256" y="5899004"/>
            <a:ext cx="1472241" cy="1472241"/>
          </a:xfrm>
          <a:custGeom>
            <a:avLst/>
            <a:gdLst/>
            <a:ahLst/>
            <a:cxnLst/>
            <a:rect l="l" t="t" r="r" b="b"/>
            <a:pathLst>
              <a:path w="1472241" h="1472241">
                <a:moveTo>
                  <a:pt x="0" y="0"/>
                </a:moveTo>
                <a:lnTo>
                  <a:pt x="1472241" y="0"/>
                </a:lnTo>
                <a:lnTo>
                  <a:pt x="1472241" y="1472240"/>
                </a:lnTo>
                <a:lnTo>
                  <a:pt x="0" y="147224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572809" y="5899004"/>
            <a:ext cx="1524920" cy="1472241"/>
          </a:xfrm>
          <a:custGeom>
            <a:avLst/>
            <a:gdLst/>
            <a:ahLst/>
            <a:cxnLst/>
            <a:rect l="l" t="t" r="r" b="b"/>
            <a:pathLst>
              <a:path w="1524920" h="1472241">
                <a:moveTo>
                  <a:pt x="0" y="0"/>
                </a:moveTo>
                <a:lnTo>
                  <a:pt x="1524920" y="0"/>
                </a:lnTo>
                <a:lnTo>
                  <a:pt x="1524920" y="1472240"/>
                </a:lnTo>
                <a:lnTo>
                  <a:pt x="0" y="147224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933374" y="7624792"/>
            <a:ext cx="2788221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</a:pPr>
            <a:r>
              <a:rPr lang="en-US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Доступность приобретения в разных странах</a:t>
            </a:r>
            <a:endParaRPr lang="en-US" sz="2554" spc="89" dirty="0">
              <a:solidFill>
                <a:srgbClr val="FFFBF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620000" y="7593955"/>
            <a:ext cx="299431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</a:pPr>
            <a:r>
              <a:rPr lang="en-US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. Научить р</a:t>
            </a:r>
            <a:r>
              <a:rPr lang="ru-RU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бенка самостоятельно находить и получать информацию</a:t>
            </a:r>
            <a:endParaRPr lang="en-US" sz="2554" spc="89" dirty="0">
              <a:solidFill>
                <a:srgbClr val="FFFBF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192000" y="7593955"/>
            <a:ext cx="3222863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</a:pPr>
            <a:r>
              <a:rPr lang="ru-RU" sz="2554" spc="89" dirty="0" smtClean="0">
                <a:solidFill>
                  <a:srgbClr val="FFFBFB"/>
                </a:solidFill>
                <a:latin typeface="Arial" pitchFamily="34" charset="0"/>
                <a:cs typeface="Arial" pitchFamily="34" charset="0"/>
              </a:rPr>
              <a:t>3. Создать дидактический материал для педагогов и родителей для работы с ребенком.</a:t>
            </a:r>
            <a:endParaRPr lang="en-US" sz="2554" spc="89" dirty="0">
              <a:solidFill>
                <a:srgbClr val="FFFBF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772400" y="1333500"/>
            <a:ext cx="8915400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59"/>
              </a:lnSpc>
            </a:pPr>
            <a:r>
              <a:rPr lang="ru-RU" spc="217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pc="217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сегодняшний день, невозможно представить младшего школьника, которого не интересуют мультфильмы. Действительно, отсюда следует актуальность данного исследования ведь, </a:t>
            </a:r>
            <a:r>
              <a:rPr lang="ru-RU" b="1" spc="217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мультфильмы оказывают колоссальное влияние на психику ребенка. </a:t>
            </a:r>
            <a:endParaRPr lang="ru-RU" b="1" spc="217" dirty="0" smtClean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059"/>
              </a:lnSpc>
            </a:pPr>
            <a:r>
              <a:rPr lang="ru-RU" spc="217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С развитием технологий качество и содержание мультфильма меняется, что порой приводит к плачевным последствиям. </a:t>
            </a:r>
            <a:endParaRPr lang="en-US" spc="217" dirty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71996" y="1582863"/>
            <a:ext cx="3043662" cy="2296581"/>
          </a:xfrm>
          <a:custGeom>
            <a:avLst/>
            <a:gdLst/>
            <a:ahLst/>
            <a:cxnLst/>
            <a:rect l="l" t="t" r="r" b="b"/>
            <a:pathLst>
              <a:path w="3043662" h="2296581">
                <a:moveTo>
                  <a:pt x="0" y="0"/>
                </a:moveTo>
                <a:lnTo>
                  <a:pt x="3043661" y="0"/>
                </a:lnTo>
                <a:lnTo>
                  <a:pt x="3043661" y="2296581"/>
                </a:lnTo>
                <a:lnTo>
                  <a:pt x="0" y="22965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2673324" y="5363990"/>
            <a:ext cx="12941352" cy="1161613"/>
          </a:xfrm>
          <a:custGeom>
            <a:avLst/>
            <a:gdLst/>
            <a:ahLst/>
            <a:cxnLst/>
            <a:rect l="l" t="t" r="r" b="b"/>
            <a:pathLst>
              <a:path w="12941352" h="1161613">
                <a:moveTo>
                  <a:pt x="0" y="0"/>
                </a:moveTo>
                <a:lnTo>
                  <a:pt x="12941352" y="0"/>
                </a:lnTo>
                <a:lnTo>
                  <a:pt x="12941352" y="1161613"/>
                </a:lnTo>
                <a:lnTo>
                  <a:pt x="0" y="116161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8399564" y="2560705"/>
            <a:ext cx="340896" cy="34089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464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9124906">
            <a:off x="14242729" y="6142108"/>
            <a:ext cx="8506356" cy="6341102"/>
          </a:xfrm>
          <a:custGeom>
            <a:avLst/>
            <a:gdLst/>
            <a:ahLst/>
            <a:cxnLst/>
            <a:rect l="l" t="t" r="r" b="b"/>
            <a:pathLst>
              <a:path w="8506356" h="6341102">
                <a:moveTo>
                  <a:pt x="0" y="0"/>
                </a:moveTo>
                <a:lnTo>
                  <a:pt x="8506357" y="0"/>
                </a:lnTo>
                <a:lnTo>
                  <a:pt x="8506357" y="6341102"/>
                </a:lnTo>
                <a:lnTo>
                  <a:pt x="0" y="634110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0209580" y="3190054"/>
            <a:ext cx="3043662" cy="2296581"/>
          </a:xfrm>
          <a:custGeom>
            <a:avLst/>
            <a:gdLst/>
            <a:ahLst/>
            <a:cxnLst/>
            <a:rect l="l" t="t" r="r" b="b"/>
            <a:pathLst>
              <a:path w="3043662" h="2296581">
                <a:moveTo>
                  <a:pt x="3043661" y="0"/>
                </a:moveTo>
                <a:lnTo>
                  <a:pt x="0" y="0"/>
                </a:lnTo>
                <a:lnTo>
                  <a:pt x="0" y="2296581"/>
                </a:lnTo>
                <a:lnTo>
                  <a:pt x="3043661" y="2296581"/>
                </a:lnTo>
                <a:lnTo>
                  <a:pt x="3043661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9525783" y="4167896"/>
            <a:ext cx="340896" cy="34089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464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171996" y="4794542"/>
            <a:ext cx="3043662" cy="2296581"/>
          </a:xfrm>
          <a:custGeom>
            <a:avLst/>
            <a:gdLst/>
            <a:ahLst/>
            <a:cxnLst/>
            <a:rect l="l" t="t" r="r" b="b"/>
            <a:pathLst>
              <a:path w="3043662" h="2296581">
                <a:moveTo>
                  <a:pt x="0" y="0"/>
                </a:moveTo>
                <a:lnTo>
                  <a:pt x="3043661" y="0"/>
                </a:lnTo>
                <a:lnTo>
                  <a:pt x="3043661" y="2296581"/>
                </a:lnTo>
                <a:lnTo>
                  <a:pt x="0" y="22965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-5400000">
            <a:off x="8399564" y="5772385"/>
            <a:ext cx="340896" cy="34089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464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10209580" y="6401733"/>
            <a:ext cx="3043662" cy="2296581"/>
          </a:xfrm>
          <a:custGeom>
            <a:avLst/>
            <a:gdLst/>
            <a:ahLst/>
            <a:cxnLst/>
            <a:rect l="l" t="t" r="r" b="b"/>
            <a:pathLst>
              <a:path w="3043662" h="2296581">
                <a:moveTo>
                  <a:pt x="3043661" y="0"/>
                </a:moveTo>
                <a:lnTo>
                  <a:pt x="0" y="0"/>
                </a:lnTo>
                <a:lnTo>
                  <a:pt x="0" y="2296581"/>
                </a:lnTo>
                <a:lnTo>
                  <a:pt x="3043661" y="2296581"/>
                </a:lnTo>
                <a:lnTo>
                  <a:pt x="3043661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 rot="-5400000">
            <a:off x="9525783" y="7379576"/>
            <a:ext cx="340896" cy="34089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464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24683" y="4834282"/>
            <a:ext cx="346633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2"/>
              </a:lnSpc>
            </a:pP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Выход на рынок и </a:t>
            </a: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анализ </a:t>
            </a:r>
            <a:r>
              <a:rPr lang="ru-RU" sz="1827" spc="179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валидности</a:t>
            </a: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 продукта</a:t>
            </a:r>
            <a:endParaRPr lang="en-US" sz="1827" spc="179" dirty="0">
              <a:solidFill>
                <a:srgbClr val="004380"/>
              </a:solidFill>
              <a:latin typeface="DM Sans"/>
            </a:endParaRPr>
          </a:p>
        </p:txBody>
      </p:sp>
      <p:sp>
        <p:nvSpPr>
          <p:cNvPr id="21" name="Freeform 21"/>
          <p:cNvSpPr/>
          <p:nvPr/>
        </p:nvSpPr>
        <p:spPr>
          <a:xfrm rot="-8393774">
            <a:off x="-2501214" y="6897831"/>
            <a:ext cx="8506356" cy="6341102"/>
          </a:xfrm>
          <a:custGeom>
            <a:avLst/>
            <a:gdLst/>
            <a:ahLst/>
            <a:cxnLst/>
            <a:rect l="l" t="t" r="r" b="b"/>
            <a:pathLst>
              <a:path w="8506356" h="6341102">
                <a:moveTo>
                  <a:pt x="0" y="0"/>
                </a:moveTo>
                <a:lnTo>
                  <a:pt x="8506357" y="0"/>
                </a:lnTo>
                <a:lnTo>
                  <a:pt x="8506357" y="6341102"/>
                </a:lnTo>
                <a:lnTo>
                  <a:pt x="0" y="634110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715000" y="1943100"/>
            <a:ext cx="1301020" cy="1284462"/>
          </a:xfrm>
          <a:custGeom>
            <a:avLst/>
            <a:gdLst/>
            <a:ahLst/>
            <a:cxnLst/>
            <a:rect l="l" t="t" r="r" b="b"/>
            <a:pathLst>
              <a:path w="1301020" h="1284462">
                <a:moveTo>
                  <a:pt x="0" y="0"/>
                </a:moveTo>
                <a:lnTo>
                  <a:pt x="1301020" y="0"/>
                </a:lnTo>
                <a:lnTo>
                  <a:pt x="1301020" y="1284462"/>
                </a:lnTo>
                <a:lnTo>
                  <a:pt x="0" y="128446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582400" y="3543300"/>
            <a:ext cx="1412358" cy="1361000"/>
          </a:xfrm>
          <a:custGeom>
            <a:avLst/>
            <a:gdLst/>
            <a:ahLst/>
            <a:cxnLst/>
            <a:rect l="l" t="t" r="r" b="b"/>
            <a:pathLst>
              <a:path w="1412358" h="1361000">
                <a:moveTo>
                  <a:pt x="0" y="0"/>
                </a:moveTo>
                <a:lnTo>
                  <a:pt x="1412358" y="0"/>
                </a:lnTo>
                <a:lnTo>
                  <a:pt x="1412358" y="1360999"/>
                </a:lnTo>
                <a:lnTo>
                  <a:pt x="0" y="136099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715000" y="5219700"/>
            <a:ext cx="1303287" cy="1430754"/>
          </a:xfrm>
          <a:custGeom>
            <a:avLst/>
            <a:gdLst/>
            <a:ahLst/>
            <a:cxnLst/>
            <a:rect l="l" t="t" r="r" b="b"/>
            <a:pathLst>
              <a:path w="1303287" h="1430754">
                <a:moveTo>
                  <a:pt x="0" y="0"/>
                </a:moveTo>
                <a:lnTo>
                  <a:pt x="1303287" y="0"/>
                </a:lnTo>
                <a:lnTo>
                  <a:pt x="1303287" y="1430754"/>
                </a:lnTo>
                <a:lnTo>
                  <a:pt x="0" y="1430754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1353800" y="6743700"/>
            <a:ext cx="1684916" cy="1439837"/>
          </a:xfrm>
          <a:custGeom>
            <a:avLst/>
            <a:gdLst/>
            <a:ahLst/>
            <a:cxnLst/>
            <a:rect l="l" t="t" r="r" b="b"/>
            <a:pathLst>
              <a:path w="1684916" h="1439837">
                <a:moveTo>
                  <a:pt x="0" y="0"/>
                </a:moveTo>
                <a:lnTo>
                  <a:pt x="1684916" y="0"/>
                </a:lnTo>
                <a:lnTo>
                  <a:pt x="1684916" y="1439837"/>
                </a:lnTo>
                <a:lnTo>
                  <a:pt x="0" y="1439837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600200" y="1562100"/>
            <a:ext cx="3466338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2"/>
              </a:lnSpc>
            </a:pP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Проведение исследовательских мероприятий в школах России и других стран</a:t>
            </a:r>
          </a:p>
          <a:p>
            <a:pPr algn="r">
              <a:lnSpc>
                <a:spcPts val="2522"/>
              </a:lnSpc>
            </a:pP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Создание прототипа карточек и диагностических материалов</a:t>
            </a:r>
            <a:endParaRPr lang="en-US" sz="1827" spc="179" dirty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434216" y="3300491"/>
            <a:ext cx="3466338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2"/>
              </a:lnSpc>
            </a:pP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Выпуск карточек и диагностического пособия. Изучение </a:t>
            </a:r>
            <a:r>
              <a:rPr lang="ru-RU" sz="1827" spc="179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маркет</a:t>
            </a:r>
            <a:r>
              <a:rPr lang="ru-RU" sz="1827" spc="179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-плейса</a:t>
            </a: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 для выхода на широкую аудиторию</a:t>
            </a:r>
            <a:endParaRPr lang="en-US" sz="1827" spc="179" dirty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3411200" y="7048500"/>
            <a:ext cx="346633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2"/>
              </a:lnSpc>
            </a:pPr>
            <a:r>
              <a:rPr lang="ru-RU" sz="1827" spc="179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Подведение итогов, работа с инвесторами </a:t>
            </a:r>
            <a:endParaRPr lang="en-US" sz="1827" spc="179" dirty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5532" y="1515066"/>
            <a:ext cx="7256868" cy="7256868"/>
          </a:xfrm>
          <a:custGeom>
            <a:avLst/>
            <a:gdLst/>
            <a:ahLst/>
            <a:cxnLst/>
            <a:rect l="l" t="t" r="r" b="b"/>
            <a:pathLst>
              <a:path w="7256868" h="7256868">
                <a:moveTo>
                  <a:pt x="0" y="0"/>
                </a:moveTo>
                <a:lnTo>
                  <a:pt x="7256869" y="0"/>
                </a:lnTo>
                <a:lnTo>
                  <a:pt x="7256869" y="7256868"/>
                </a:lnTo>
                <a:lnTo>
                  <a:pt x="0" y="725686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69686" y="5143500"/>
            <a:ext cx="1713245" cy="1242882"/>
          </a:xfrm>
          <a:custGeom>
            <a:avLst/>
            <a:gdLst/>
            <a:ahLst/>
            <a:cxnLst/>
            <a:rect l="l" t="t" r="r" b="b"/>
            <a:pathLst>
              <a:path w="1713245" h="1242882">
                <a:moveTo>
                  <a:pt x="0" y="0"/>
                </a:moveTo>
                <a:lnTo>
                  <a:pt x="1713245" y="0"/>
                </a:lnTo>
                <a:lnTo>
                  <a:pt x="1713245" y="1242882"/>
                </a:lnTo>
                <a:lnTo>
                  <a:pt x="0" y="124288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403665" y="4943928"/>
            <a:ext cx="1190215" cy="1566073"/>
          </a:xfrm>
          <a:custGeom>
            <a:avLst/>
            <a:gdLst/>
            <a:ahLst/>
            <a:cxnLst/>
            <a:rect l="l" t="t" r="r" b="b"/>
            <a:pathLst>
              <a:path w="1190215" h="1566073">
                <a:moveTo>
                  <a:pt x="0" y="0"/>
                </a:moveTo>
                <a:lnTo>
                  <a:pt x="1190216" y="0"/>
                </a:lnTo>
                <a:lnTo>
                  <a:pt x="1190216" y="1566073"/>
                </a:lnTo>
                <a:lnTo>
                  <a:pt x="0" y="15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04740" y="1909581"/>
            <a:ext cx="1228847" cy="1197567"/>
          </a:xfrm>
          <a:custGeom>
            <a:avLst/>
            <a:gdLst/>
            <a:ahLst/>
            <a:cxnLst/>
            <a:rect l="l" t="t" r="r" b="b"/>
            <a:pathLst>
              <a:path w="1228847" h="1197567">
                <a:moveTo>
                  <a:pt x="0" y="0"/>
                </a:moveTo>
                <a:lnTo>
                  <a:pt x="1228846" y="0"/>
                </a:lnTo>
                <a:lnTo>
                  <a:pt x="1228846" y="1197567"/>
                </a:lnTo>
                <a:lnTo>
                  <a:pt x="0" y="119756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33400" y="800100"/>
            <a:ext cx="7023917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507"/>
              </a:lnSpc>
              <a:spcBef>
                <a:spcPct val="0"/>
              </a:spcBef>
            </a:pPr>
            <a:r>
              <a:rPr lang="ru-RU" sz="6600" b="1" spc="65" dirty="0" smtClean="0">
                <a:solidFill>
                  <a:srgbClr val="2B26AD"/>
                </a:solidFill>
                <a:latin typeface="Now Heavy"/>
              </a:rPr>
              <a:t>Первое исследование </a:t>
            </a:r>
            <a:endParaRPr lang="en-US" sz="6600" b="1" spc="65" dirty="0">
              <a:solidFill>
                <a:srgbClr val="2B26AD"/>
              </a:solidFill>
              <a:latin typeface="Now Heavy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420217" y="7410173"/>
            <a:ext cx="8342934" cy="5840054"/>
          </a:xfrm>
          <a:custGeom>
            <a:avLst/>
            <a:gdLst/>
            <a:ahLst/>
            <a:cxnLst/>
            <a:rect l="l" t="t" r="r" b="b"/>
            <a:pathLst>
              <a:path w="8342934" h="5840054">
                <a:moveTo>
                  <a:pt x="0" y="0"/>
                </a:moveTo>
                <a:lnTo>
                  <a:pt x="8342933" y="0"/>
                </a:lnTo>
                <a:lnTo>
                  <a:pt x="8342933" y="5840054"/>
                </a:lnTo>
                <a:lnTo>
                  <a:pt x="0" y="584005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455040" y="-3493717"/>
            <a:ext cx="8342934" cy="5840054"/>
          </a:xfrm>
          <a:custGeom>
            <a:avLst/>
            <a:gdLst/>
            <a:ahLst/>
            <a:cxnLst/>
            <a:rect l="l" t="t" r="r" b="b"/>
            <a:pathLst>
              <a:path w="8342934" h="5840054">
                <a:moveTo>
                  <a:pt x="0" y="0"/>
                </a:moveTo>
                <a:lnTo>
                  <a:pt x="8342934" y="0"/>
                </a:lnTo>
                <a:lnTo>
                  <a:pt x="8342934" y="5840053"/>
                </a:lnTo>
                <a:lnTo>
                  <a:pt x="0" y="5840053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81000" y="2705100"/>
            <a:ext cx="5504250" cy="285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4"/>
              </a:lnSpc>
            </a:pP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Школы:</a:t>
            </a:r>
          </a:p>
          <a:p>
            <a:pPr>
              <a:lnSpc>
                <a:spcPts val="2514"/>
              </a:lnSpc>
              <a:buFont typeface="Arial" pitchFamily="34" charset="0"/>
              <a:buChar char="•"/>
            </a:pP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Государственная, МБОУ «Гимназия 152»,  Кировский район</a:t>
            </a:r>
          </a:p>
          <a:p>
            <a:pPr>
              <a:lnSpc>
                <a:spcPts val="2514"/>
              </a:lnSpc>
              <a:buFont typeface="Arial" pitchFamily="34" charset="0"/>
              <a:buChar char="•"/>
            </a:pP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Государственная, Школа №81, Кировский район</a:t>
            </a:r>
          </a:p>
          <a:p>
            <a:pPr>
              <a:lnSpc>
                <a:spcPts val="2514"/>
              </a:lnSpc>
              <a:buFont typeface="Arial" pitchFamily="34" charset="0"/>
              <a:buChar char="•"/>
            </a:pP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Частная школа BC </a:t>
            </a:r>
            <a:r>
              <a:rPr lang="ru-RU" sz="1822" spc="178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Academy</a:t>
            </a: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22" spc="178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Вахитовский</a:t>
            </a: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 район</a:t>
            </a:r>
          </a:p>
          <a:p>
            <a:pPr>
              <a:lnSpc>
                <a:spcPts val="2514"/>
              </a:lnSpc>
              <a:buFont typeface="Arial" pitchFamily="34" charset="0"/>
              <a:buChar char="•"/>
            </a:pPr>
            <a:r>
              <a:rPr lang="ru-RU" sz="1822" spc="178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Полилингвальная</a:t>
            </a: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 школа </a:t>
            </a:r>
            <a:r>
              <a:rPr lang="ru-RU" sz="1822" spc="178" dirty="0" err="1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Адымнар</a:t>
            </a:r>
            <a:r>
              <a:rPr lang="ru-RU" sz="1822" spc="178" dirty="0" smtClean="0">
                <a:solidFill>
                  <a:srgbClr val="004380"/>
                </a:solidFill>
                <a:latin typeface="Arial" pitchFamily="34" charset="0"/>
                <a:cs typeface="Arial" pitchFamily="34" charset="0"/>
              </a:rPr>
              <a:t>, Ново-Савиновский район</a:t>
            </a:r>
            <a:endParaRPr lang="ru-RU" sz="1822" spc="178" dirty="0">
              <a:solidFill>
                <a:srgbClr val="0043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-4728533" y="7588853"/>
            <a:ext cx="8342934" cy="5840054"/>
          </a:xfrm>
          <a:custGeom>
            <a:avLst/>
            <a:gdLst/>
            <a:ahLst/>
            <a:cxnLst/>
            <a:rect l="l" t="t" r="r" b="b"/>
            <a:pathLst>
              <a:path w="8342934" h="5840054">
                <a:moveTo>
                  <a:pt x="0" y="0"/>
                </a:moveTo>
                <a:lnTo>
                  <a:pt x="8342933" y="0"/>
                </a:lnTo>
                <a:lnTo>
                  <a:pt x="8342933" y="5840053"/>
                </a:lnTo>
                <a:lnTo>
                  <a:pt x="0" y="5840053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5905500"/>
            <a:ext cx="3962400" cy="2721055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3" cstate="print"/>
          <a:srcRect l="31228" t="16453" r="36110" b="4798"/>
          <a:stretch>
            <a:fillRect/>
          </a:stretch>
        </p:blipFill>
        <p:spPr bwMode="auto">
          <a:xfrm>
            <a:off x="5486400" y="5295900"/>
            <a:ext cx="2133600" cy="289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07" t="5769" r="9955" b="5769"/>
          <a:stretch/>
        </p:blipFill>
        <p:spPr>
          <a:xfrm>
            <a:off x="7696200" y="6515100"/>
            <a:ext cx="2173357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92862" y="-2920027"/>
            <a:ext cx="5921267" cy="4144887"/>
          </a:xfrm>
          <a:custGeom>
            <a:avLst/>
            <a:gdLst/>
            <a:ahLst/>
            <a:cxnLst/>
            <a:rect l="l" t="t" r="r" b="b"/>
            <a:pathLst>
              <a:path w="5921267" h="4144887">
                <a:moveTo>
                  <a:pt x="0" y="0"/>
                </a:moveTo>
                <a:lnTo>
                  <a:pt x="5921267" y="0"/>
                </a:lnTo>
                <a:lnTo>
                  <a:pt x="5921267" y="4144887"/>
                </a:lnTo>
                <a:lnTo>
                  <a:pt x="0" y="414488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638800" y="4076700"/>
            <a:ext cx="15392400" cy="7795739"/>
          </a:xfrm>
          <a:custGeom>
            <a:avLst/>
            <a:gdLst/>
            <a:ahLst/>
            <a:cxnLst/>
            <a:rect l="l" t="t" r="r" b="b"/>
            <a:pathLst>
              <a:path w="21495031" h="14577539">
                <a:moveTo>
                  <a:pt x="0" y="0"/>
                </a:moveTo>
                <a:lnTo>
                  <a:pt x="21495031" y="0"/>
                </a:lnTo>
                <a:lnTo>
                  <a:pt x="21495031" y="14577540"/>
                </a:lnTo>
                <a:lnTo>
                  <a:pt x="0" y="145775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90800" y="0"/>
            <a:ext cx="4869084" cy="1252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492"/>
              </a:lnSpc>
              <a:spcBef>
                <a:spcPct val="0"/>
              </a:spcBef>
            </a:pPr>
            <a:r>
              <a:rPr lang="ru-RU" sz="8800" b="1" spc="94" dirty="0" smtClean="0">
                <a:solidFill>
                  <a:srgbClr val="2B26AD"/>
                </a:solidFill>
                <a:latin typeface="Now Heavy"/>
              </a:rPr>
              <a:t>Выводы</a:t>
            </a:r>
            <a:endParaRPr lang="en-US" sz="8800" b="1" spc="94" dirty="0">
              <a:solidFill>
                <a:srgbClr val="2B26AD"/>
              </a:solidFill>
              <a:latin typeface="Now Heav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049000" y="5829300"/>
            <a:ext cx="6526762" cy="33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537"/>
              </a:lnSpc>
              <a:spcBef>
                <a:spcPct val="0"/>
              </a:spcBef>
            </a:pPr>
            <a:r>
              <a:rPr lang="en-US" sz="19669" spc="275" dirty="0">
                <a:solidFill>
                  <a:srgbClr val="FFFFFF"/>
                </a:solidFill>
                <a:latin typeface="Now Heavy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515600" y="8801100"/>
            <a:ext cx="5084346" cy="864961"/>
            <a:chOff x="0" y="0"/>
            <a:chExt cx="6779128" cy="1153281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0" y="0"/>
              <a:ext cx="6779128" cy="1153281"/>
              <a:chOff x="0" y="0"/>
              <a:chExt cx="13271500" cy="225777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6351" y="0"/>
                <a:ext cx="10571728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10571728" h="2257821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8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0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7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7482" y="399122"/>
                      <a:pt x="4502249" y="493889"/>
                      <a:pt x="4619149" y="493889"/>
                    </a:cubicBezTo>
                    <a:cubicBezTo>
                      <a:pt x="4736049" y="493889"/>
                      <a:pt x="4830816" y="399122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49" y="0"/>
                      <a:pt x="4619149" y="0"/>
                    </a:cubicBezTo>
                    <a:moveTo>
                      <a:pt x="4399933" y="969998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5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7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3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799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5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0982" y="399122"/>
                      <a:pt x="5835749" y="493889"/>
                      <a:pt x="5952649" y="493889"/>
                    </a:cubicBezTo>
                    <a:cubicBezTo>
                      <a:pt x="6069549" y="493889"/>
                      <a:pt x="6164316" y="399122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49" y="0"/>
                      <a:pt x="5952649" y="0"/>
                    </a:cubicBezTo>
                    <a:moveTo>
                      <a:pt x="5733433" y="969998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5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3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299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5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7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7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  <a:moveTo>
                      <a:pt x="9953149" y="0"/>
                    </a:moveTo>
                    <a:cubicBezTo>
                      <a:pt x="9836248" y="0"/>
                      <a:pt x="9741482" y="94766"/>
                      <a:pt x="9741482" y="211667"/>
                    </a:cubicBezTo>
                    <a:lnTo>
                      <a:pt x="9741482" y="282222"/>
                    </a:lnTo>
                    <a:cubicBezTo>
                      <a:pt x="9741482" y="399122"/>
                      <a:pt x="9836248" y="493889"/>
                      <a:pt x="9953149" y="493889"/>
                    </a:cubicBezTo>
                    <a:cubicBezTo>
                      <a:pt x="10070050" y="493889"/>
                      <a:pt x="10164816" y="399122"/>
                      <a:pt x="10164816" y="282222"/>
                    </a:cubicBezTo>
                    <a:lnTo>
                      <a:pt x="10164816" y="211667"/>
                    </a:lnTo>
                    <a:cubicBezTo>
                      <a:pt x="10164816" y="94766"/>
                      <a:pt x="10070050" y="0"/>
                      <a:pt x="9953149" y="0"/>
                    </a:cubicBezTo>
                    <a:moveTo>
                      <a:pt x="9733933" y="969998"/>
                    </a:moveTo>
                    <a:cubicBezTo>
                      <a:pt x="9735132" y="961884"/>
                      <a:pt x="9723703" y="958709"/>
                      <a:pt x="9720528" y="966258"/>
                    </a:cubicBezTo>
                    <a:lnTo>
                      <a:pt x="9566504" y="1325598"/>
                    </a:lnTo>
                    <a:cubicBezTo>
                      <a:pt x="9544248" y="1377518"/>
                      <a:pt x="9493172" y="1411161"/>
                      <a:pt x="9436682" y="1411111"/>
                    </a:cubicBezTo>
                    <a:lnTo>
                      <a:pt x="9371630" y="1411111"/>
                    </a:lnTo>
                    <a:cubicBezTo>
                      <a:pt x="9359766" y="1411122"/>
                      <a:pt x="9348691" y="1405168"/>
                      <a:pt x="9342155" y="1395265"/>
                    </a:cubicBezTo>
                    <a:cubicBezTo>
                      <a:pt x="9335620" y="1385363"/>
                      <a:pt x="9334500" y="1372839"/>
                      <a:pt x="9339175" y="1361934"/>
                    </a:cubicBezTo>
                    <a:lnTo>
                      <a:pt x="9529816" y="917222"/>
                    </a:lnTo>
                    <a:lnTo>
                      <a:pt x="9599948" y="741821"/>
                    </a:lnTo>
                    <a:cubicBezTo>
                      <a:pt x="9642818" y="634683"/>
                      <a:pt x="9746594" y="564437"/>
                      <a:pt x="9861991" y="564444"/>
                    </a:cubicBezTo>
                    <a:lnTo>
                      <a:pt x="10044307" y="564444"/>
                    </a:lnTo>
                    <a:cubicBezTo>
                      <a:pt x="10159704" y="564437"/>
                      <a:pt x="10263480" y="634683"/>
                      <a:pt x="10306350" y="741821"/>
                    </a:cubicBezTo>
                    <a:lnTo>
                      <a:pt x="10376482" y="917222"/>
                    </a:lnTo>
                    <a:lnTo>
                      <a:pt x="10567053" y="1361934"/>
                    </a:lnTo>
                    <a:cubicBezTo>
                      <a:pt x="10571728" y="1372839"/>
                      <a:pt x="10570607" y="1385363"/>
                      <a:pt x="10564072" y="1395265"/>
                    </a:cubicBezTo>
                    <a:cubicBezTo>
                      <a:pt x="10557537" y="1405168"/>
                      <a:pt x="10546462" y="1411122"/>
                      <a:pt x="10534597" y="1411111"/>
                    </a:cubicBezTo>
                    <a:lnTo>
                      <a:pt x="10469545" y="1411111"/>
                    </a:lnTo>
                    <a:cubicBezTo>
                      <a:pt x="10413107" y="1411105"/>
                      <a:pt x="10362101" y="1377471"/>
                      <a:pt x="10339864" y="1325598"/>
                    </a:cubicBezTo>
                    <a:lnTo>
                      <a:pt x="10185841" y="966258"/>
                    </a:lnTo>
                    <a:cubicBezTo>
                      <a:pt x="10182595" y="958709"/>
                      <a:pt x="10171236" y="961884"/>
                      <a:pt x="10172365" y="969998"/>
                    </a:cubicBezTo>
                    <a:lnTo>
                      <a:pt x="10235371" y="1411111"/>
                    </a:lnTo>
                    <a:lnTo>
                      <a:pt x="10302752" y="2219607"/>
                    </a:lnTo>
                    <a:cubicBezTo>
                      <a:pt x="10303560" y="2229429"/>
                      <a:pt x="10300222" y="2239141"/>
                      <a:pt x="10293548" y="2246392"/>
                    </a:cubicBezTo>
                    <a:cubicBezTo>
                      <a:pt x="10286874" y="2253643"/>
                      <a:pt x="10277470" y="2257771"/>
                      <a:pt x="10267615" y="2257778"/>
                    </a:cubicBezTo>
                    <a:lnTo>
                      <a:pt x="10213781" y="2257778"/>
                    </a:lnTo>
                    <a:cubicBezTo>
                      <a:pt x="10144799" y="2257786"/>
                      <a:pt x="10085922" y="2207921"/>
                      <a:pt x="10074575" y="2139879"/>
                    </a:cubicBezTo>
                    <a:lnTo>
                      <a:pt x="9960204" y="1452880"/>
                    </a:lnTo>
                    <a:cubicBezTo>
                      <a:pt x="9958864" y="1444978"/>
                      <a:pt x="9947575" y="1444978"/>
                      <a:pt x="9946235" y="1452880"/>
                    </a:cubicBezTo>
                    <a:lnTo>
                      <a:pt x="9831794" y="2139879"/>
                    </a:lnTo>
                    <a:cubicBezTo>
                      <a:pt x="9820442" y="2207948"/>
                      <a:pt x="9761525" y="2257821"/>
                      <a:pt x="9692517" y="2257778"/>
                    </a:cubicBezTo>
                    <a:lnTo>
                      <a:pt x="9638683" y="2257778"/>
                    </a:lnTo>
                    <a:cubicBezTo>
                      <a:pt x="9628828" y="2257771"/>
                      <a:pt x="9619424" y="2253643"/>
                      <a:pt x="9612750" y="2246392"/>
                    </a:cubicBezTo>
                    <a:cubicBezTo>
                      <a:pt x="9606076" y="2239141"/>
                      <a:pt x="9602738" y="2229429"/>
                      <a:pt x="9603546" y="2219607"/>
                    </a:cubicBezTo>
                    <a:lnTo>
                      <a:pt x="9670927" y="1411111"/>
                    </a:lnTo>
                    <a:lnTo>
                      <a:pt x="9733933" y="969998"/>
                    </a:lnTo>
                  </a:path>
                </a:pathLst>
              </a:custGeom>
              <a:solidFill>
                <a:srgbClr val="FFD22E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10684351" y="0"/>
                <a:ext cx="2570727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2570727" h="2257821">
                    <a:moveTo>
                      <a:pt x="618649" y="0"/>
                    </a:moveTo>
                    <a:cubicBezTo>
                      <a:pt x="501748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8" y="493889"/>
                      <a:pt x="618649" y="493889"/>
                    </a:cubicBezTo>
                    <a:cubicBezTo>
                      <a:pt x="735550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50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3" y="958709"/>
                      <a:pt x="386028" y="966258"/>
                    </a:cubicBezTo>
                    <a:lnTo>
                      <a:pt x="232004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1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7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5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2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299" y="2257786"/>
                      <a:pt x="751422" y="2207921"/>
                      <a:pt x="740075" y="2139879"/>
                    </a:cubicBezTo>
                    <a:lnTo>
                      <a:pt x="625704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4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6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8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8" y="493889"/>
                      <a:pt x="1952149" y="493889"/>
                    </a:cubicBezTo>
                    <a:cubicBezTo>
                      <a:pt x="2069050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50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3" y="958709"/>
                      <a:pt x="1719528" y="966258"/>
                    </a:cubicBezTo>
                    <a:lnTo>
                      <a:pt x="1565504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1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4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4" y="564437"/>
                      <a:pt x="2262480" y="634683"/>
                      <a:pt x="2305350" y="741821"/>
                    </a:cubicBezTo>
                    <a:lnTo>
                      <a:pt x="2375483" y="917222"/>
                    </a:lnTo>
                    <a:lnTo>
                      <a:pt x="2566053" y="1361934"/>
                    </a:lnTo>
                    <a:cubicBezTo>
                      <a:pt x="2570727" y="1372839"/>
                      <a:pt x="2569607" y="1385363"/>
                      <a:pt x="2563073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3" y="1325598"/>
                    </a:cubicBezTo>
                    <a:lnTo>
                      <a:pt x="2184841" y="966258"/>
                    </a:lnTo>
                    <a:cubicBezTo>
                      <a:pt x="2181595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2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799" y="2257786"/>
                      <a:pt x="2084922" y="2207921"/>
                      <a:pt x="2073575" y="2139879"/>
                    </a:cubicBezTo>
                    <a:lnTo>
                      <a:pt x="1959204" y="1452880"/>
                    </a:lnTo>
                    <a:cubicBezTo>
                      <a:pt x="1957864" y="1444978"/>
                      <a:pt x="1946575" y="1444978"/>
                      <a:pt x="1945235" y="1452880"/>
                    </a:cubicBezTo>
                    <a:lnTo>
                      <a:pt x="1830794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6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</a:path>
                </a:pathLst>
              </a:custGeom>
              <a:solidFill>
                <a:srgbClr val="FFFBFB"/>
              </a:solidFill>
            </p:spPr>
          </p:sp>
        </p:grpSp>
      </p:grpSp>
      <p:sp>
        <p:nvSpPr>
          <p:cNvPr id="10" name="TextBox 10"/>
          <p:cNvSpPr txBox="1"/>
          <p:nvPr/>
        </p:nvSpPr>
        <p:spPr>
          <a:xfrm>
            <a:off x="1676400" y="1562100"/>
            <a:ext cx="111252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Важно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понимать, что в период детства происходит формирование качеств ребенка, которые он перенимает из вне.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Данное исследование показало: 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Как образы героев воспринимаются детьми и студентами, 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Отражают ли мультфильмы их запросы, 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Какие черты к формированию психологического автопортрета современного ребенка оставили мультфильмы.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AutoNum type="arabicParenR"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Около 80% детей так и не смогли передать главную суть и смысл мультфильма, хуже если это был мультсериал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hunderstorm concept with lightning"/>
          <p:cNvPicPr>
            <a:picLocks noChangeAspect="1" noChangeArrowheads="1"/>
          </p:cNvPicPr>
          <p:nvPr/>
        </p:nvPicPr>
        <p:blipFill>
          <a:blip r:embed="rId2" cstate="print"/>
          <a:srcRect b="21224"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34000" y="6134100"/>
            <a:ext cx="9906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Зачастую  дети смотрят мультфильмы, чтобы не мешать кому-то. Родители спокойно успевают сделать свои дела, учителя таким образом пытаются передать речь иностранных героев, однако редко, кто действительно задумывается о правильной работе с мультфильмом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3d clouds model with blue background"/>
          <p:cNvPicPr>
            <a:picLocks noChangeAspect="1" noChangeArrowheads="1"/>
          </p:cNvPicPr>
          <p:nvPr/>
        </p:nvPicPr>
        <p:blipFill>
          <a:blip r:embed="rId2" cstate="print"/>
          <a:srcRect t="18380" b="2843"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86400" y="5295900"/>
            <a:ext cx="1043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Мы хотим передать всю ценность мультипликаций, создать свои обучающие мультфильмы. Помочь детям развивать самостоятельно фантазию, логику и речь. Большие планы на создание большого будущего!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770781">
            <a:off x="-2865385" y="-671694"/>
            <a:ext cx="12531108" cy="11896817"/>
          </a:xfrm>
          <a:custGeom>
            <a:avLst/>
            <a:gdLst/>
            <a:ahLst/>
            <a:cxnLst/>
            <a:rect l="l" t="t" r="r" b="b"/>
            <a:pathLst>
              <a:path w="12531108" h="8771776">
                <a:moveTo>
                  <a:pt x="0" y="0"/>
                </a:moveTo>
                <a:lnTo>
                  <a:pt x="12531108" y="0"/>
                </a:lnTo>
                <a:lnTo>
                  <a:pt x="12531108" y="8771776"/>
                </a:lnTo>
                <a:lnTo>
                  <a:pt x="0" y="87717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0" y="1333500"/>
            <a:ext cx="7530309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4400" b="1" spc="106" dirty="0" smtClean="0">
                <a:solidFill>
                  <a:srgbClr val="FFFBFB"/>
                </a:solidFill>
                <a:latin typeface="Now Heavy"/>
              </a:rPr>
              <a:t>Благодарим за внимание! Буду рада ответить на любые вопросы и предложения!</a:t>
            </a:r>
            <a:endParaRPr lang="en-US" sz="4400" b="1" spc="106" dirty="0">
              <a:solidFill>
                <a:srgbClr val="FFFBFB"/>
              </a:solidFill>
              <a:latin typeface="Now Heavy"/>
            </a:endParaRPr>
          </a:p>
        </p:txBody>
      </p:sp>
      <p:sp>
        <p:nvSpPr>
          <p:cNvPr id="10" name="Freeform 10"/>
          <p:cNvSpPr/>
          <p:nvPr/>
        </p:nvSpPr>
        <p:spPr>
          <a:xfrm rot="7797219">
            <a:off x="12348165" y="6001072"/>
            <a:ext cx="7357896" cy="5432582"/>
          </a:xfrm>
          <a:custGeom>
            <a:avLst/>
            <a:gdLst/>
            <a:ahLst/>
            <a:cxnLst/>
            <a:rect l="l" t="t" r="r" b="b"/>
            <a:pathLst>
              <a:path w="12531108" h="8771776">
                <a:moveTo>
                  <a:pt x="0" y="0"/>
                </a:moveTo>
                <a:lnTo>
                  <a:pt x="12531108" y="0"/>
                </a:lnTo>
                <a:lnTo>
                  <a:pt x="12531108" y="8771776"/>
                </a:lnTo>
                <a:lnTo>
                  <a:pt x="0" y="87717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00966" y="3667834"/>
            <a:ext cx="5857379" cy="85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68"/>
              </a:lnSpc>
            </a:pPr>
            <a:r>
              <a:rPr lang="en-US" sz="2477" dirty="0" err="1" smtClean="0">
                <a:solidFill>
                  <a:srgbClr val="000000"/>
                </a:solidFill>
                <a:latin typeface="Montserrat Light"/>
              </a:rPr>
              <a:t>ne_kamelfo</a:t>
            </a:r>
            <a:endParaRPr lang="en-US" sz="2477" dirty="0" smtClean="0">
              <a:solidFill>
                <a:srgbClr val="000000"/>
              </a:solidFill>
              <a:latin typeface="Montserrat Light"/>
            </a:endParaRPr>
          </a:p>
          <a:p>
            <a:pPr>
              <a:lnSpc>
                <a:spcPts val="3468"/>
              </a:lnSpc>
            </a:pPr>
            <a:r>
              <a:rPr lang="ru-RU" sz="2477" dirty="0" err="1" smtClean="0">
                <a:solidFill>
                  <a:srgbClr val="000000"/>
                </a:solidFill>
                <a:latin typeface="Montserrat Light"/>
              </a:rPr>
              <a:t>Жарковская</a:t>
            </a:r>
            <a:r>
              <a:rPr lang="ru-RU" sz="2477" dirty="0" smtClean="0">
                <a:solidFill>
                  <a:srgbClr val="000000"/>
                </a:solidFill>
                <a:latin typeface="Montserrat Light"/>
              </a:rPr>
              <a:t> Инна Олеговна</a:t>
            </a:r>
            <a:endParaRPr lang="en-US" sz="2477" dirty="0">
              <a:solidFill>
                <a:srgbClr val="000000"/>
              </a:solidFill>
              <a:latin typeface="Montserrat 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00966" y="3156064"/>
            <a:ext cx="5857379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68"/>
              </a:lnSpc>
            </a:pPr>
            <a:r>
              <a:rPr lang="en-US" sz="2477" dirty="0" smtClean="0">
                <a:solidFill>
                  <a:srgbClr val="000000"/>
                </a:solidFill>
                <a:latin typeface="Montserrat Light"/>
                <a:hlinkClick r:id="rId4"/>
              </a:rPr>
              <a:t>zharkovskaya040802@gmail.com</a:t>
            </a:r>
            <a:endParaRPr lang="en-US" sz="2477" dirty="0" smtClean="0">
              <a:solidFill>
                <a:srgbClr val="000000"/>
              </a:solidFill>
              <a:latin typeface="Montserrat Light"/>
            </a:endParaRPr>
          </a:p>
          <a:p>
            <a:pPr>
              <a:lnSpc>
                <a:spcPts val="3468"/>
              </a:lnSpc>
            </a:pPr>
            <a:endParaRPr lang="en-US" sz="2477" dirty="0">
              <a:solidFill>
                <a:srgbClr val="000000"/>
              </a:solidFill>
              <a:latin typeface="Montserrat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00966" y="2686653"/>
            <a:ext cx="328643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8"/>
              </a:lnSpc>
            </a:pPr>
            <a:r>
              <a:rPr lang="en-US" sz="2477" dirty="0" smtClean="0">
                <a:solidFill>
                  <a:srgbClr val="000000"/>
                </a:solidFill>
                <a:latin typeface="Montserrat Light"/>
              </a:rPr>
              <a:t>+</a:t>
            </a:r>
            <a:r>
              <a:rPr lang="ru-RU" sz="2477" dirty="0" smtClean="0">
                <a:solidFill>
                  <a:srgbClr val="000000"/>
                </a:solidFill>
                <a:latin typeface="Montserrat Light"/>
              </a:rPr>
              <a:t>7 (927) 490-70-79</a:t>
            </a:r>
            <a:endParaRPr lang="en-US" sz="2477" dirty="0">
              <a:solidFill>
                <a:srgbClr val="000000"/>
              </a:solidFill>
              <a:latin typeface="Montserrat Light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9665716" y="3203689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665716" y="3715459"/>
            <a:ext cx="384783" cy="384955"/>
          </a:xfrm>
          <a:custGeom>
            <a:avLst/>
            <a:gdLst/>
            <a:ahLst/>
            <a:cxnLst/>
            <a:rect l="l" t="t" r="r" b="b"/>
            <a:pathLst>
              <a:path w="384783" h="384955">
                <a:moveTo>
                  <a:pt x="0" y="0"/>
                </a:moveTo>
                <a:lnTo>
                  <a:pt x="384783" y="0"/>
                </a:lnTo>
                <a:lnTo>
                  <a:pt x="384783" y="384956"/>
                </a:lnTo>
                <a:lnTo>
                  <a:pt x="0" y="38495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665716" y="2718790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9341038" y="2076610"/>
            <a:ext cx="5857379" cy="41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68"/>
              </a:lnSpc>
            </a:pPr>
            <a:r>
              <a:rPr lang="ru-RU" sz="2477" dirty="0" err="1" smtClean="0">
                <a:solidFill>
                  <a:srgbClr val="000000"/>
                </a:solidFill>
                <a:latin typeface="Montserrat Light Bold"/>
              </a:rPr>
              <a:t>Жарковская</a:t>
            </a:r>
            <a:r>
              <a:rPr lang="ru-RU" sz="2477" dirty="0" smtClean="0">
                <a:solidFill>
                  <a:srgbClr val="000000"/>
                </a:solidFill>
                <a:latin typeface="Montserrat Light Bold"/>
              </a:rPr>
              <a:t> Инна Олеговна</a:t>
            </a:r>
            <a:endParaRPr lang="en-US" sz="2477" dirty="0">
              <a:solidFill>
                <a:srgbClr val="000000"/>
              </a:solidFill>
              <a:latin typeface="Montserrat Light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567</Words>
  <Application>Microsoft Office PowerPoint</Application>
  <PresentationFormat>Произвольный</PresentationFormat>
  <Paragraphs>69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Now Heavy</vt:lpstr>
      <vt:lpstr>Calibri</vt:lpstr>
      <vt:lpstr>DM Sans</vt:lpstr>
      <vt:lpstr>DM Sans Bold</vt:lpstr>
      <vt:lpstr>Montserrat Light</vt:lpstr>
      <vt:lpstr>Montserrat Light 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modern marketing proposal presentation</dc:title>
  <dc:creator>Zver</dc:creator>
  <cp:lastModifiedBy>Zharkovskaya Inna</cp:lastModifiedBy>
  <cp:revision>2</cp:revision>
  <dcterms:created xsi:type="dcterms:W3CDTF">2006-08-16T00:00:00Z</dcterms:created>
  <dcterms:modified xsi:type="dcterms:W3CDTF">2023-10-23T11:50:08Z</dcterms:modified>
  <dc:identifier>DAFyEol8IPg</dc:identifier>
</cp:coreProperties>
</file>