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8" r:id="rId1"/>
  </p:sldMasterIdLst>
  <p:notesMasterIdLst>
    <p:notesMasterId r:id="rId14"/>
  </p:notesMasterIdLst>
  <p:sldIdLst>
    <p:sldId id="256" r:id="rId2"/>
    <p:sldId id="257" r:id="rId3"/>
    <p:sldId id="258" r:id="rId4"/>
    <p:sldId id="272" r:id="rId5"/>
    <p:sldId id="261" r:id="rId6"/>
    <p:sldId id="262" r:id="rId7"/>
    <p:sldId id="264" r:id="rId8"/>
    <p:sldId id="266" r:id="rId9"/>
    <p:sldId id="268" r:id="rId10"/>
    <p:sldId id="269" r:id="rId11"/>
    <p:sldId id="271" r:id="rId12"/>
    <p:sldId id="270" r:id="rId13"/>
  </p:sldIdLst>
  <p:sldSz cx="9144000" cy="5143500" type="screen16x9"/>
  <p:notesSz cx="6858000" cy="9144000"/>
  <p:embeddedFontLst>
    <p:embeddedFont>
      <p:font typeface="Raleway" charset="-52"/>
      <p:regular r:id="rId15"/>
      <p:bold r:id="rId16"/>
      <p:italic r:id="rId17"/>
      <p:boldItalic r:id="rId18"/>
    </p:embeddedFont>
    <p:embeddedFont>
      <p:font typeface="Century Gothic" pitchFamily="34" charset="0"/>
      <p:regular r:id="rId19"/>
      <p:bold r:id="rId20"/>
      <p:italic r:id="rId21"/>
      <p:boldItalic r:id="rId22"/>
    </p:embeddedFont>
    <p:embeddedFont>
      <p:font typeface="Raleway SemiBold" charset="-52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A1039FB2-73A5-456B-BFC6-3D650FED59FA}">
  <a:tblStyle styleId="{A1039FB2-73A5-456B-BFC6-3D650FED59F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944" y="-8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335459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7" name="Google Shape;10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c013e0b3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g2c013e0b3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5" name="Google Shape;1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c013e0b3a9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6" name="Google Shape;176;g2c013e0b3a9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7" name="Google Shape;19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38" name="Google Shape;2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c079fb96d7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g2c079fb96d7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59" name="Google Shape;25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35" name="Google Shape;35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42" name="Google Shape;42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48" name="Google Shape;48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54" name="Google Shape;54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Максим\Downloads\Untitled_logo_2_free-file (1) (1)-Photoroo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06" y="-101100"/>
            <a:ext cx="5433337" cy="543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Google Shape;109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3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3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3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</a:t>
            </a:fld>
            <a:endParaRPr dirty="0"/>
          </a:p>
        </p:txBody>
      </p:sp>
      <p:pic>
        <p:nvPicPr>
          <p:cNvPr id="116" name="Google Shape;11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75775" y="141013"/>
            <a:ext cx="888291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62265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31899" y="97125"/>
            <a:ext cx="1157950" cy="681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88774" y="252487"/>
            <a:ext cx="1086643" cy="370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4"/>
          <p:cNvSpPr txBox="1"/>
          <p:nvPr/>
        </p:nvSpPr>
        <p:spPr>
          <a:xfrm>
            <a:off x="293550" y="1217726"/>
            <a:ext cx="8556900" cy="43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i="1" dirty="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algn="just">
              <a:lnSpc>
                <a:spcPct val="115000"/>
              </a:lnSpc>
            </a:pPr>
            <a:r>
              <a:rPr lang="ru-RU" sz="18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ru-RU" sz="16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Согласно аналитике банка «Точка» - в </a:t>
            </a:r>
            <a:r>
              <a:rPr lang="ru-RU" sz="16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первом квартале 2024 года в России зарегистрировали 240 тысяч новых </a:t>
            </a:r>
            <a:r>
              <a:rPr lang="ru-RU" sz="1600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ИП</a:t>
            </a:r>
            <a:r>
              <a:rPr lang="ru-RU" sz="16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—(рекорд </a:t>
            </a:r>
            <a:r>
              <a:rPr lang="ru-RU" sz="16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последние два </a:t>
            </a:r>
            <a:r>
              <a:rPr lang="ru-RU" sz="16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года).</a:t>
            </a:r>
          </a:p>
          <a:p>
            <a:pPr marL="342900" lvl="0" algn="just">
              <a:lnSpc>
                <a:spcPct val="115000"/>
              </a:lnSpc>
            </a:pPr>
            <a:endParaRPr lang="ru-RU" sz="1600" dirty="0" smtClean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algn="just">
              <a:lnSpc>
                <a:spcPct val="115000"/>
              </a:lnSpc>
            </a:pPr>
            <a:r>
              <a:rPr lang="ru-RU" sz="16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По </a:t>
            </a:r>
            <a:r>
              <a:rPr lang="ru-RU" sz="16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данным исследовательской компании </a:t>
            </a:r>
            <a:r>
              <a:rPr lang="ru-RU" sz="1600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Startup</a:t>
            </a:r>
            <a:r>
              <a:rPr lang="ru-RU" sz="16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Genome</a:t>
            </a:r>
            <a:r>
              <a:rPr lang="ru-RU" sz="16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90% компаний закрываются уже в первый год, и только 10% становятся прибыльными проектами.</a:t>
            </a:r>
          </a:p>
          <a:p>
            <a:pPr marL="342900" lvl="0" algn="just">
              <a:lnSpc>
                <a:spcPct val="115000"/>
              </a:lnSpc>
            </a:pPr>
            <a:endParaRPr lang="ru-RU" sz="1600" dirty="0" smtClean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algn="just">
              <a:lnSpc>
                <a:spcPct val="115000"/>
              </a:lnSpc>
            </a:pPr>
            <a:r>
              <a:rPr lang="ru-RU" sz="16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ru-RU" sz="16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Согласно «</a:t>
            </a:r>
            <a:r>
              <a:rPr lang="en-US" sz="1600" dirty="0" err="1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COMNEWS</a:t>
            </a:r>
            <a:r>
              <a:rPr lang="ru-RU" sz="16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</a:t>
            </a:r>
            <a:r>
              <a:rPr lang="ru-RU" sz="16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</a:t>
            </a:r>
            <a:r>
              <a:rPr lang="ru-RU" sz="16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состоянию на ноябрь 2023 года </a:t>
            </a:r>
            <a:r>
              <a:rPr lang="ru-RU" sz="16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24% </a:t>
            </a:r>
            <a:r>
              <a:rPr lang="ru-RU" sz="16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российских компаний использует </a:t>
            </a:r>
            <a:r>
              <a:rPr lang="ru-RU" sz="16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ИИ: работа </a:t>
            </a:r>
            <a:r>
              <a:rPr lang="ru-RU" sz="16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клиентами (37%), сбор аналитической информации (36%), оптимизация и планирование процессов (33%), вычисления (32%), обработка запросов и входящих сообщений (32%) и написание текстов (31</a:t>
            </a:r>
            <a:r>
              <a:rPr lang="ru-RU" sz="16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%).</a:t>
            </a:r>
          </a:p>
          <a:p>
            <a:pPr marL="342900" algn="just">
              <a:lnSpc>
                <a:spcPct val="115000"/>
              </a:lnSpc>
            </a:pPr>
            <a:endParaRPr lang="ru-RU" sz="1600" dirty="0" smtClean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algn="just">
              <a:lnSpc>
                <a:spcPct val="115000"/>
              </a:lnSpc>
            </a:pPr>
            <a:r>
              <a:rPr lang="ru-RU" sz="16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</a:p>
          <a:p>
            <a:pPr marL="342900" lvl="0" algn="just">
              <a:lnSpc>
                <a:spcPct val="115000"/>
              </a:lnSpc>
            </a:pPr>
            <a:r>
              <a:rPr lang="ru" sz="16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i="1" dirty="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8" name="Google Shape;128;p24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8363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2</a:t>
            </a:fld>
            <a:endParaRPr sz="900"/>
          </a:p>
        </p:txBody>
      </p:sp>
      <p:pic>
        <p:nvPicPr>
          <p:cNvPr id="130" name="Google Shape;13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4"/>
          <p:cNvSpPr txBox="1"/>
          <p:nvPr/>
        </p:nvSpPr>
        <p:spPr>
          <a:xfrm>
            <a:off x="0" y="95525"/>
            <a:ext cx="2758200" cy="1108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идеи: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>
            <a:spLocks noGrp="1"/>
          </p:cNvSpPr>
          <p:nvPr>
            <p:ph type="body" idx="1"/>
          </p:nvPr>
        </p:nvSpPr>
        <p:spPr>
          <a:xfrm>
            <a:off x="456825" y="1313071"/>
            <a:ext cx="7993200" cy="3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pic>
        <p:nvPicPr>
          <p:cNvPr id="138" name="Google Shape;138;p2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3</a:t>
            </a:fld>
            <a:endParaRPr sz="900"/>
          </a:p>
        </p:txBody>
      </p:sp>
      <p:pic>
        <p:nvPicPr>
          <p:cNvPr id="140" name="Google Shape;14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5"/>
          <p:cNvSpPr txBox="1"/>
          <p:nvPr/>
        </p:nvSpPr>
        <p:spPr>
          <a:xfrm>
            <a:off x="0" y="95500"/>
            <a:ext cx="2284200" cy="1108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Целевая аудитория:</a:t>
            </a: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161463"/>
              </p:ext>
            </p:extLst>
          </p:nvPr>
        </p:nvGraphicFramePr>
        <p:xfrm>
          <a:off x="-3" y="1126636"/>
          <a:ext cx="9144002" cy="4119161"/>
        </p:xfrm>
        <a:graphic>
          <a:graphicData uri="http://schemas.openxmlformats.org/drawingml/2006/table">
            <a:tbl>
              <a:tblPr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tableStyleId>{D7AC3CCA-C797-4891-BE02-D94E43425B78}</a:tableStyleId>
              </a:tblPr>
              <a:tblGrid>
                <a:gridCol w="1961365"/>
                <a:gridCol w="2301611"/>
                <a:gridCol w="4881026"/>
              </a:tblGrid>
              <a:tr h="376552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u="none" strike="noStrike" dirty="0" err="1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ЦА</a:t>
                      </a:r>
                      <a:endParaRPr lang="ru-RU" sz="1600" b="1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u="none" strike="noStrike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Мотив</a:t>
                      </a:r>
                      <a:r>
                        <a:rPr lang="en-US" sz="1600" b="1" u="none" strike="noStrike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b="1" u="none" strike="noStrike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Проблема:</a:t>
                      </a:r>
                      <a:endParaRPr lang="ru-RU" sz="1600" b="1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" sz="1600" b="1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Raleway SemiBold"/>
                          <a:cs typeface="Times New Roman" pitchFamily="18" charset="0"/>
                          <a:sym typeface="Raleway SemiBold"/>
                        </a:rPr>
                        <a:t>Ценность, ценностное предложение</a:t>
                      </a:r>
                      <a:endParaRPr lang="ru-RU" sz="1600" b="1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</a:tr>
              <a:tr h="929007">
                <a:tc>
                  <a:txBody>
                    <a:bodyPr/>
                    <a:lstStyle/>
                    <a:p>
                      <a:pPr marL="0" indent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400" b="1" u="none" strike="noStrike" dirty="0" smtClean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u="none" strike="noStrike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Начинающий </a:t>
                      </a:r>
                      <a:r>
                        <a:rPr lang="ru-RU" sz="1400" b="1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предприниматель</a:t>
                      </a:r>
                      <a:endParaRPr lang="ru-RU" sz="1400" b="1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228600" indent="-22860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u="none" strike="noStrike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Нехватка времени;</a:t>
                      </a:r>
                    </a:p>
                    <a:p>
                      <a:pPr marL="228600" indent="-22860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u="none" strike="noStrike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Большой объем НПА;</a:t>
                      </a:r>
                    </a:p>
                    <a:p>
                      <a:pPr marL="228600" indent="-22860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u="none" strike="noStrike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Юридическая неграмотность;</a:t>
                      </a:r>
                    </a:p>
                    <a:p>
                      <a:pPr marL="228600" indent="-22860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u="none" strike="noStrike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Нехватка финансовых ресурсов;</a:t>
                      </a:r>
                      <a:endParaRPr lang="en-US" sz="1200" u="none" strike="noStrike" dirty="0" smtClean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 rowSpan="4">
                  <a:txBody>
                    <a:bodyPr/>
                    <a:lstStyle/>
                    <a:p>
                      <a:pPr algn="ctr" fontAlgn="t"/>
                      <a:r>
                        <a:rPr lang="ru-RU" sz="1600" b="1" i="0" u="sng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«Ситуации разные – программа одна»</a:t>
                      </a:r>
                    </a:p>
                    <a:p>
                      <a:pPr algn="ctr" fontAlgn="t"/>
                      <a:r>
                        <a:rPr lang="ru-RU" sz="120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 fontAlgn="t"/>
                      <a:r>
                        <a:rPr lang="ru-RU" sz="12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Созданный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 нуля и обученный профессионалами, на реальной юридической практике 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ИИ </a:t>
                      </a:r>
                      <a:r>
                        <a:rPr lang="ru-RU" sz="1200" b="1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“6Контракт”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поможет всем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 зависимости от того, кто наш клиент: </a:t>
                      </a:r>
                    </a:p>
                    <a:p>
                      <a:pPr algn="just" fontAlgn="t"/>
                      <a:endParaRPr lang="ru-RU" sz="1200" baseline="0" dirty="0" smtClean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 fontAlgn="t"/>
                      <a:r>
                        <a:rPr lang="ru-RU" sz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 сможет:</a:t>
                      </a:r>
                    </a:p>
                    <a:p>
                      <a:pPr marL="228600" indent="-228600" algn="just" fontAlgn="t">
                        <a:buFont typeface="+mj-lt"/>
                        <a:buAutoNum type="arabicPeriod"/>
                      </a:pPr>
                      <a:r>
                        <a:rPr lang="ru-RU" sz="12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Анализировать большой объем информации в договорах и НПА; </a:t>
                      </a:r>
                    </a:p>
                    <a:p>
                      <a:pPr marL="228600" indent="-228600" algn="just" fontAlgn="t">
                        <a:buFont typeface="+mj-lt"/>
                        <a:buAutoNum type="arabicPeriod"/>
                      </a:pPr>
                      <a:r>
                        <a:rPr lang="ru-RU" sz="12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Предоставлять доступ к полной нормативной базе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касающейся предпринимательства;</a:t>
                      </a:r>
                    </a:p>
                    <a:p>
                      <a:pPr marL="228600" indent="-228600" algn="just" fontAlgn="t">
                        <a:buFont typeface="+mj-lt"/>
                        <a:buAutoNum type="arabicPeriod"/>
                      </a:pPr>
                      <a:r>
                        <a:rPr lang="ru-RU" sz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Дать свою оценку контрагентам, основанную на различных источниках;</a:t>
                      </a:r>
                    </a:p>
                    <a:p>
                      <a:pPr marL="228600" indent="-228600" algn="just" fontAlgn="t">
                        <a:buFont typeface="+mj-lt"/>
                        <a:buAutoNum type="arabicPeriod"/>
                      </a:pPr>
                      <a:r>
                        <a:rPr lang="ru-RU" sz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Даст советы как лучше открыть/Реорганизовать/Ликвидировать  свой бизнес;</a:t>
                      </a:r>
                    </a:p>
                    <a:p>
                      <a:pPr marL="228600" indent="-228600" algn="just" fontAlgn="t">
                        <a:buFont typeface="+mj-lt"/>
                        <a:buAutoNum type="arabicPeriod"/>
                      </a:pPr>
                      <a:r>
                        <a:rPr lang="ru-RU" sz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т.д.</a:t>
                      </a:r>
                      <a:endParaRPr lang="ru-RU" sz="1200" dirty="0" smtClean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 fontAlgn="t"/>
                      <a:endParaRPr lang="ru-RU" sz="1200" dirty="0" smtClean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2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 предлагаем продукт в простой оболочке, приятной глазу оболочке, который будет понятен каждому и с которым будет легко работать. </a:t>
                      </a:r>
                      <a:r>
                        <a:rPr lang="ru-RU" sz="120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8100" marR="38100" marT="38100" marB="38100"/>
                </a:tc>
              </a:tr>
              <a:tr h="767016">
                <a:tc>
                  <a:txBody>
                    <a:bodyPr/>
                    <a:lstStyle/>
                    <a:p>
                      <a:pPr marL="0" indent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400" b="1" u="none" strike="noStrike" dirty="0" smtClean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u="none" strike="noStrike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Юристы </a:t>
                      </a:r>
                      <a:r>
                        <a:rPr lang="ru-RU" sz="1400" b="1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компаний </a:t>
                      </a:r>
                      <a:endParaRPr lang="ru-RU" sz="1400" b="1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Нехватка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времени – загруженность в работе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Неопытность (касательно молодых юристов)</a:t>
                      </a:r>
                      <a:endParaRPr lang="ru-RU" sz="12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 v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</a:tr>
              <a:tr h="1085073">
                <a:tc>
                  <a:txBody>
                    <a:bodyPr/>
                    <a:lstStyle/>
                    <a:p>
                      <a:pPr marL="0" indent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u="none" strike="noStrike" dirty="0" smtClean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u="none" strike="noStrike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Частнопрактикующие </a:t>
                      </a:r>
                      <a:r>
                        <a:rPr lang="ru-RU" sz="1400" b="1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юристы</a:t>
                      </a:r>
                      <a:endParaRPr lang="ru-RU" sz="1400" b="1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Нехватка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времени – загруженность в работе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     Неопытность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Неграмотность в сфере предпринимательства</a:t>
                      </a:r>
                    </a:p>
                  </a:txBody>
                  <a:tcPr marL="38100" marR="38100" marT="38100" marB="38100"/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1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</a:tr>
              <a:tr h="859216">
                <a:tc>
                  <a:txBody>
                    <a:bodyPr/>
                    <a:lstStyle/>
                    <a:p>
                      <a:pPr marL="0" indent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u="none" strike="noStrike" dirty="0" smtClean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u="none" strike="noStrike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Физические </a:t>
                      </a:r>
                      <a:r>
                        <a:rPr lang="ru-RU" sz="1400" b="1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лица</a:t>
                      </a:r>
                      <a:endParaRPr lang="ru-RU" sz="1400" b="1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228600" indent="-22860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u="none" strike="noStrike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Большой объем НПА;</a:t>
                      </a:r>
                    </a:p>
                    <a:p>
                      <a:pPr marL="228600" indent="-22860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u="none" strike="noStrike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Юридическая неграмотность;</a:t>
                      </a:r>
                    </a:p>
                    <a:p>
                      <a:pPr marL="228600" indent="-22860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u="none" strike="noStrike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Нехватка финансовых ресурсов;</a:t>
                      </a:r>
                      <a:endParaRPr lang="en-US" sz="1200" u="none" strike="noStrike" dirty="0" smtClean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1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аксим\Downloads\Лого минус-Photoro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12147" y="-917919"/>
            <a:ext cx="7181852" cy="779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Максим\Downloads\Лого минус-Photoro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95332" y="583669"/>
            <a:ext cx="4415646" cy="479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4</a:t>
            </a:fld>
            <a:endParaRPr lang="ru"/>
          </a:p>
        </p:txBody>
      </p:sp>
      <p:pic>
        <p:nvPicPr>
          <p:cNvPr id="8" name="Google Shape;168;p28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72;p28"/>
          <p:cNvSpPr txBox="1"/>
          <p:nvPr/>
        </p:nvSpPr>
        <p:spPr>
          <a:xfrm>
            <a:off x="0" y="87175"/>
            <a:ext cx="1973400" cy="64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3000" dirty="0" smtClean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Рынок:</a:t>
            </a:r>
            <a:endParaRPr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173078" y="1164266"/>
            <a:ext cx="28544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 smtClean="0"/>
              <a:t>Потенциально доступный рынок</a:t>
            </a:r>
            <a:r>
              <a:rPr lang="ru-RU" sz="1600" dirty="0" smtClean="0">
                <a:ea typeface="+mn-ea"/>
                <a:cs typeface="+mn-cs"/>
              </a:rPr>
              <a:t>: </a:t>
            </a:r>
            <a:r>
              <a:rPr lang="en-US" sz="1600" dirty="0" smtClean="0">
                <a:ea typeface="+mn-ea"/>
                <a:cs typeface="+mn-cs"/>
              </a:rPr>
              <a:t> </a:t>
            </a:r>
            <a:r>
              <a:rPr lang="ru-RU" sz="1600" dirty="0" smtClean="0"/>
              <a:t>38</a:t>
            </a:r>
            <a:r>
              <a:rPr lang="ru-RU" sz="1600" dirty="0" smtClean="0">
                <a:ea typeface="+mn-ea"/>
                <a:cs typeface="+mn-cs"/>
              </a:rPr>
              <a:t> млрд. </a:t>
            </a:r>
            <a:r>
              <a:rPr lang="ru-RU" sz="1600" dirty="0">
                <a:ea typeface="+mn-ea"/>
                <a:cs typeface="+mn-cs"/>
              </a:rPr>
              <a:t>руб</a:t>
            </a:r>
            <a:r>
              <a:rPr lang="ru-RU" dirty="0">
                <a:ea typeface="+mn-ea"/>
                <a:cs typeface="+mn-cs"/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8207" y="3488242"/>
            <a:ext cx="26026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 smtClean="0"/>
              <a:t>Реально достижимый* </a:t>
            </a:r>
            <a:r>
              <a:rPr lang="ru-RU" sz="1600" dirty="0"/>
              <a:t>объём </a:t>
            </a:r>
            <a:r>
              <a:rPr lang="ru-RU" sz="1600" dirty="0" smtClean="0"/>
              <a:t>рынка</a:t>
            </a:r>
            <a:r>
              <a:rPr lang="ru-RU" sz="1600" dirty="0" smtClean="0">
                <a:ea typeface="+mn-ea"/>
                <a:cs typeface="+mn-cs"/>
              </a:rPr>
              <a:t>: 182,4 млн. руб</a:t>
            </a:r>
            <a:r>
              <a:rPr lang="ru-RU" sz="1600" dirty="0">
                <a:ea typeface="+mn-ea"/>
                <a:cs typeface="+mn-cs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10722" y="2702545"/>
            <a:ext cx="2602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/>
              <a:t>Доступный объём </a:t>
            </a:r>
            <a:r>
              <a:rPr lang="ru-RU" sz="1600" dirty="0" smtClean="0"/>
              <a:t>рынка</a:t>
            </a:r>
            <a:r>
              <a:rPr lang="ru-RU" sz="1600" dirty="0" smtClean="0">
                <a:ea typeface="+mn-ea"/>
                <a:cs typeface="+mn-cs"/>
              </a:rPr>
              <a:t>: 1,8 </a:t>
            </a:r>
            <a:r>
              <a:rPr lang="ru-RU" sz="1600" dirty="0">
                <a:ea typeface="+mn-ea"/>
                <a:cs typeface="+mn-cs"/>
              </a:rPr>
              <a:t>Млрд. руб.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16999" y="1864296"/>
            <a:ext cx="2602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 smtClean="0"/>
              <a:t>Общий объём </a:t>
            </a:r>
            <a:r>
              <a:rPr lang="ru-RU" sz="1600" dirty="0"/>
              <a:t>рынка </a:t>
            </a:r>
            <a:r>
              <a:rPr lang="ru-RU" sz="1600" dirty="0" smtClean="0">
                <a:ea typeface="+mn-ea"/>
                <a:cs typeface="+mn-cs"/>
              </a:rPr>
              <a:t>: </a:t>
            </a:r>
          </a:p>
          <a:p>
            <a:pPr lvl="0" algn="ctr"/>
            <a:r>
              <a:rPr lang="ru-RU" sz="1600" dirty="0" smtClean="0"/>
              <a:t>9,12 млрд.</a:t>
            </a:r>
            <a:r>
              <a:rPr lang="ru-RU" sz="1600" dirty="0" smtClean="0">
                <a:ea typeface="+mn-ea"/>
                <a:cs typeface="+mn-cs"/>
              </a:rPr>
              <a:t> руб</a:t>
            </a:r>
            <a:r>
              <a:rPr lang="ru-RU" dirty="0">
                <a:ea typeface="+mn-ea"/>
                <a:cs typeface="+mn-cs"/>
              </a:rPr>
              <a:t>.</a:t>
            </a:r>
          </a:p>
        </p:txBody>
      </p:sp>
      <p:pic>
        <p:nvPicPr>
          <p:cNvPr id="17" name="Picture 2" descr="C:\Users\Максим\Downloads\Лого минус-Photoro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72000" y="1456654"/>
            <a:ext cx="2807443" cy="304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Соединительная линия уступом 18"/>
          <p:cNvCxnSpPr/>
          <p:nvPr/>
        </p:nvCxnSpPr>
        <p:spPr>
          <a:xfrm flipV="1">
            <a:off x="3857625" y="1362074"/>
            <a:ext cx="981075" cy="180976"/>
          </a:xfrm>
          <a:prstGeom prst="bentConnector3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/>
          <p:nvPr/>
        </p:nvCxnSpPr>
        <p:spPr>
          <a:xfrm flipV="1">
            <a:off x="3438525" y="2031395"/>
            <a:ext cx="1695450" cy="241134"/>
          </a:xfrm>
          <a:prstGeom prst="bentConnector3">
            <a:avLst>
              <a:gd name="adj1" fmla="val 62359"/>
            </a:avLst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/>
          <p:nvPr/>
        </p:nvCxnSpPr>
        <p:spPr>
          <a:xfrm flipV="1">
            <a:off x="3013411" y="2446502"/>
            <a:ext cx="2120564" cy="548431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/>
          <p:nvPr/>
        </p:nvCxnSpPr>
        <p:spPr>
          <a:xfrm flipV="1">
            <a:off x="2600325" y="2980626"/>
            <a:ext cx="2790825" cy="769226"/>
          </a:xfrm>
          <a:prstGeom prst="bentConnector3">
            <a:avLst>
              <a:gd name="adj1" fmla="val 66724"/>
            </a:avLst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3" descr="C:\Users\Максим\Downloads\Untitled_logo_2_free-file (1) (1)-Photoroo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196" y="2208412"/>
            <a:ext cx="1511970" cy="151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4617" y="4848196"/>
            <a:ext cx="13949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800" dirty="0" smtClean="0"/>
              <a:t>*Расчеты теоретические.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294232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/>
          <p:nvPr/>
        </p:nvSpPr>
        <p:spPr>
          <a:xfrm>
            <a:off x="123217" y="901275"/>
            <a:ext cx="4950683" cy="5114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ru" sz="16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 с использованием ИИ, для анализа содержания договоров, и возможностью давать ответы на простые запросы в области права на основе законодательства РФ</a:t>
            </a:r>
            <a:endParaRPr sz="1600" dirty="0" smtClean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dirty="0" smtClean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ru" sz="16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Большая база данных о компаниях, фирмах, других юридических лиц и т.д. ИИ, по запросу клиента будет делать запрос на готовые базы данных и проаанализировав контрагентов, и содержание договора, сможет дать ответ на заданный правовой запрос. </a:t>
            </a:r>
            <a:endParaRPr sz="1600" dirty="0" smtClean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i="1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Будут также рекламные интеграции, акции, скидки, различные бонусы, реферальные программы и т.д. для привлечения новых клиентов.</a:t>
            </a:r>
            <a:endParaRPr sz="1600" i="1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endParaRPr sz="13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68" name="Google Shape;168;p28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5</a:t>
            </a:fld>
            <a:endParaRPr sz="900"/>
          </a:p>
        </p:txBody>
      </p:sp>
      <p:pic>
        <p:nvPicPr>
          <p:cNvPr id="170" name="Google Shape;17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6758" y="8716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3925" y="87163"/>
            <a:ext cx="694496" cy="46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8"/>
          <p:cNvSpPr txBox="1"/>
          <p:nvPr/>
        </p:nvSpPr>
        <p:spPr>
          <a:xfrm>
            <a:off x="0" y="87175"/>
            <a:ext cx="1973400" cy="646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Решение:</a:t>
            </a:r>
            <a:endParaRPr dirty="0"/>
          </a:p>
        </p:txBody>
      </p:sp>
      <p:pic>
        <p:nvPicPr>
          <p:cNvPr id="2051" name="Picture 3" descr="C:\Users\Максим\Downloads\Untitled_logo_2_free-file (1) (1)-Photoroom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9554"/>
            <a:ext cx="5019221" cy="501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8201" y="638481"/>
            <a:ext cx="12887325" cy="46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9" name="Google Shape;179;p29"/>
          <p:cNvPicPr preferRelativeResize="0"/>
          <p:nvPr/>
        </p:nvPicPr>
        <p:blipFill rotWithShape="1">
          <a:blip r:embed="rId4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6</a:t>
            </a:fld>
            <a:endParaRPr sz="900"/>
          </a:p>
        </p:txBody>
      </p:sp>
      <p:pic>
        <p:nvPicPr>
          <p:cNvPr id="181" name="Google Shape;18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/>
          <p:nvPr/>
        </p:nvSpPr>
        <p:spPr>
          <a:xfrm>
            <a:off x="0" y="62150"/>
            <a:ext cx="2012400" cy="646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Решение: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 txBox="1"/>
          <p:nvPr/>
        </p:nvSpPr>
        <p:spPr>
          <a:xfrm>
            <a:off x="193025" y="724650"/>
            <a:ext cx="8594400" cy="412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Times New Roman"/>
              <a:buChar char="●"/>
            </a:pPr>
            <a:r>
              <a:rPr lang="ru" sz="15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ЮР-ЛИ</a:t>
            </a:r>
            <a:endParaRPr lang="en-US" sz="1500" dirty="0" smtClean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Times New Roman"/>
              <a:buChar char="●"/>
            </a:pPr>
            <a:r>
              <a:rPr lang="ru-RU" sz="15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Контур-Фокс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Times New Roman"/>
              <a:buChar char="●"/>
            </a:pPr>
            <a:r>
              <a:rPr lang="ru-RU" sz="1500" dirty="0" err="1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МСП</a:t>
            </a:r>
            <a:r>
              <a:rPr lang="ru-RU" sz="15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РФ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Times New Roman"/>
              <a:buChar char="●"/>
            </a:pPr>
            <a:r>
              <a:rPr lang="ru-RU" sz="15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Ирбис</a:t>
            </a:r>
          </a:p>
          <a:p>
            <a:pPr marL="457200" lvl="0" indent="-323850">
              <a:buClr>
                <a:schemeClr val="dk2"/>
              </a:buClr>
              <a:buSzPts val="1500"/>
              <a:buFont typeface="Times New Roman"/>
              <a:buChar char="●"/>
            </a:pPr>
            <a:r>
              <a:rPr lang="de-DE" sz="1500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TorgBOX</a:t>
            </a:r>
            <a:endParaRPr sz="15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 i="1" dirty="0">
                <a:solidFill>
                  <a:srgbClr val="132C40"/>
                </a:solidFill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Наши преимущества перед конкурентами:</a:t>
            </a:r>
            <a:endParaRPr sz="2000" b="1" i="1" dirty="0">
              <a:solidFill>
                <a:srgbClr val="132C40"/>
              </a:solidFill>
              <a:latin typeface="Times New Roman" pitchFamily="18" charset="0"/>
              <a:ea typeface="Raleway"/>
              <a:cs typeface="Times New Roman" pitchFamily="18" charset="0"/>
              <a:sym typeface="Raleway"/>
            </a:endParaRPr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Times New Roman"/>
              <a:buAutoNum type="arabicParenR"/>
            </a:pPr>
            <a:r>
              <a:rPr lang="ru" sz="1500" b="1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Более широкий спектр предоставляемых услуг</a:t>
            </a:r>
            <a:r>
              <a:rPr lang="ru" sz="15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мы хотим объединить все те, необходимые для наших клиентов функции в одном приложении</a:t>
            </a:r>
            <a:r>
              <a:rPr lang="ru" sz="15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5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Times New Roman"/>
              <a:buAutoNum type="arabicParenR"/>
            </a:pPr>
            <a:r>
              <a:rPr lang="ru" sz="1500" b="1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Более скромная чем у конкурентов стоимость</a:t>
            </a:r>
            <a:r>
              <a:rPr lang="ru" sz="15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возможностью приобрести лишь необходимые клиенту </a:t>
            </a:r>
            <a:r>
              <a:rPr lang="ru" sz="15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функции. </a:t>
            </a:r>
            <a:endParaRPr sz="15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Times New Roman"/>
              <a:buAutoNum type="arabicParenR"/>
            </a:pPr>
            <a:r>
              <a:rPr lang="ru" sz="1500" b="1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Акции, скидки, различные </a:t>
            </a:r>
            <a:r>
              <a:rPr lang="ru" sz="1500" b="1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бонусы,</a:t>
            </a:r>
            <a:r>
              <a:rPr lang="ru" sz="15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500" b="1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реферальные программы </a:t>
            </a:r>
            <a:r>
              <a:rPr lang="ru" sz="15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т.д</a:t>
            </a:r>
            <a:r>
              <a:rPr lang="ru" sz="15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– все </a:t>
            </a:r>
            <a:r>
              <a:rPr lang="ru" sz="15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привлечения новых клиентов.</a:t>
            </a:r>
            <a:endParaRPr sz="15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Times New Roman"/>
              <a:buAutoNum type="arabicParenR"/>
            </a:pPr>
            <a:r>
              <a:rPr lang="ru" sz="1500" b="1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Активное развитие сотрудничества</a:t>
            </a:r>
            <a:r>
              <a:rPr lang="ru" sz="15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 различными фирмами и предприятиями, ненавязчивые рекламные интеграции </a:t>
            </a:r>
            <a:r>
              <a:rPr lang="ru" sz="15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</a:t>
            </a:r>
            <a:r>
              <a:rPr lang="ru" sz="15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т.д.</a:t>
            </a:r>
            <a:endParaRPr sz="15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i="1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0" name="Google Shape;200;p31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7</a:t>
            </a:fld>
            <a:endParaRPr sz="900"/>
          </a:p>
        </p:txBody>
      </p:sp>
      <p:pic>
        <p:nvPicPr>
          <p:cNvPr id="202" name="Google Shape;20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1"/>
          <p:cNvSpPr txBox="1">
            <a:spLocks noGrp="1"/>
          </p:cNvSpPr>
          <p:nvPr>
            <p:ph type="title"/>
          </p:nvPr>
        </p:nvSpPr>
        <p:spPr>
          <a:xfrm>
            <a:off x="0" y="37800"/>
            <a:ext cx="2846700" cy="57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КОНКУРЕНТЫ: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3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3"/>
          <p:cNvSpPr txBox="1">
            <a:spLocks noGrp="1"/>
          </p:cNvSpPr>
          <p:nvPr>
            <p:ph type="body" idx="1"/>
          </p:nvPr>
        </p:nvSpPr>
        <p:spPr>
          <a:xfrm>
            <a:off x="290286" y="1322392"/>
            <a:ext cx="7344228" cy="36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Разработан макет сайта (</a:t>
            </a:r>
            <a:r>
              <a:rPr lang="en-US" sz="2400" dirty="0" err="1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QR</a:t>
            </a:r>
            <a:r>
              <a:rPr lang="en-US" sz="2400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-</a:t>
            </a: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код)</a:t>
            </a:r>
            <a:r>
              <a:rPr lang="ru-RU" sz="2400" dirty="0" smtClean="0">
                <a:solidFill>
                  <a:schemeClr val="bg2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: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Разрабатывается библиотечная и справочная система;</a:t>
            </a:r>
          </a:p>
          <a:p>
            <a:pPr marL="3429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Проведены первые интервью с целевой аудиторией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Ведется поиск людей на должности: Аналитик, Разработчик в сфере ИИ; </a:t>
            </a:r>
            <a:r>
              <a:rPr lang="de-DE" sz="2400" dirty="0" smtClean="0">
                <a:latin typeface="Times New Roman" pitchFamily="18" charset="0"/>
                <a:cs typeface="Times New Roman" pitchFamily="18" charset="0"/>
              </a:rPr>
              <a:t>Backend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разработчик; </a:t>
            </a:r>
            <a:r>
              <a:rPr lang="de-DE" sz="2400" dirty="0" smtClean="0">
                <a:latin typeface="Times New Roman" pitchFamily="18" charset="0"/>
                <a:cs typeface="Times New Roman" pitchFamily="18" charset="0"/>
              </a:rPr>
              <a:t>Frontend-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разработчик;</a:t>
            </a:r>
            <a:endParaRPr lang="ru-RU" sz="2400" dirty="0" smtClean="0"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sp>
        <p:nvSpPr>
          <p:cNvPr id="221" name="Google Shape;221;p3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8</a:t>
            </a:fld>
            <a:endParaRPr sz="900"/>
          </a:p>
        </p:txBody>
      </p:sp>
      <p:sp>
        <p:nvSpPr>
          <p:cNvPr id="222" name="Google Shape;222;p33"/>
          <p:cNvSpPr txBox="1"/>
          <p:nvPr/>
        </p:nvSpPr>
        <p:spPr>
          <a:xfrm>
            <a:off x="4076875" y="4349375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2F2D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223" name="Google Shape;22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-2" y="95617"/>
            <a:ext cx="2369821" cy="110796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Текущие </a:t>
            </a:r>
            <a:r>
              <a:rPr lang="ru" sz="3000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результаты: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74" name="Picture 2" descr="C:\Users\Максим\Downloads\qr-cod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344" y="638481"/>
            <a:ext cx="2176656" cy="217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"/>
          <p:cNvSpPr txBox="1"/>
          <p:nvPr/>
        </p:nvSpPr>
        <p:spPr>
          <a:xfrm>
            <a:off x="240850" y="1270000"/>
            <a:ext cx="8469000" cy="3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ru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Начать </a:t>
            </a:r>
            <a:r>
              <a:rPr lang="ru" sz="1800" dirty="0">
                <a:latin typeface="Times New Roman"/>
                <a:ea typeface="Times New Roman"/>
                <a:cs typeface="Times New Roman"/>
                <a:sym typeface="Times New Roman"/>
              </a:rPr>
              <a:t>параллельную разработку сайта </a:t>
            </a:r>
            <a:r>
              <a:rPr lang="ru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и одой, несложной фукнкции программы из всего списка возможностей и постепенно внедрять новые функции, каждую из них настраивая и дорабатывая до идеала;</a:t>
            </a:r>
            <a:endParaRPr lang="ru"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ru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Создание </a:t>
            </a:r>
            <a:r>
              <a:rPr lang="ru" sz="1800" dirty="0">
                <a:latin typeface="Times New Roman"/>
                <a:ea typeface="Times New Roman"/>
                <a:cs typeface="Times New Roman"/>
                <a:sym typeface="Times New Roman"/>
              </a:rPr>
              <a:t>аккаунтов в различных соцсетях, для рекламы </a:t>
            </a:r>
            <a:r>
              <a:rPr lang="ru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продукта;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ru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Проведение </a:t>
            </a:r>
            <a:r>
              <a:rPr lang="ru" sz="1800" dirty="0">
                <a:latin typeface="Times New Roman"/>
                <a:ea typeface="Times New Roman"/>
                <a:cs typeface="Times New Roman"/>
                <a:sym typeface="Times New Roman"/>
              </a:rPr>
              <a:t>большого количества интервью с потенциальными </a:t>
            </a:r>
            <a:r>
              <a:rPr lang="ru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клиентами, поиск </a:t>
            </a:r>
            <a:r>
              <a:rPr lang="ru" sz="1800" dirty="0">
                <a:latin typeface="Times New Roman"/>
                <a:ea typeface="Times New Roman"/>
                <a:cs typeface="Times New Roman"/>
                <a:sym typeface="Times New Roman"/>
              </a:rPr>
              <a:t>партнеров и финансирования </a:t>
            </a:r>
            <a:r>
              <a:rPr lang="ru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проекта;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ru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Запуск сайта</a:t>
            </a:r>
            <a:r>
              <a:rPr lang="ru" sz="1800" dirty="0">
                <a:latin typeface="Times New Roman"/>
                <a:ea typeface="Times New Roman"/>
                <a:cs typeface="Times New Roman"/>
                <a:sym typeface="Times New Roman"/>
              </a:rPr>
              <a:t>, для отработки базовых функций, и простейших задач </a:t>
            </a:r>
            <a:r>
              <a:rPr lang="ru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программы;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ru-RU" sz="1800" dirty="0" smtClean="0"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Запуск в режиме частичного функционирования </a:t>
            </a:r>
            <a:r>
              <a:rPr lang="ru-RU" sz="1800" b="1" dirty="0" smtClean="0">
                <a:latin typeface="Times New Roman" pitchFamily="18" charset="0"/>
                <a:ea typeface="Raleway"/>
                <a:cs typeface="Times New Roman" pitchFamily="18" charset="0"/>
                <a:sym typeface="Raleway"/>
              </a:rPr>
              <a:t>– 6 месяцев;</a:t>
            </a:r>
          </a:p>
          <a:p>
            <a:pPr marL="1143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endParaRPr lang="ru-RU" sz="1800" b="1" dirty="0" smtClean="0">
              <a:latin typeface="Times New Roman" pitchFamily="18" charset="0"/>
              <a:ea typeface="Raleway"/>
              <a:cs typeface="Times New Roman" pitchFamily="18" charset="0"/>
              <a:sym typeface="Raleway"/>
            </a:endParaRPr>
          </a:p>
          <a:p>
            <a:pPr marL="9144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latin typeface="Times New Roman" pitchFamily="18" charset="0"/>
              <a:ea typeface="Raleway"/>
              <a:cs typeface="Times New Roman" pitchFamily="18" charset="0"/>
              <a:sym typeface="Raleway"/>
            </a:endParaRPr>
          </a:p>
          <a:p>
            <a:pPr marL="546100" lvl="0" indent="-254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Полноценный </a:t>
            </a:r>
            <a:r>
              <a:rPr lang="ru" sz="1800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запуск, при получении необходимый суммы финансирования </a:t>
            </a:r>
            <a:r>
              <a:rPr lang="ru" sz="18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ожидается минимум</a:t>
            </a:r>
            <a:r>
              <a:rPr lang="ru" sz="1800" b="1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через </a:t>
            </a:r>
            <a:r>
              <a:rPr lang="ru" sz="1800" b="1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8-12 месяцев;</a:t>
            </a:r>
            <a:endParaRPr sz="1800" b="1" dirty="0"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</p:txBody>
      </p:sp>
      <p:pic>
        <p:nvPicPr>
          <p:cNvPr id="241" name="Google Shape;241;p3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9</a:t>
            </a:fld>
            <a:endParaRPr sz="900"/>
          </a:p>
        </p:txBody>
      </p:sp>
      <p:pic>
        <p:nvPicPr>
          <p:cNvPr id="243" name="Google Shape;24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0" y="95500"/>
            <a:ext cx="2028000" cy="1108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Планы развития: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"/>
          <p:cNvSpPr txBox="1">
            <a:spLocks noGrp="1"/>
          </p:cNvSpPr>
          <p:nvPr>
            <p:ph type="body" idx="1"/>
          </p:nvPr>
        </p:nvSpPr>
        <p:spPr>
          <a:xfrm>
            <a:off x="456825" y="911520"/>
            <a:ext cx="7993200" cy="319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06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ru" sz="1700" b="1" dirty="0">
                <a:latin typeface="Times New Roman"/>
                <a:ea typeface="Times New Roman"/>
                <a:cs typeface="Times New Roman"/>
                <a:sym typeface="Times New Roman"/>
              </a:rPr>
              <a:t>К партнерам</a:t>
            </a:r>
            <a:r>
              <a:rPr lang="ru" sz="17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ru" sz="1700" dirty="0" smtClean="0">
                <a:latin typeface="Times New Roman"/>
                <a:ea typeface="Times New Roman"/>
                <a:cs typeface="Times New Roman"/>
                <a:sym typeface="Times New Roman"/>
              </a:rPr>
              <a:t>Реклама нашего продукта, для привлечения клиентов и партнеров;</a:t>
            </a:r>
          </a:p>
          <a:p>
            <a:pPr marL="1206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endParaRPr lang="ru"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06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ru" sz="17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К </a:t>
            </a:r>
            <a:r>
              <a:rPr lang="ru" sz="1700" b="1" dirty="0">
                <a:latin typeface="Times New Roman"/>
                <a:ea typeface="Times New Roman"/>
                <a:cs typeface="Times New Roman"/>
                <a:sym typeface="Times New Roman"/>
              </a:rPr>
              <a:t>инвесторам, фондам:</a:t>
            </a:r>
            <a:r>
              <a:rPr lang="ru" sz="17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" sz="1700" dirty="0" smtClean="0">
                <a:latin typeface="Times New Roman"/>
                <a:ea typeface="Times New Roman"/>
                <a:cs typeface="Times New Roman"/>
                <a:sym typeface="Times New Roman"/>
              </a:rPr>
              <a:t>10 </a:t>
            </a:r>
            <a:r>
              <a:rPr lang="ru" sz="1700" dirty="0" smtClean="0">
                <a:latin typeface="Times New Roman"/>
                <a:ea typeface="Times New Roman"/>
                <a:cs typeface="Times New Roman"/>
                <a:sym typeface="Times New Roman"/>
              </a:rPr>
              <a:t>000 </a:t>
            </a:r>
            <a:r>
              <a:rPr lang="ru" sz="1700" dirty="0">
                <a:latin typeface="Times New Roman"/>
                <a:ea typeface="Times New Roman"/>
                <a:cs typeface="Times New Roman"/>
                <a:sym typeface="Times New Roman"/>
              </a:rPr>
              <a:t>000 рублей </a:t>
            </a:r>
            <a:r>
              <a:rPr lang="ru" sz="1700" dirty="0" smtClean="0">
                <a:latin typeface="Times New Roman"/>
                <a:ea typeface="Times New Roman"/>
                <a:cs typeface="Times New Roman"/>
                <a:sym typeface="Times New Roman"/>
              </a:rPr>
              <a:t>(расчетная цена всего </a:t>
            </a:r>
            <a:r>
              <a:rPr lang="ru" sz="17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проекта).</a:t>
            </a:r>
          </a:p>
          <a:p>
            <a:pPr marL="1206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endParaRPr lang="ru" sz="17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06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ru" sz="1700" dirty="0" smtClean="0">
                <a:latin typeface="Times New Roman"/>
                <a:ea typeface="Times New Roman"/>
                <a:cs typeface="Times New Roman"/>
                <a:sym typeface="Times New Roman"/>
              </a:rPr>
              <a:t>Сумма, для запуска проекта: 1 000 000 рублей (найм аутсорс-разработчика </a:t>
            </a:r>
            <a:r>
              <a:rPr lang="ru" sz="1700" dirty="0" smtClean="0">
                <a:latin typeface="Times New Roman"/>
                <a:ea typeface="Times New Roman"/>
                <a:cs typeface="Times New Roman"/>
                <a:sym typeface="Times New Roman"/>
              </a:rPr>
              <a:t>для создания сайта, и первой функции из всего списка программ)</a:t>
            </a:r>
          </a:p>
          <a:p>
            <a:pPr marL="1206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06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ru" sz="1700" b="1" dirty="0">
                <a:latin typeface="Times New Roman"/>
                <a:ea typeface="Times New Roman"/>
                <a:cs typeface="Times New Roman"/>
                <a:sym typeface="Times New Roman"/>
              </a:rPr>
              <a:t>К университету:</a:t>
            </a:r>
            <a:r>
              <a:rPr lang="ru" sz="1700" dirty="0">
                <a:latin typeface="Times New Roman"/>
                <a:ea typeface="Times New Roman"/>
                <a:cs typeface="Times New Roman"/>
                <a:sym typeface="Times New Roman"/>
              </a:rPr>
              <a:t> (Предоставление </a:t>
            </a:r>
            <a:r>
              <a:rPr lang="ru" sz="1700" dirty="0" smtClean="0">
                <a:latin typeface="Times New Roman"/>
                <a:ea typeface="Times New Roman"/>
                <a:cs typeface="Times New Roman"/>
                <a:sym typeface="Times New Roman"/>
              </a:rPr>
              <a:t>временных помещений для работы);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i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1" name="Google Shape;251;p3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10</a:t>
            </a:fld>
            <a:endParaRPr sz="900"/>
          </a:p>
        </p:txBody>
      </p:sp>
      <p:sp>
        <p:nvSpPr>
          <p:cNvPr id="253" name="Google Shape;253;p36"/>
          <p:cNvSpPr txBox="1"/>
          <p:nvPr/>
        </p:nvSpPr>
        <p:spPr>
          <a:xfrm>
            <a:off x="4076875" y="4349375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2F2D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254" name="Google Shape;25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6"/>
          <p:cNvSpPr txBox="1">
            <a:spLocks noGrp="1"/>
          </p:cNvSpPr>
          <p:nvPr>
            <p:ph type="title"/>
          </p:nvPr>
        </p:nvSpPr>
        <p:spPr>
          <a:xfrm>
            <a:off x="0" y="95513"/>
            <a:ext cx="2082300" cy="6465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Запросы: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11</a:t>
            </a:fld>
            <a:endParaRPr lang="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207322"/>
              </p:ext>
            </p:extLst>
          </p:nvPr>
        </p:nvGraphicFramePr>
        <p:xfrm>
          <a:off x="28575" y="58366"/>
          <a:ext cx="9067800" cy="519684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164919"/>
                <a:gridCol w="2192788"/>
                <a:gridCol w="2348659"/>
                <a:gridCol w="2361434"/>
              </a:tblGrid>
              <a:tr h="173233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Партнеры:</a:t>
                      </a:r>
                    </a:p>
                    <a:p>
                      <a:pPr marL="228600" indent="-2286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Юридические</a:t>
                      </a: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институты</a:t>
                      </a:r>
                    </a:p>
                    <a:p>
                      <a:pPr marL="228600" indent="-2286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Информационные </a:t>
                      </a: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институты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Юридические фирмы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Местные органы власти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Поставщики</a:t>
                      </a: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ресурсов</a:t>
                      </a:r>
                      <a:r>
                        <a:rPr lang="en-GB" sz="1100" b="1" dirty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1" dirty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100" b="1" dirty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28529" marR="2984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Бизнес процессы:</a:t>
                      </a:r>
                    </a:p>
                    <a:p>
                      <a:pPr marL="228600" indent="-2286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Программирование</a:t>
                      </a: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ИИ</a:t>
                      </a:r>
                    </a:p>
                    <a:p>
                      <a:pPr marL="228600" indent="-2286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Создание сайта</a:t>
                      </a:r>
                    </a:p>
                    <a:p>
                      <a:pPr marL="228600" indent="-2286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Регистрация в соцсетях</a:t>
                      </a:r>
                    </a:p>
                    <a:p>
                      <a:pPr marL="228600" indent="-2286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Получение патента</a:t>
                      </a:r>
                    </a:p>
                    <a:p>
                      <a:pPr marL="228600" indent="-2286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Ввод в эксплуатацию</a:t>
                      </a:r>
                      <a:endParaRPr lang="ru-RU" sz="1100" b="1" dirty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28529" marR="2984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Ценностное</a:t>
                      </a: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предложение</a:t>
                      </a:r>
                    </a:p>
                    <a:p>
                      <a:pPr marL="228600" indent="-2286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Большая база данных и контрагентах </a:t>
                      </a:r>
                    </a:p>
                    <a:p>
                      <a:pPr marL="228600" indent="-2286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Специально созданный с нуля ИИ для конкретных целей</a:t>
                      </a:r>
                    </a:p>
                    <a:p>
                      <a:pPr marL="228600" indent="-2286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Большая база НПА а также литературы от успешных предпринимателей</a:t>
                      </a:r>
                    </a:p>
                    <a:p>
                      <a:pPr marL="228600" indent="-2286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Низкая цена и множество акций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100" b="1" baseline="0" dirty="0" smtClean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8529" marR="29849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Взаимоотношения</a:t>
                      </a: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 к</a:t>
                      </a: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лиентами:</a:t>
                      </a:r>
                      <a:endParaRPr lang="ru-RU" sz="1100" b="1" dirty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Самообслуживание с доступом</a:t>
                      </a: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 онлайн-поддержке</a:t>
                      </a:r>
                      <a:endParaRPr lang="ru-RU" sz="1100" b="1" dirty="0" smtClean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</a:t>
                      </a: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годовой подписки с возможностью продление по более низкой цене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акций, скидок и реферальных программ для привлечения новых клиентов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Предоставление бесплатных пробных версий.</a:t>
                      </a:r>
                      <a:endParaRPr lang="ru-RU" sz="1100" b="1" dirty="0" smtClean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28529" marR="29849" marT="0" marB="0"/>
                </a:tc>
              </a:tr>
              <a:tr h="1807075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28529" marR="2984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Ресурсы:</a:t>
                      </a:r>
                      <a:endParaRPr lang="ru-RU" sz="1100" b="1" dirty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Репутация</a:t>
                      </a:r>
                      <a:endParaRPr lang="ru-RU" sz="1100" b="1" baseline="0" dirty="0" smtClean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Финансы 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Команда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Сервера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Связи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 smtClean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28529" marR="2984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Каналы:</a:t>
                      </a:r>
                      <a:endParaRPr lang="ru-RU" sz="1100" b="1" dirty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Мобильное приложение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Соцсети</a:t>
                      </a: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(ВКонтакте, </a:t>
                      </a:r>
                      <a:r>
                        <a:rPr lang="en-US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Telegram</a:t>
                      </a: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YouTube)</a:t>
                      </a:r>
                      <a:endParaRPr lang="ru-RU" sz="1100" b="1" baseline="0" dirty="0" smtClean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Посещение компаний представителями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Партнерство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Холодные письма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Посещение вебинаров и конференций</a:t>
                      </a:r>
                      <a:endParaRPr lang="ru-RU" sz="1100" b="1" dirty="0" smtClean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 smtClean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28529" marR="29849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28529" marR="29849" marT="0" marB="0"/>
                </a:tc>
              </a:tr>
              <a:tr h="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(с учетом з/п):</a:t>
                      </a:r>
                      <a:endParaRPr lang="ru-RU" sz="1100" b="1" dirty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28529" marR="298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Финансирование/Доход:</a:t>
                      </a:r>
                      <a:endParaRPr lang="ru-RU" sz="1100" b="1" dirty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28529" marR="298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0172">
                <a:tc gridSpan="2"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и</a:t>
                      </a: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обновления </a:t>
                      </a: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сайта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Разработка</a:t>
                      </a: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, обучение и модернизация ИИ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Обновление и пополнение нормативной базы 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Обновление и пополнение базы данных о контрагентах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Поддержка серверов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Ведение социальных сетей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28529" marR="298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Участие в грантах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Финансирование от партнеров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функций путем годовой подписки онлайн: 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отдельных функций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всех функций сразу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28529" marR="298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734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Максим\Downloads\Лого минус-Photoroo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59" y="-1567287"/>
            <a:ext cx="7927087" cy="8606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1" name="Google Shape;261;p37"/>
          <p:cNvSpPr txBox="1">
            <a:spLocks noGrp="1"/>
          </p:cNvSpPr>
          <p:nvPr>
            <p:ph type="body" idx="1"/>
          </p:nvPr>
        </p:nvSpPr>
        <p:spPr>
          <a:xfrm>
            <a:off x="540999" y="4156752"/>
            <a:ext cx="2891400" cy="12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latin typeface="Times New Roman"/>
                <a:ea typeface="Times New Roman"/>
                <a:cs typeface="Times New Roman"/>
                <a:sym typeface="Times New Roman"/>
              </a:rPr>
              <a:t>Лидер </a:t>
            </a:r>
            <a:r>
              <a:rPr lang="ru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проекта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2" name="Google Shape;262;p37"/>
          <p:cNvPicPr preferRelativeResize="0"/>
          <p:nvPr/>
        </p:nvPicPr>
        <p:blipFill rotWithShape="1">
          <a:blip r:embed="rId4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12</a:t>
            </a:fld>
            <a:endParaRPr sz="900" dirty="0"/>
          </a:p>
        </p:txBody>
      </p:sp>
      <p:sp>
        <p:nvSpPr>
          <p:cNvPr id="264" name="Google Shape;264;p37"/>
          <p:cNvSpPr/>
          <p:nvPr/>
        </p:nvSpPr>
        <p:spPr>
          <a:xfrm>
            <a:off x="561525" y="2282000"/>
            <a:ext cx="1954200" cy="166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5" name="Google Shape;265;p37"/>
          <p:cNvSpPr/>
          <p:nvPr/>
        </p:nvSpPr>
        <p:spPr>
          <a:xfrm>
            <a:off x="4502050" y="1219825"/>
            <a:ext cx="4153200" cy="36828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Telegram:</a:t>
            </a:r>
            <a:endParaRPr sz="17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ВКонтакте:</a:t>
            </a:r>
            <a:endParaRPr sz="17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6" name="Google Shape;26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0996" y="1517950"/>
            <a:ext cx="2698949" cy="2670851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7"/>
          <p:cNvSpPr txBox="1"/>
          <p:nvPr/>
        </p:nvSpPr>
        <p:spPr>
          <a:xfrm>
            <a:off x="0" y="41100"/>
            <a:ext cx="2043300" cy="646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Контакты:</a:t>
            </a:r>
            <a:endParaRPr dirty="0"/>
          </a:p>
        </p:txBody>
      </p:sp>
      <p:pic>
        <p:nvPicPr>
          <p:cNvPr id="270" name="Google Shape;270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78500" y="1219825"/>
            <a:ext cx="1757302" cy="1757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78500" y="3145325"/>
            <a:ext cx="1757302" cy="1757302"/>
          </a:xfrm>
          <a:prstGeom prst="rect">
            <a:avLst/>
          </a:prstGeom>
          <a:solidFill>
            <a:schemeClr val="dk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664</Words>
  <Application>Microsoft Office PowerPoint</Application>
  <PresentationFormat>Экран (16:9)</PresentationFormat>
  <Paragraphs>169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Raleway</vt:lpstr>
      <vt:lpstr>Century Gothic</vt:lpstr>
      <vt:lpstr>Times New Roman</vt:lpstr>
      <vt:lpstr>Raleway SemiBold</vt:lpstr>
      <vt:lpstr>MS Mincho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КОНКУРЕНТЫ:</vt:lpstr>
      <vt:lpstr>Текущие результаты:</vt:lpstr>
      <vt:lpstr>Планы развития:</vt:lpstr>
      <vt:lpstr>Запросы: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6Контракт</dc:title>
  <dc:creator>Вячеслав Черепанов</dc:creator>
  <cp:lastModifiedBy>Максим</cp:lastModifiedBy>
  <cp:revision>48</cp:revision>
  <dcterms:modified xsi:type="dcterms:W3CDTF">2024-11-26T14:28:30Z</dcterms:modified>
</cp:coreProperties>
</file>