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7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y="6858000" cx="12192000"/>
  <p:notesSz cx="6858000" cy="9144000"/>
  <p:embeddedFontLst>
    <p:embeddedFont>
      <p:font typeface="Raleway"/>
      <p:regular r:id="rId25"/>
      <p:bold r:id="rId26"/>
      <p:italic r:id="rId27"/>
      <p:boldItalic r:id="rId2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797">
          <p15:clr>
            <a:srgbClr val="9AA0A6"/>
          </p15:clr>
        </p15:guide>
        <p15:guide id="2" pos="3976">
          <p15:clr>
            <a:srgbClr val="9AA0A6"/>
          </p15:clr>
        </p15:guide>
        <p15:guide id="3" pos="257">
          <p15:clr>
            <a:srgbClr val="9AA0A6"/>
          </p15:clr>
        </p15:guide>
        <p15:guide id="4" pos="7423">
          <p15:clr>
            <a:srgbClr val="9AA0A6"/>
          </p15:clr>
        </p15:guide>
        <p15:guide id="5" orient="horz" pos="2636">
          <p15:clr>
            <a:srgbClr val="9AA0A6"/>
          </p15:clr>
        </p15:guide>
        <p15:guide id="6" orient="horz" pos="278">
          <p15:clr>
            <a:srgbClr val="9AA0A6"/>
          </p15:clr>
        </p15:guide>
        <p15:guide id="7" orient="horz" pos="822">
          <p15:clr>
            <a:srgbClr val="9AA0A6"/>
          </p15:clr>
        </p15:guide>
        <p15:guide id="8" pos="2116">
          <p15:clr>
            <a:srgbClr val="9AA0A6"/>
          </p15:clr>
        </p15:guide>
        <p15:guide id="9" orient="horz" pos="2478">
          <p15:clr>
            <a:srgbClr val="9AA0A6"/>
          </p15:clr>
        </p15:guide>
        <p15:guide id="10" pos="2865">
          <p15:clr>
            <a:srgbClr val="9AA0A6"/>
          </p15:clr>
        </p15:guide>
        <p15:guide id="11" pos="5382">
          <p15:clr>
            <a:srgbClr val="9AA0A6"/>
          </p15:clr>
        </p15:guide>
        <p15:guide id="12" pos="3500">
          <p15:clr>
            <a:srgbClr val="9AA0A6"/>
          </p15:clr>
        </p15:guide>
        <p15:guide id="13" orient="horz" pos="958">
          <p15:clr>
            <a:srgbClr val="9AA0A6"/>
          </p15:clr>
        </p15:guide>
        <p15:guide id="14" orient="horz" pos="2999">
          <p15:clr>
            <a:srgbClr val="9AA0A6"/>
          </p15:clr>
        </p15:guide>
        <p15:guide id="15" orient="horz" pos="4042">
          <p15:clr>
            <a:srgbClr val="9AA0A6"/>
          </p15:clr>
        </p15:guide>
        <p15:guide id="16" orient="horz" pos="3816">
          <p15:clr>
            <a:srgbClr val="9AA0A6"/>
          </p15:clr>
        </p15:guide>
      </p15:sldGuideLst>
    </p:ext>
    <p:ext uri="http://customooxmlschemas.google.com/">
      <go:slidesCustomData xmlns:go="http://customooxmlschemas.google.com/" r:id="rId29" roundtripDataSignature="AMtx7mgYlFutE3QowCSibyRERQYNWhyii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797" orient="horz"/>
        <p:guide pos="3976"/>
        <p:guide pos="257"/>
        <p:guide pos="7423"/>
        <p:guide pos="2636" orient="horz"/>
        <p:guide pos="278" orient="horz"/>
        <p:guide pos="822" orient="horz"/>
        <p:guide pos="2116"/>
        <p:guide pos="2478" orient="horz"/>
        <p:guide pos="2865"/>
        <p:guide pos="5382"/>
        <p:guide pos="3500"/>
        <p:guide pos="958" orient="horz"/>
        <p:guide pos="2999" orient="horz"/>
        <p:guide pos="4042" orient="horz"/>
        <p:guide pos="3816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font" Target="fonts/Raleway-bold.fntdata"/><Relationship Id="rId25" Type="http://schemas.openxmlformats.org/officeDocument/2006/relationships/font" Target="fonts/Raleway-regular.fntdata"/><Relationship Id="rId28" Type="http://schemas.openxmlformats.org/officeDocument/2006/relationships/font" Target="fonts/Raleway-boldItalic.fntdata"/><Relationship Id="rId27" Type="http://schemas.openxmlformats.org/officeDocument/2006/relationships/font" Target="fonts/Raleway-italic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customschemas.google.com/relationships/presentationmetadata" Target="meta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p2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p2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" name="Google Shape;267;p2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p2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9" name="Google Shape;279;p2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167b41a36549d0ef_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Google Shape;289;g167b41a36549d0ef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5" name="Google Shape;295;p2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1" name="Google Shape;301;p2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7.png"/><Relationship Id="rId4" Type="http://schemas.openxmlformats.org/officeDocument/2006/relationships/image" Target="../media/image5.png"/><Relationship Id="rId5" Type="http://schemas.openxmlformats.org/officeDocument/2006/relationships/image" Target="../media/image2.png"/><Relationship Id="rId6" Type="http://schemas.openxmlformats.org/officeDocument/2006/relationships/image" Target="../media/image13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3.png"/><Relationship Id="rId4" Type="http://schemas.openxmlformats.org/officeDocument/2006/relationships/image" Target="../media/image18.png"/><Relationship Id="rId5" Type="http://schemas.openxmlformats.org/officeDocument/2006/relationships/image" Target="../media/image5.png"/><Relationship Id="rId6" Type="http://schemas.openxmlformats.org/officeDocument/2006/relationships/image" Target="../media/image17.png"/><Relationship Id="rId7" Type="http://schemas.openxmlformats.org/officeDocument/2006/relationships/image" Target="../media/image13.jp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png"/><Relationship Id="rId3" Type="http://schemas.openxmlformats.org/officeDocument/2006/relationships/image" Target="../media/image6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png"/><Relationship Id="rId3" Type="http://schemas.openxmlformats.org/officeDocument/2006/relationships/image" Target="../media/image6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8.png"/><Relationship Id="rId4" Type="http://schemas.openxmlformats.org/officeDocument/2006/relationships/image" Target="../media/image5.png"/><Relationship Id="rId5" Type="http://schemas.openxmlformats.org/officeDocument/2006/relationships/image" Target="../media/image17.png"/><Relationship Id="rId6" Type="http://schemas.openxmlformats.org/officeDocument/2006/relationships/image" Target="../media/image6.png"/><Relationship Id="rId7" Type="http://schemas.openxmlformats.org/officeDocument/2006/relationships/image" Target="../media/image13.jp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0.png"/><Relationship Id="rId3" Type="http://schemas.openxmlformats.org/officeDocument/2006/relationships/image" Target="../media/image3.png"/><Relationship Id="rId4" Type="http://schemas.openxmlformats.org/officeDocument/2006/relationships/image" Target="../media/image18.png"/><Relationship Id="rId5" Type="http://schemas.openxmlformats.org/officeDocument/2006/relationships/image" Target="../media/image5.png"/><Relationship Id="rId6" Type="http://schemas.openxmlformats.org/officeDocument/2006/relationships/image" Target="../media/image17.png"/><Relationship Id="rId7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Пустой слайд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0"/>
          <p:cNvSpPr/>
          <p:nvPr/>
        </p:nvSpPr>
        <p:spPr>
          <a:xfrm>
            <a:off x="1" y="3908437"/>
            <a:ext cx="4057175" cy="2949563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1"/>
              <a:buFont typeface="Arial"/>
              <a:buNone/>
            </a:pPr>
            <a:r>
              <a:t/>
            </a:r>
            <a:endParaRPr b="0" i="0" sz="1351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" name="Google Shape;13;p30"/>
          <p:cNvSpPr/>
          <p:nvPr/>
        </p:nvSpPr>
        <p:spPr>
          <a:xfrm>
            <a:off x="4027506" y="5927333"/>
            <a:ext cx="8164495" cy="930667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4" name="Google Shape;14;p30"/>
          <p:cNvSpPr/>
          <p:nvPr/>
        </p:nvSpPr>
        <p:spPr>
          <a:xfrm>
            <a:off x="4027405" y="3908439"/>
            <a:ext cx="4725063" cy="201857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1"/>
              <a:buFont typeface="Arial"/>
              <a:buNone/>
            </a:pPr>
            <a:r>
              <a:t/>
            </a:r>
            <a:endParaRPr b="0" i="0" sz="1351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5" name="Google Shape;15;p30"/>
          <p:cNvSpPr/>
          <p:nvPr/>
        </p:nvSpPr>
        <p:spPr>
          <a:xfrm>
            <a:off x="8669221" y="3908439"/>
            <a:ext cx="3522780" cy="2018572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1"/>
              <a:buFont typeface="Arial"/>
              <a:buNone/>
            </a:pPr>
            <a:r>
              <a:t/>
            </a:r>
            <a:endParaRPr b="0" i="0" sz="1351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6" name="Google Shape;16;p30"/>
          <p:cNvSpPr/>
          <p:nvPr/>
        </p:nvSpPr>
        <p:spPr>
          <a:xfrm>
            <a:off x="8669221" y="1"/>
            <a:ext cx="3522780" cy="39093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1"/>
              <a:buFont typeface="Arial"/>
              <a:buNone/>
            </a:pPr>
            <a:r>
              <a:t/>
            </a:r>
            <a:endParaRPr b="0" i="0" sz="1351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7" name="Google Shape;17;p3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39382" y="450644"/>
            <a:ext cx="1645923" cy="4320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8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53499" y="498736"/>
            <a:ext cx="1137668" cy="3487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9;p30"/>
          <p:cNvPicPr preferRelativeResize="0"/>
          <p:nvPr/>
        </p:nvPicPr>
        <p:blipFill rotWithShape="1">
          <a:blip r:embed="rId4">
            <a:alphaModFix/>
          </a:blip>
          <a:srcRect b="91527" l="-1" r="94682" t="0"/>
          <a:stretch/>
        </p:blipFill>
        <p:spPr>
          <a:xfrm>
            <a:off x="3588199" y="345962"/>
            <a:ext cx="753824" cy="6414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3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144417" y="666671"/>
            <a:ext cx="2572388" cy="2530561"/>
          </a:xfrm>
          <a:custGeom>
            <a:rect b="b" l="l" r="r" t="t"/>
            <a:pathLst>
              <a:path extrusionOk="0" h="3457575" w="3514725">
                <a:moveTo>
                  <a:pt x="0" y="0"/>
                </a:moveTo>
                <a:lnTo>
                  <a:pt x="3514725" y="0"/>
                </a:lnTo>
                <a:lnTo>
                  <a:pt x="3514725" y="3457575"/>
                </a:lnTo>
                <a:lnTo>
                  <a:pt x="0" y="3457575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21" name="Google Shape;21;p3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434697" y="112570"/>
            <a:ext cx="849028" cy="13335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Пустой слайд">
  <p:cSld name="6_Пустой слайд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oogle Shape;23;p31"/>
          <p:cNvGrpSpPr/>
          <p:nvPr/>
        </p:nvGrpSpPr>
        <p:grpSpPr>
          <a:xfrm>
            <a:off x="0" y="318239"/>
            <a:ext cx="2624903" cy="123086"/>
            <a:chOff x="0" y="556376"/>
            <a:chExt cx="2624903" cy="369327"/>
          </a:xfrm>
        </p:grpSpPr>
        <p:sp>
          <p:nvSpPr>
            <p:cNvPr id="24" name="Google Shape;24;p31"/>
            <p:cNvSpPr/>
            <p:nvPr/>
          </p:nvSpPr>
          <p:spPr>
            <a:xfrm>
              <a:off x="0" y="556376"/>
              <a:ext cx="1294463" cy="36932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25" name="Google Shape;25;p31"/>
            <p:cNvSpPr/>
            <p:nvPr/>
          </p:nvSpPr>
          <p:spPr>
            <a:xfrm>
              <a:off x="336583" y="556376"/>
              <a:ext cx="1294463" cy="36932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26" name="Google Shape;26;p31"/>
            <p:cNvSpPr/>
            <p:nvPr/>
          </p:nvSpPr>
          <p:spPr>
            <a:xfrm>
              <a:off x="673165" y="556376"/>
              <a:ext cx="1294463" cy="36932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27" name="Google Shape;27;p31"/>
            <p:cNvSpPr/>
            <p:nvPr/>
          </p:nvSpPr>
          <p:spPr>
            <a:xfrm>
              <a:off x="993857" y="556376"/>
              <a:ext cx="1294463" cy="36932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28" name="Google Shape;28;p31"/>
            <p:cNvSpPr/>
            <p:nvPr/>
          </p:nvSpPr>
          <p:spPr>
            <a:xfrm>
              <a:off x="1330440" y="556376"/>
              <a:ext cx="1294463" cy="36932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sp>
        <p:nvSpPr>
          <p:cNvPr id="29" name="Google Shape;29;p31"/>
          <p:cNvSpPr/>
          <p:nvPr/>
        </p:nvSpPr>
        <p:spPr>
          <a:xfrm>
            <a:off x="2" y="6351157"/>
            <a:ext cx="656167" cy="50684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1"/>
              <a:buFont typeface="Arial"/>
              <a:buNone/>
            </a:pPr>
            <a:r>
              <a:t/>
            </a:r>
            <a:endParaRPr b="0" i="0" sz="1351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0" name="Google Shape;30;p31"/>
          <p:cNvSpPr txBox="1"/>
          <p:nvPr/>
        </p:nvSpPr>
        <p:spPr>
          <a:xfrm>
            <a:off x="732050" y="6457497"/>
            <a:ext cx="4333702" cy="2819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7500" lnSpcReduction="20000"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ct val="129032"/>
              <a:buFont typeface="Arial"/>
              <a:buNone/>
            </a:pPr>
            <a:r>
              <a:rPr b="1" i="0" lang="ru-RU" sz="1000" u="none" cap="none" strike="noStrike">
                <a:solidFill>
                  <a:srgbClr val="BFBFBF"/>
                </a:solidFill>
                <a:latin typeface="Raleway"/>
                <a:ea typeface="Raleway"/>
                <a:cs typeface="Raleway"/>
                <a:sym typeface="Raleway"/>
              </a:rPr>
              <a:t>Пространство развития студенческого технологического предпринимательства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" name="Google Shape;31;p31"/>
          <p:cNvSpPr/>
          <p:nvPr/>
        </p:nvSpPr>
        <p:spPr>
          <a:xfrm>
            <a:off x="11535831" y="6380286"/>
            <a:ext cx="656167" cy="506843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1"/>
              <a:buFont typeface="Arial"/>
              <a:buNone/>
            </a:pPr>
            <a:r>
              <a:t/>
            </a:r>
            <a:endParaRPr b="0" i="0" sz="1351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2" name="Google Shape;32;p31"/>
          <p:cNvSpPr txBox="1"/>
          <p:nvPr/>
        </p:nvSpPr>
        <p:spPr>
          <a:xfrm>
            <a:off x="11615868" y="6457497"/>
            <a:ext cx="48823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ru-RU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Изображение выглядит как символ, круг, Графика, логотип&#10;&#10;Автоматически созданное описание" id="33" name="Google Shape;33;p3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22850" y="6418827"/>
            <a:ext cx="410469" cy="40379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34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89735" y="588227"/>
            <a:ext cx="1072936" cy="281646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28818" y="472068"/>
            <a:ext cx="609248" cy="480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36;p31"/>
          <p:cNvPicPr preferRelativeResize="0"/>
          <p:nvPr/>
        </p:nvPicPr>
        <p:blipFill rotWithShape="1">
          <a:blip r:embed="rId5">
            <a:alphaModFix/>
          </a:blip>
          <a:srcRect b="91527" l="-1" r="94682" t="0"/>
          <a:stretch/>
        </p:blipFill>
        <p:spPr>
          <a:xfrm>
            <a:off x="10048803" y="472068"/>
            <a:ext cx="564213" cy="480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37;p3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843174" y="533870"/>
            <a:ext cx="927519" cy="284297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3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210842" y="242674"/>
            <a:ext cx="619318" cy="9727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3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3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42" name="Google Shape;42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3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34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34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54" name="Google Shape;54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3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35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0" name="Google Shape;60;p35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1" name="Google Shape;61;p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36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6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7" name="Google Shape;67;p36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8" name="Google Shape;68;p36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9" name="Google Shape;69;p36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0" name="Google Shape;70;p3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3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3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3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>
  <p:cSld name="Пустой слайд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3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3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Пустой слайд">
  <p:cSld name="1_Пустой слайд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3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938144" y="142068"/>
            <a:ext cx="994281" cy="78348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4" name="Google Shape;84;p39"/>
          <p:cNvGrpSpPr/>
          <p:nvPr/>
        </p:nvGrpSpPr>
        <p:grpSpPr>
          <a:xfrm>
            <a:off x="2" y="724036"/>
            <a:ext cx="2624903" cy="123086"/>
            <a:chOff x="0" y="556376"/>
            <a:chExt cx="2624903" cy="369327"/>
          </a:xfrm>
        </p:grpSpPr>
        <p:sp>
          <p:nvSpPr>
            <p:cNvPr id="85" name="Google Shape;85;p39"/>
            <p:cNvSpPr/>
            <p:nvPr/>
          </p:nvSpPr>
          <p:spPr>
            <a:xfrm>
              <a:off x="0" y="556376"/>
              <a:ext cx="1294463" cy="36932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86" name="Google Shape;86;p39"/>
            <p:cNvSpPr/>
            <p:nvPr/>
          </p:nvSpPr>
          <p:spPr>
            <a:xfrm>
              <a:off x="336583" y="556376"/>
              <a:ext cx="1294463" cy="36932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87" name="Google Shape;87;p39"/>
            <p:cNvSpPr/>
            <p:nvPr/>
          </p:nvSpPr>
          <p:spPr>
            <a:xfrm>
              <a:off x="673165" y="556376"/>
              <a:ext cx="1294463" cy="36932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88" name="Google Shape;88;p39"/>
            <p:cNvSpPr/>
            <p:nvPr/>
          </p:nvSpPr>
          <p:spPr>
            <a:xfrm>
              <a:off x="993857" y="556376"/>
              <a:ext cx="1294463" cy="36932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89" name="Google Shape;89;p39"/>
            <p:cNvSpPr/>
            <p:nvPr/>
          </p:nvSpPr>
          <p:spPr>
            <a:xfrm>
              <a:off x="1330440" y="556376"/>
              <a:ext cx="1294463" cy="36932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sp>
        <p:nvSpPr>
          <p:cNvPr id="90" name="Google Shape;90;p39"/>
          <p:cNvSpPr/>
          <p:nvPr/>
        </p:nvSpPr>
        <p:spPr>
          <a:xfrm>
            <a:off x="2" y="6351157"/>
            <a:ext cx="656167" cy="50684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1"/>
              <a:buFont typeface="Arial"/>
              <a:buNone/>
            </a:pPr>
            <a:r>
              <a:t/>
            </a:r>
            <a:endParaRPr b="0" i="0" sz="1351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91" name="Google Shape;91;p39"/>
          <p:cNvSpPr txBox="1"/>
          <p:nvPr/>
        </p:nvSpPr>
        <p:spPr>
          <a:xfrm>
            <a:off x="732050" y="6457497"/>
            <a:ext cx="4333702" cy="2819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7500" lnSpcReduction="20000"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ct val="129032"/>
              <a:buFont typeface="Arial"/>
              <a:buNone/>
            </a:pPr>
            <a:r>
              <a:rPr b="1" i="0" lang="ru-RU" sz="1000" u="none" cap="none" strike="noStrike">
                <a:solidFill>
                  <a:srgbClr val="BFBFBF"/>
                </a:solidFill>
                <a:latin typeface="Raleway"/>
                <a:ea typeface="Raleway"/>
                <a:cs typeface="Raleway"/>
                <a:sym typeface="Raleway"/>
              </a:rPr>
              <a:t>Пространство развития студенческого технологического предпринимательства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39"/>
          <p:cNvSpPr/>
          <p:nvPr/>
        </p:nvSpPr>
        <p:spPr>
          <a:xfrm>
            <a:off x="11535831" y="6380286"/>
            <a:ext cx="656167" cy="506843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1"/>
              <a:buFont typeface="Arial"/>
              <a:buNone/>
            </a:pPr>
            <a:r>
              <a:t/>
            </a:r>
            <a:endParaRPr b="0" i="0" sz="1351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93" name="Google Shape;93;p39"/>
          <p:cNvSpPr txBox="1"/>
          <p:nvPr/>
        </p:nvSpPr>
        <p:spPr>
          <a:xfrm>
            <a:off x="11615868" y="6457497"/>
            <a:ext cx="48823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ru-RU" sz="1400" u="none" cap="none" strike="noStrik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‹#›</a:t>
            </a:fld>
            <a:endParaRPr b="0" i="0" sz="14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descr="Изображение выглядит как символ, круг, Графика, логотип&#10;&#10;Автоматически созданное описание" id="94" name="Google Shape;94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2850" y="6418827"/>
            <a:ext cx="410469" cy="4037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Пустой слайд">
  <p:cSld name="2_Пустой слайд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0"/>
          <p:cNvSpPr/>
          <p:nvPr/>
        </p:nvSpPr>
        <p:spPr>
          <a:xfrm>
            <a:off x="2" y="6351157"/>
            <a:ext cx="656167" cy="50684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1"/>
              <a:buFont typeface="Arial"/>
              <a:buNone/>
            </a:pPr>
            <a:r>
              <a:t/>
            </a:r>
            <a:endParaRPr b="0" i="0" sz="1351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97" name="Google Shape;97;p4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938144" y="142068"/>
            <a:ext cx="994281" cy="78348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8" name="Google Shape;98;p40"/>
          <p:cNvGrpSpPr/>
          <p:nvPr/>
        </p:nvGrpSpPr>
        <p:grpSpPr>
          <a:xfrm>
            <a:off x="0" y="379782"/>
            <a:ext cx="2624903" cy="123086"/>
            <a:chOff x="0" y="556376"/>
            <a:chExt cx="2624903" cy="369327"/>
          </a:xfrm>
        </p:grpSpPr>
        <p:sp>
          <p:nvSpPr>
            <p:cNvPr id="99" name="Google Shape;99;p40"/>
            <p:cNvSpPr/>
            <p:nvPr/>
          </p:nvSpPr>
          <p:spPr>
            <a:xfrm>
              <a:off x="0" y="556376"/>
              <a:ext cx="1294463" cy="36932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00" name="Google Shape;100;p40"/>
            <p:cNvSpPr/>
            <p:nvPr/>
          </p:nvSpPr>
          <p:spPr>
            <a:xfrm>
              <a:off x="336583" y="556376"/>
              <a:ext cx="1294463" cy="36932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01" name="Google Shape;101;p40"/>
            <p:cNvSpPr/>
            <p:nvPr/>
          </p:nvSpPr>
          <p:spPr>
            <a:xfrm>
              <a:off x="673165" y="556376"/>
              <a:ext cx="1294463" cy="36932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02" name="Google Shape;102;p40"/>
            <p:cNvSpPr/>
            <p:nvPr/>
          </p:nvSpPr>
          <p:spPr>
            <a:xfrm>
              <a:off x="993857" y="556376"/>
              <a:ext cx="1294463" cy="36932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03" name="Google Shape;103;p40"/>
            <p:cNvSpPr/>
            <p:nvPr/>
          </p:nvSpPr>
          <p:spPr>
            <a:xfrm>
              <a:off x="1330440" y="556376"/>
              <a:ext cx="1294463" cy="36932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sp>
        <p:nvSpPr>
          <p:cNvPr id="104" name="Google Shape;104;p40"/>
          <p:cNvSpPr txBox="1"/>
          <p:nvPr/>
        </p:nvSpPr>
        <p:spPr>
          <a:xfrm>
            <a:off x="732050" y="6457497"/>
            <a:ext cx="4333702" cy="2819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7500" lnSpcReduction="20000"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ct val="129032"/>
              <a:buFont typeface="Arial"/>
              <a:buNone/>
            </a:pPr>
            <a:r>
              <a:rPr b="1" i="0" lang="ru-RU" sz="1000" u="none" cap="none" strike="noStrike">
                <a:solidFill>
                  <a:srgbClr val="BFBFBF"/>
                </a:solidFill>
                <a:latin typeface="Raleway"/>
                <a:ea typeface="Raleway"/>
                <a:cs typeface="Raleway"/>
                <a:sym typeface="Raleway"/>
              </a:rPr>
              <a:t>Пространство развития студенческого технологического предпринимательства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40"/>
          <p:cNvSpPr/>
          <p:nvPr/>
        </p:nvSpPr>
        <p:spPr>
          <a:xfrm>
            <a:off x="11535831" y="6380286"/>
            <a:ext cx="656167" cy="506843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1"/>
              <a:buFont typeface="Arial"/>
              <a:buNone/>
            </a:pPr>
            <a:r>
              <a:t/>
            </a:r>
            <a:endParaRPr b="0" i="0" sz="1351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06" name="Google Shape;106;p40"/>
          <p:cNvSpPr txBox="1"/>
          <p:nvPr/>
        </p:nvSpPr>
        <p:spPr>
          <a:xfrm>
            <a:off x="11615868" y="6457497"/>
            <a:ext cx="48823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ru-RU" sz="1400" u="none" cap="none" strike="noStrik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‹#›</a:t>
            </a:fld>
            <a:endParaRPr b="0" i="0" sz="14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descr="Изображение выглядит как символ, круг, Графика, логотип&#10;&#10;Автоматически созданное описание" id="107" name="Google Shape;107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2850" y="6418827"/>
            <a:ext cx="410469" cy="4037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Пустой слайд">
  <p:cSld name="3_Пустой слайд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41"/>
          <p:cNvSpPr/>
          <p:nvPr/>
        </p:nvSpPr>
        <p:spPr>
          <a:xfrm>
            <a:off x="10756900" y="6351157"/>
            <a:ext cx="1435100" cy="512763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1"/>
              <a:buFont typeface="Arial"/>
              <a:buNone/>
            </a:pPr>
            <a:r>
              <a:t/>
            </a:r>
            <a:endParaRPr b="0" i="0" sz="1351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10" name="Google Shape;110;p41"/>
          <p:cNvSpPr/>
          <p:nvPr/>
        </p:nvSpPr>
        <p:spPr>
          <a:xfrm>
            <a:off x="2" y="6351157"/>
            <a:ext cx="656167" cy="506843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1"/>
              <a:buFont typeface="Arial"/>
              <a:buNone/>
            </a:pPr>
            <a:r>
              <a:t/>
            </a:r>
            <a:endParaRPr b="0" i="0" sz="1351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grpSp>
        <p:nvGrpSpPr>
          <p:cNvPr id="111" name="Google Shape;111;p41"/>
          <p:cNvGrpSpPr/>
          <p:nvPr/>
        </p:nvGrpSpPr>
        <p:grpSpPr>
          <a:xfrm>
            <a:off x="0" y="379782"/>
            <a:ext cx="2624903" cy="123086"/>
            <a:chOff x="0" y="556376"/>
            <a:chExt cx="2624903" cy="369327"/>
          </a:xfrm>
        </p:grpSpPr>
        <p:sp>
          <p:nvSpPr>
            <p:cNvPr id="112" name="Google Shape;112;p41"/>
            <p:cNvSpPr/>
            <p:nvPr/>
          </p:nvSpPr>
          <p:spPr>
            <a:xfrm>
              <a:off x="0" y="556376"/>
              <a:ext cx="1294463" cy="36932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13" name="Google Shape;113;p41"/>
            <p:cNvSpPr/>
            <p:nvPr/>
          </p:nvSpPr>
          <p:spPr>
            <a:xfrm>
              <a:off x="336583" y="556376"/>
              <a:ext cx="1294463" cy="36932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14" name="Google Shape;114;p41"/>
            <p:cNvSpPr/>
            <p:nvPr/>
          </p:nvSpPr>
          <p:spPr>
            <a:xfrm>
              <a:off x="673165" y="556376"/>
              <a:ext cx="1294463" cy="36932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15" name="Google Shape;115;p41"/>
            <p:cNvSpPr/>
            <p:nvPr/>
          </p:nvSpPr>
          <p:spPr>
            <a:xfrm>
              <a:off x="993857" y="556376"/>
              <a:ext cx="1294463" cy="36932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16" name="Google Shape;116;p41"/>
            <p:cNvSpPr/>
            <p:nvPr/>
          </p:nvSpPr>
          <p:spPr>
            <a:xfrm>
              <a:off x="1330440" y="556376"/>
              <a:ext cx="1294463" cy="36932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sp>
        <p:nvSpPr>
          <p:cNvPr id="117" name="Google Shape;117;p41"/>
          <p:cNvSpPr txBox="1"/>
          <p:nvPr/>
        </p:nvSpPr>
        <p:spPr>
          <a:xfrm>
            <a:off x="732050" y="6457497"/>
            <a:ext cx="4333702" cy="2819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ts val="1000"/>
              <a:buFont typeface="Arial"/>
              <a:buNone/>
            </a:pPr>
            <a:r>
              <a:rPr b="1" i="0" lang="ru-RU" sz="1000" u="none" cap="none" strike="noStrike">
                <a:solidFill>
                  <a:srgbClr val="BFBFBF"/>
                </a:solidFill>
                <a:latin typeface="Raleway"/>
                <a:ea typeface="Raleway"/>
                <a:cs typeface="Raleway"/>
                <a:sym typeface="Raleway"/>
              </a:rPr>
              <a:t>Проектная сессия. Тренинги предпринимательских компетенций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8" name="Google Shape;118;p4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998202" y="6440441"/>
            <a:ext cx="974724" cy="292484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41"/>
          <p:cNvSpPr txBox="1"/>
          <p:nvPr/>
        </p:nvSpPr>
        <p:spPr>
          <a:xfrm>
            <a:off x="80039" y="6428368"/>
            <a:ext cx="48823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ru-RU" sz="1400" u="none" cap="none" strike="noStrik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‹#›</a:t>
            </a:fld>
            <a:endParaRPr b="0" i="0" sz="14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Пустой слайд">
  <p:cSld name="5_Пустой слайд"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" name="Google Shape;121;p42"/>
          <p:cNvGrpSpPr/>
          <p:nvPr/>
        </p:nvGrpSpPr>
        <p:grpSpPr>
          <a:xfrm>
            <a:off x="0" y="318239"/>
            <a:ext cx="2624903" cy="123086"/>
            <a:chOff x="0" y="556376"/>
            <a:chExt cx="2624903" cy="369327"/>
          </a:xfrm>
        </p:grpSpPr>
        <p:sp>
          <p:nvSpPr>
            <p:cNvPr id="122" name="Google Shape;122;p42"/>
            <p:cNvSpPr/>
            <p:nvPr/>
          </p:nvSpPr>
          <p:spPr>
            <a:xfrm>
              <a:off x="0" y="556376"/>
              <a:ext cx="1294463" cy="36932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23" name="Google Shape;123;p42"/>
            <p:cNvSpPr/>
            <p:nvPr/>
          </p:nvSpPr>
          <p:spPr>
            <a:xfrm>
              <a:off x="336583" y="556376"/>
              <a:ext cx="1294463" cy="36932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24" name="Google Shape;124;p42"/>
            <p:cNvSpPr/>
            <p:nvPr/>
          </p:nvSpPr>
          <p:spPr>
            <a:xfrm>
              <a:off x="673165" y="556376"/>
              <a:ext cx="1294463" cy="36932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25" name="Google Shape;125;p42"/>
            <p:cNvSpPr/>
            <p:nvPr/>
          </p:nvSpPr>
          <p:spPr>
            <a:xfrm>
              <a:off x="993857" y="556376"/>
              <a:ext cx="1294463" cy="36932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26" name="Google Shape;126;p42"/>
            <p:cNvSpPr/>
            <p:nvPr/>
          </p:nvSpPr>
          <p:spPr>
            <a:xfrm>
              <a:off x="1330440" y="556376"/>
              <a:ext cx="1294463" cy="36932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pic>
        <p:nvPicPr>
          <p:cNvPr id="127" name="Google Shape;127;p4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18791" y="588227"/>
            <a:ext cx="1072936" cy="2816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57874" y="472068"/>
            <a:ext cx="609248" cy="480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42"/>
          <p:cNvPicPr preferRelativeResize="0"/>
          <p:nvPr/>
        </p:nvPicPr>
        <p:blipFill rotWithShape="1">
          <a:blip r:embed="rId4">
            <a:alphaModFix/>
          </a:blip>
          <a:srcRect b="91527" l="-1" r="94682" t="0"/>
          <a:stretch/>
        </p:blipFill>
        <p:spPr>
          <a:xfrm>
            <a:off x="3477859" y="472068"/>
            <a:ext cx="564213" cy="480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4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272230" y="533870"/>
            <a:ext cx="927519" cy="284297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42"/>
          <p:cNvSpPr/>
          <p:nvPr/>
        </p:nvSpPr>
        <p:spPr>
          <a:xfrm>
            <a:off x="2" y="6351157"/>
            <a:ext cx="656167" cy="50684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1"/>
              <a:buFont typeface="Arial"/>
              <a:buNone/>
            </a:pPr>
            <a:r>
              <a:t/>
            </a:r>
            <a:endParaRPr b="0" i="0" sz="1351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2" name="Google Shape;132;p42"/>
          <p:cNvSpPr txBox="1"/>
          <p:nvPr/>
        </p:nvSpPr>
        <p:spPr>
          <a:xfrm>
            <a:off x="732050" y="6457497"/>
            <a:ext cx="4333702" cy="2819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7500" lnSpcReduction="20000"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ct val="129032"/>
              <a:buFont typeface="Arial"/>
              <a:buNone/>
            </a:pPr>
            <a:r>
              <a:rPr b="1" i="0" lang="ru-RU" sz="1000" u="none" cap="none" strike="noStrike">
                <a:solidFill>
                  <a:srgbClr val="BFBFBF"/>
                </a:solidFill>
                <a:latin typeface="Raleway"/>
                <a:ea typeface="Raleway"/>
                <a:cs typeface="Raleway"/>
                <a:sym typeface="Raleway"/>
              </a:rPr>
              <a:t>Пространство развития студенческого технологического предпринимательства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42"/>
          <p:cNvSpPr/>
          <p:nvPr/>
        </p:nvSpPr>
        <p:spPr>
          <a:xfrm>
            <a:off x="11535831" y="6380286"/>
            <a:ext cx="656167" cy="506843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1"/>
              <a:buFont typeface="Arial"/>
              <a:buNone/>
            </a:pPr>
            <a:r>
              <a:t/>
            </a:r>
            <a:endParaRPr b="0" i="0" sz="1351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4" name="Google Shape;134;p42"/>
          <p:cNvSpPr txBox="1"/>
          <p:nvPr/>
        </p:nvSpPr>
        <p:spPr>
          <a:xfrm>
            <a:off x="11615868" y="6457497"/>
            <a:ext cx="48823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ru-RU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Изображение выглядит как символ, круг, Графика, логотип&#10;&#10;Автоматически созданное описание" id="135" name="Google Shape;135;p4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2850" y="6418827"/>
            <a:ext cx="410469" cy="4037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4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639898" y="242674"/>
            <a:ext cx="619318" cy="9727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_Пустой слайд">
  <p:cSld name="7_Пустой слайд"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43"/>
          <p:cNvSpPr/>
          <p:nvPr/>
        </p:nvSpPr>
        <p:spPr>
          <a:xfrm>
            <a:off x="10756900" y="6351157"/>
            <a:ext cx="1435100" cy="512763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1"/>
              <a:buFont typeface="Arial"/>
              <a:buNone/>
            </a:pPr>
            <a:r>
              <a:t/>
            </a:r>
            <a:endParaRPr b="0" i="0" sz="1351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39" name="Google Shape;139;p4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998202" y="6440441"/>
            <a:ext cx="974724" cy="292484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43"/>
          <p:cNvSpPr/>
          <p:nvPr/>
        </p:nvSpPr>
        <p:spPr>
          <a:xfrm>
            <a:off x="11535831" y="6380286"/>
            <a:ext cx="656167" cy="506843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1"/>
              <a:buFont typeface="Arial"/>
              <a:buNone/>
            </a:pPr>
            <a:r>
              <a:t/>
            </a:r>
            <a:endParaRPr b="0" i="0" sz="1351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41" name="Google Shape;141;p43"/>
          <p:cNvSpPr txBox="1"/>
          <p:nvPr/>
        </p:nvSpPr>
        <p:spPr>
          <a:xfrm>
            <a:off x="11615868" y="6457497"/>
            <a:ext cx="48823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ru-RU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4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4" name="Google Shape;144;p44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45" name="Google Shape;145;p44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6" name="Google Shape;146;p4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7" name="Google Shape;147;p4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8" name="Google Shape;148;p4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4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45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52" name="Google Shape;152;p45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53" name="Google Shape;153;p4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4" name="Google Shape;154;p4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4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4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46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9" name="Google Shape;159;p4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0" name="Google Shape;160;p4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1" name="Google Shape;161;p4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47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4" name="Google Shape;164;p47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5" name="Google Shape;165;p4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6" name="Google Shape;166;p4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7" name="Google Shape;167;p4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Пустой слайд" type="blank">
  <p:cSld name="BLANK"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49"/>
          <p:cNvSpPr/>
          <p:nvPr/>
        </p:nvSpPr>
        <p:spPr>
          <a:xfrm>
            <a:off x="10756900" y="6351157"/>
            <a:ext cx="1435100" cy="512763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1"/>
              <a:buFont typeface="Arial"/>
              <a:buNone/>
            </a:pPr>
            <a:r>
              <a:t/>
            </a:r>
            <a:endParaRPr b="0" i="0" sz="1351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76" name="Google Shape;176;p49"/>
          <p:cNvSpPr/>
          <p:nvPr/>
        </p:nvSpPr>
        <p:spPr>
          <a:xfrm>
            <a:off x="2" y="6351157"/>
            <a:ext cx="656167" cy="506843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1"/>
              <a:buFont typeface="Arial"/>
              <a:buNone/>
            </a:pPr>
            <a:r>
              <a:t/>
            </a:r>
            <a:endParaRPr b="0" i="0" sz="1351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grpSp>
        <p:nvGrpSpPr>
          <p:cNvPr id="177" name="Google Shape;177;p49"/>
          <p:cNvGrpSpPr/>
          <p:nvPr/>
        </p:nvGrpSpPr>
        <p:grpSpPr>
          <a:xfrm>
            <a:off x="0" y="318239"/>
            <a:ext cx="2624903" cy="123086"/>
            <a:chOff x="0" y="556376"/>
            <a:chExt cx="2624903" cy="369327"/>
          </a:xfrm>
        </p:grpSpPr>
        <p:sp>
          <p:nvSpPr>
            <p:cNvPr id="178" name="Google Shape;178;p49"/>
            <p:cNvSpPr/>
            <p:nvPr/>
          </p:nvSpPr>
          <p:spPr>
            <a:xfrm>
              <a:off x="0" y="556376"/>
              <a:ext cx="1294463" cy="36932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Raleway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79" name="Google Shape;179;p49"/>
            <p:cNvSpPr/>
            <p:nvPr/>
          </p:nvSpPr>
          <p:spPr>
            <a:xfrm>
              <a:off x="336583" y="556376"/>
              <a:ext cx="1294463" cy="36932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Raleway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80" name="Google Shape;180;p49"/>
            <p:cNvSpPr/>
            <p:nvPr/>
          </p:nvSpPr>
          <p:spPr>
            <a:xfrm>
              <a:off x="673165" y="556376"/>
              <a:ext cx="1294463" cy="36932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Raleway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81" name="Google Shape;181;p49"/>
            <p:cNvSpPr/>
            <p:nvPr/>
          </p:nvSpPr>
          <p:spPr>
            <a:xfrm>
              <a:off x="993857" y="556376"/>
              <a:ext cx="1294463" cy="36932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Raleway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82" name="Google Shape;182;p49"/>
            <p:cNvSpPr/>
            <p:nvPr/>
          </p:nvSpPr>
          <p:spPr>
            <a:xfrm>
              <a:off x="1330440" y="556376"/>
              <a:ext cx="1294463" cy="36932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Raleway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pic>
        <p:nvPicPr>
          <p:cNvPr id="183" name="Google Shape;183;p4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998202" y="6440441"/>
            <a:ext cx="974724" cy="292484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49"/>
          <p:cNvSpPr txBox="1"/>
          <p:nvPr/>
        </p:nvSpPr>
        <p:spPr>
          <a:xfrm>
            <a:off x="80039" y="6428368"/>
            <a:ext cx="48823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fld id="{00000000-1234-1234-1234-123412341234}" type="slidenum">
              <a:rPr b="0" i="0" lang="ru-RU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5" name="Google Shape;185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8791" y="588227"/>
            <a:ext cx="1072936" cy="2816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4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665730" y="472068"/>
            <a:ext cx="609248" cy="480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4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505136" y="575681"/>
            <a:ext cx="707116" cy="2121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49"/>
          <p:cNvPicPr preferRelativeResize="0"/>
          <p:nvPr/>
        </p:nvPicPr>
        <p:blipFill rotWithShape="1">
          <a:blip r:embed="rId5">
            <a:alphaModFix/>
          </a:blip>
          <a:srcRect b="91527" l="-1" r="94682" t="0"/>
          <a:stretch/>
        </p:blipFill>
        <p:spPr>
          <a:xfrm>
            <a:off x="3442410" y="472068"/>
            <a:ext cx="564213" cy="480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4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236781" y="533870"/>
            <a:ext cx="927519" cy="2842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4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97471" y="6455213"/>
            <a:ext cx="4334632" cy="2987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theme" Target="../theme/theme1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2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4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70" name="Google Shape;170;p4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71" name="Google Shape;171;p4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72" name="Google Shape;172;p4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73" name="Google Shape;173;p4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8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2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5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hyperlink" Target="mailto:boyarkina.arinaa@g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"/>
          <p:cNvSpPr txBox="1"/>
          <p:nvPr/>
        </p:nvSpPr>
        <p:spPr>
          <a:xfrm>
            <a:off x="409693" y="2111166"/>
            <a:ext cx="5686307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b="0" i="0" lang="ru-RU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Стартап-акселератор</a:t>
            </a:r>
            <a:endParaRPr/>
          </a:p>
        </p:txBody>
      </p:sp>
      <p:sp>
        <p:nvSpPr>
          <p:cNvPr id="196" name="Google Shape;196;p2"/>
          <p:cNvSpPr txBox="1"/>
          <p:nvPr/>
        </p:nvSpPr>
        <p:spPr>
          <a:xfrm>
            <a:off x="385291" y="2749125"/>
            <a:ext cx="6033640" cy="6647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0" i="0" lang="ru-RU" sz="4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«Космос для жизни» 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"/>
          <p:cNvSpPr txBox="1"/>
          <p:nvPr/>
        </p:nvSpPr>
        <p:spPr>
          <a:xfrm>
            <a:off x="2036775" y="1530532"/>
            <a:ext cx="7437300" cy="120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/>
              <a:t>УМНЫЙ ГЛАЗ</a:t>
            </a:r>
            <a:endParaRPr b="0" i="0" sz="3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3"/>
          <p:cNvSpPr txBox="1"/>
          <p:nvPr/>
        </p:nvSpPr>
        <p:spPr>
          <a:xfrm>
            <a:off x="2525199" y="3221798"/>
            <a:ext cx="71415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/>
              <a:t>Аппаратно-программный комплекс «Умный глаз» предназначен для оперативного мониторинга и контроля аналоговых устройств.</a:t>
            </a:r>
            <a:endParaRPr/>
          </a:p>
        </p:txBody>
      </p:sp>
      <p:pic>
        <p:nvPicPr>
          <p:cNvPr id="203" name="Google Shape;203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25398" y="5208275"/>
            <a:ext cx="2866593" cy="120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4"/>
          <p:cNvSpPr txBox="1"/>
          <p:nvPr/>
        </p:nvSpPr>
        <p:spPr>
          <a:xfrm>
            <a:off x="2358189" y="1317402"/>
            <a:ext cx="716222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Технологическое направление</a:t>
            </a:r>
            <a:endParaRPr/>
          </a:p>
        </p:txBody>
      </p:sp>
      <p:sp>
        <p:nvSpPr>
          <p:cNvPr id="209" name="Google Shape;209;p4"/>
          <p:cNvSpPr txBox="1"/>
          <p:nvPr/>
        </p:nvSpPr>
        <p:spPr>
          <a:xfrm>
            <a:off x="2243503" y="2365563"/>
            <a:ext cx="7553700" cy="255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/>
              <a:t>АПК относится к technet. При его создании используются технологии компьютерного зрения и дополненной реальности. </a:t>
            </a:r>
            <a:endParaRPr sz="2000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/>
              <a:t>Технологическим риском может послужить внедрение более современных технологий - к примеру, более автоматизированных. Решением данной проблемы служит постоянное обучение сотрудников, а также мониторинг новых тенденций на рынке.</a:t>
            </a:r>
            <a:endParaRPr sz="2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6"/>
          <p:cNvSpPr txBox="1"/>
          <p:nvPr/>
        </p:nvSpPr>
        <p:spPr>
          <a:xfrm>
            <a:off x="2662417" y="1351777"/>
            <a:ext cx="609485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Проблема</a:t>
            </a:r>
            <a:endParaRPr/>
          </a:p>
        </p:txBody>
      </p:sp>
      <p:sp>
        <p:nvSpPr>
          <p:cNvPr id="215" name="Google Shape;215;p6"/>
          <p:cNvSpPr txBox="1"/>
          <p:nvPr/>
        </p:nvSpPr>
        <p:spPr>
          <a:xfrm>
            <a:off x="2854923" y="2334899"/>
            <a:ext cx="6094800" cy="317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/>
              <a:t>В настоящий момент промышленные компании контроль аналоговых объектов выполняется вручную, либо же с использованием оборудования, чья установка требует полной или частичной остановки производства, что влечет за собой денежные и временные затраты. Также большинстве решений, использующих технологии компьютерного зрения или технологии дополненной реальности, не направлены на аналоговые устройства.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7"/>
          <p:cNvSpPr txBox="1"/>
          <p:nvPr/>
        </p:nvSpPr>
        <p:spPr>
          <a:xfrm>
            <a:off x="4690597" y="1441156"/>
            <a:ext cx="609485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Решение</a:t>
            </a:r>
            <a:endParaRPr/>
          </a:p>
        </p:txBody>
      </p:sp>
      <p:sp>
        <p:nvSpPr>
          <p:cNvPr id="221" name="Google Shape;221;p7"/>
          <p:cNvSpPr txBox="1"/>
          <p:nvPr/>
        </p:nvSpPr>
        <p:spPr>
          <a:xfrm>
            <a:off x="2854921" y="2765754"/>
            <a:ext cx="6094800" cy="19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/>
              <a:t>Установка АПК «Умный глаз» не требует остановки производства, а также снимает с сотрудников  часть задач, связанных с контролем и мониторингом устройств, позволяя работать с аналоговыми устройствами. </a:t>
            </a:r>
            <a:endParaRPr sz="2000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8"/>
          <p:cNvSpPr txBox="1"/>
          <p:nvPr/>
        </p:nvSpPr>
        <p:spPr>
          <a:xfrm>
            <a:off x="2985550" y="1461781"/>
            <a:ext cx="609485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Продукт</a:t>
            </a:r>
            <a:endParaRPr/>
          </a:p>
        </p:txBody>
      </p:sp>
      <p:sp>
        <p:nvSpPr>
          <p:cNvPr id="227" name="Google Shape;227;p8"/>
          <p:cNvSpPr txBox="1"/>
          <p:nvPr/>
        </p:nvSpPr>
        <p:spPr>
          <a:xfrm>
            <a:off x="408000" y="2405925"/>
            <a:ext cx="11376000" cy="41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925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AutoNum type="arabicPeriod"/>
            </a:pPr>
            <a:r>
              <a:rPr lang="ru-RU" sz="1900"/>
              <a:t>Крупным предприятиям и производствам, эксплуатирующим системы с аналоговыми датчиками и приборами, для перехода на цифровые IoT-системы требуется остановка производственного цикла для проведения монтажных работ, что влечёт за собой существенные временные и финансовые затраты. АПК «Умный глаз» позволяет оцифровать показания аналоговых устройств без сложных монтажных работ.</a:t>
            </a:r>
            <a:endParaRPr sz="1900"/>
          </a:p>
          <a:p>
            <a:pPr indent="-34925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AutoNum type="arabicPeriod"/>
            </a:pPr>
            <a:r>
              <a:rPr lang="ru-RU" sz="1900"/>
              <a:t>АПК «Умный глаз» способна формировать порядок действий в случае обнаружение отклонений показаний от допустимых значений и передавать их на рабочее место Оператора. </a:t>
            </a:r>
            <a:endParaRPr sz="1900"/>
          </a:p>
          <a:p>
            <a:pPr indent="-34925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AutoNum type="arabicPeriod"/>
            </a:pPr>
            <a:r>
              <a:rPr lang="ru-RU" sz="1900"/>
              <a:t>АПК «Умный глаз» может быть дооснащён внешними системами взаимодействия с контролируемыми системами (например, механический манипулятор), который в совокупности с интеллектуальной системой поддержки принятия решений может автономно выполнять необходимые для устранения отклонений действия согласно утвержденным правилам эксплуатации оборудования.</a:t>
            </a:r>
            <a:endParaRPr sz="1900"/>
          </a:p>
          <a:p>
            <a:pPr indent="-34925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AutoNum type="arabicPeriod"/>
            </a:pPr>
            <a:r>
              <a:rPr lang="ru-RU" sz="1900"/>
              <a:t>АПК «Умный глаз» представляет собой распределенную систему, состоящую из следующих модулей: контроля и мониторинга, обработки данных, аналитики, серверного, АСУП</a:t>
            </a:r>
            <a:endParaRPr sz="19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9"/>
          <p:cNvSpPr txBox="1"/>
          <p:nvPr/>
        </p:nvSpPr>
        <p:spPr>
          <a:xfrm>
            <a:off x="3048597" y="916620"/>
            <a:ext cx="6094800" cy="120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Рост, рынок и потенциальные заказчики</a:t>
            </a:r>
            <a:endParaRPr/>
          </a:p>
        </p:txBody>
      </p:sp>
      <p:sp>
        <p:nvSpPr>
          <p:cNvPr id="233" name="Google Shape;233;p9"/>
          <p:cNvSpPr txBox="1"/>
          <p:nvPr/>
        </p:nvSpPr>
        <p:spPr>
          <a:xfrm>
            <a:off x="1232300" y="2502375"/>
            <a:ext cx="10159200" cy="28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/>
              <a:t>АПК ориентирован на промышленные предприятия, работающие в сфере нефтегазовой промышленности, сельского хозяйства, фармацевтики, металлургии, а также атомные, гидроэлектростанции, предприятия по производству химических и радиационных реагентов.</a:t>
            </a:r>
            <a:endParaRPr sz="2000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/>
              <a:t>Сейчас «Умный глаз» развивается благодаря содействию Стартап-студии «Огарев», в дальнейшем, по готовности к продажам, компания «Умный глаз» будет передана третьим лицам, за счет чего будет произведено финансирование и развитие организации продолжиться </a:t>
            </a:r>
            <a:endParaRPr sz="20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9"/>
          <p:cNvSpPr txBox="1"/>
          <p:nvPr/>
        </p:nvSpPr>
        <p:spPr>
          <a:xfrm>
            <a:off x="2930548" y="1276151"/>
            <a:ext cx="609485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Рынок </a:t>
            </a:r>
            <a:endParaRPr/>
          </a:p>
        </p:txBody>
      </p:sp>
      <p:sp>
        <p:nvSpPr>
          <p:cNvPr id="239" name="Google Shape;239;p19"/>
          <p:cNvSpPr txBox="1"/>
          <p:nvPr/>
        </p:nvSpPr>
        <p:spPr>
          <a:xfrm>
            <a:off x="846750" y="1886625"/>
            <a:ext cx="10498500" cy="378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/>
              <a:t>На данный момент дополненная реальность является крайне востребованной областью. Рынок технологий дополненной реальности имеет очень большую емкость.  </a:t>
            </a:r>
            <a:endParaRPr sz="2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/>
              <a:t>Компании, работающие в вышеперечисленных областях, выразили заинтересованность в работе с технологиями дополненной реальности. Всего в России работают 489052 промышленных предприятия. Примерно 107696 из них являются нашими потенциальными клиентами.</a:t>
            </a:r>
            <a:endParaRPr sz="2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/>
              <a:t>70% из них выразили готовность работать с технологиями дополненной реальности, а 94% согласны с необходимостью их внедрения в свой рабочий процесс.</a:t>
            </a:r>
            <a:endParaRPr sz="2000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0"/>
          <p:cNvSpPr txBox="1"/>
          <p:nvPr/>
        </p:nvSpPr>
        <p:spPr>
          <a:xfrm>
            <a:off x="2744919" y="1379279"/>
            <a:ext cx="609485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Анализ конкурентов</a:t>
            </a:r>
            <a:endParaRPr/>
          </a:p>
        </p:txBody>
      </p:sp>
      <p:sp>
        <p:nvSpPr>
          <p:cNvPr id="245" name="Google Shape;245;p20"/>
          <p:cNvSpPr txBox="1"/>
          <p:nvPr/>
        </p:nvSpPr>
        <p:spPr>
          <a:xfrm>
            <a:off x="997825" y="1415325"/>
            <a:ext cx="10786200" cy="50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/>
              <a:t>Наиболее близким аналогам разрабатываемого аппаратно-программного комплекса является решение ФРИСБИ от компании EORA. Однако данное решение имеет узкую специализацию под символьные аналоговые бытовые счётчики и не работает со стрелочными устройствами и цветовыми индикаторами.</a:t>
            </a:r>
            <a:endParaRPr sz="1900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/>
              <a:t>Задачей АПК «Умный глаз» является разработка системы распознавания показаний аналоговых устройств широкой номенклатуры (стрелочные, сегментные, цветовые, числовые). Ключевые особенности АПК «Умный глаз» это:</a:t>
            </a:r>
            <a:endParaRPr sz="1900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/>
              <a:t>-оперативный контроль показаний аналоговых устройств широкой номенклатуры;</a:t>
            </a:r>
            <a:endParaRPr sz="1900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/>
              <a:t>-локальная или удаленная обработка данных;</a:t>
            </a:r>
            <a:endParaRPr sz="1900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/>
              <a:t>-прямая трансляция показаний на рабочее место Оператора;</a:t>
            </a:r>
            <a:endParaRPr sz="1900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/>
              <a:t>-отправка сообщения с порядком действий в случае обнаружения отклонений в показаниях на рабочее место Оператора на основе интеллектуальной системы принятия решений;</a:t>
            </a:r>
            <a:endParaRPr sz="1900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/>
              <a:t>-возможность установки дополнительных внешних модулей для взаимодействия с контролируемыми аналоговыми устройствами и выполнения операций в автономном режиме на основе интеллектуальной системы принятия решений.</a:t>
            </a:r>
            <a:endParaRPr sz="19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1"/>
          <p:cNvSpPr txBox="1"/>
          <p:nvPr/>
        </p:nvSpPr>
        <p:spPr>
          <a:xfrm>
            <a:off x="2508824" y="981762"/>
            <a:ext cx="6094800" cy="65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Бизнес-модель</a:t>
            </a:r>
            <a:endParaRPr/>
          </a:p>
        </p:txBody>
      </p:sp>
      <p:sp>
        <p:nvSpPr>
          <p:cNvPr id="251" name="Google Shape;251;p21"/>
          <p:cNvSpPr txBox="1"/>
          <p:nvPr/>
        </p:nvSpPr>
        <p:spPr>
          <a:xfrm>
            <a:off x="2916798" y="2529685"/>
            <a:ext cx="6094800" cy="30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p21"/>
          <p:cNvSpPr txBox="1"/>
          <p:nvPr/>
        </p:nvSpPr>
        <p:spPr>
          <a:xfrm>
            <a:off x="408000" y="1632150"/>
            <a:ext cx="11376000" cy="501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/>
              <a:t>Нашими ключевыми </a:t>
            </a:r>
            <a:r>
              <a:rPr lang="ru-RU" sz="2000"/>
              <a:t>партнерами будут являться производители видеосистем, которые смогут помочь в производстве физического продукта, а также его установке.</a:t>
            </a:r>
            <a:endParaRPr sz="2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/>
              <a:t>Ключевыми активностями будет являться производство и сборка продукта, маркетинг и продажи, клиентский сервис и брендинг.</a:t>
            </a:r>
            <a:endParaRPr sz="2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/>
              <a:t>Ключевые ресурсы - сотрудники, бренд и маркетинг, руководство.</a:t>
            </a:r>
            <a:endParaRPr sz="2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/>
              <a:t>Ценностное предложение - быстрая установка, возможность отслеживать работу устройств в режиме реального времени, автоматизация процесса, уменьшение % аварийных ситуаций, экономия за счет автоматизации: для малых предприятий (обладающих от 10 до 50 устройств) на 2 миллиона, для средних предприятий (50-100 устройств) на 10 миллионов, для крупных предприятий (100+ устройств) на 15+ миллионов.</a:t>
            </a:r>
            <a:endParaRPr sz="2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/>
              <a:t>Отношение с клиентами - сайт, где можно оставить заявку на приобретение АПК, персональные менеджеры, социальные сети.</a:t>
            </a:r>
            <a:endParaRPr sz="2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/>
              <a:t>Каналы поставки - прямые продажи, спонсорство, реклама.</a:t>
            </a:r>
            <a:endParaRPr sz="2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/>
              <a:t>Источники дохода - продажа товара.</a:t>
            </a:r>
            <a:endParaRPr sz="2000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22"/>
          <p:cNvSpPr txBox="1"/>
          <p:nvPr/>
        </p:nvSpPr>
        <p:spPr>
          <a:xfrm>
            <a:off x="4752474" y="1599284"/>
            <a:ext cx="609485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Финансы</a:t>
            </a:r>
            <a:endParaRPr/>
          </a:p>
        </p:txBody>
      </p:sp>
      <p:sp>
        <p:nvSpPr>
          <p:cNvPr id="258" name="Google Shape;258;p22"/>
          <p:cNvSpPr txBox="1"/>
          <p:nvPr/>
        </p:nvSpPr>
        <p:spPr>
          <a:xfrm>
            <a:off x="1326575" y="2514875"/>
            <a:ext cx="9363300" cy="369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Расходы/месяц: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Зарплата </a:t>
            </a:r>
            <a:r>
              <a:rPr lang="ru-RU"/>
              <a:t>сотрудников (7 человек, получающих по 40 тысяч рублей) - 280 тысяч рублей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Маркетинг - 100 тысяч рублей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Производство - 150 тысяч рублей (12 АПК)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Аренда офиса - 25 тысяч рублей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Итого - 555000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Доходы (продажа 12 АПК, один АПК - 300 тысяч рублей):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3600000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Маржинальность - 3045000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23"/>
          <p:cNvSpPr txBox="1"/>
          <p:nvPr/>
        </p:nvSpPr>
        <p:spPr>
          <a:xfrm>
            <a:off x="4608094" y="1372404"/>
            <a:ext cx="609485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Инвестиции</a:t>
            </a:r>
            <a:endParaRPr/>
          </a:p>
        </p:txBody>
      </p:sp>
      <p:pic>
        <p:nvPicPr>
          <p:cNvPr id="264" name="Google Shape;264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27593" y="2385073"/>
            <a:ext cx="8536806" cy="3599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24"/>
          <p:cNvSpPr txBox="1"/>
          <p:nvPr/>
        </p:nvSpPr>
        <p:spPr>
          <a:xfrm>
            <a:off x="3048596" y="979717"/>
            <a:ext cx="6094800" cy="65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Риски</a:t>
            </a:r>
            <a:endParaRPr/>
          </a:p>
        </p:txBody>
      </p:sp>
      <p:sp>
        <p:nvSpPr>
          <p:cNvPr id="270" name="Google Shape;270;p24"/>
          <p:cNvSpPr txBox="1"/>
          <p:nvPr/>
        </p:nvSpPr>
        <p:spPr>
          <a:xfrm>
            <a:off x="1218600" y="1767100"/>
            <a:ext cx="9754800" cy="48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/>
              <a:t>1. Технические риски: Создание такого сложного комплекса требует высокого уровня технической экспертизы и инженерных знаний. Возможны сложности с проектированием, разработкой и проверкой работоспособности системы.</a:t>
            </a:r>
            <a:endParaRPr sz="1800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/>
              <a:t>2. Финансовые риски: Разработка аппаратно-программного комплекса может потребовать значительных финансовых вложений. Существует риск нехватки средств на разработку и запуск проекта, особенно на ранних стадиях.</a:t>
            </a:r>
            <a:endParaRPr sz="1800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/>
              <a:t>3. Конкурентные риски: Рынок контроля за аналоговыми устройствами может быть конкурентоспособным и насыщенным. Наличие других компаний, разрабатывающих и предлагающих аналогичные продукты, может создать проблемы по освоению рынка и завоеванию покупателей.</a:t>
            </a:r>
            <a:endParaRPr sz="1800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/>
              <a:t>4. Технологические риски: Стартап  может столкнуться с технологическими рисками, связанными с совместимостью существующих устройств, проблемами безопасности или требованиями рынка.</a:t>
            </a:r>
            <a:endParaRPr sz="1800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25"/>
          <p:cNvSpPr txBox="1"/>
          <p:nvPr/>
        </p:nvSpPr>
        <p:spPr>
          <a:xfrm>
            <a:off x="2600540" y="1200525"/>
            <a:ext cx="6094854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Интеллектуальная собственность</a:t>
            </a:r>
            <a:endParaRPr/>
          </a:p>
        </p:txBody>
      </p:sp>
      <p:sp>
        <p:nvSpPr>
          <p:cNvPr id="276" name="Google Shape;276;p25"/>
          <p:cNvSpPr txBox="1"/>
          <p:nvPr/>
        </p:nvSpPr>
        <p:spPr>
          <a:xfrm>
            <a:off x="2875546" y="2541653"/>
            <a:ext cx="67428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</a:t>
            </a:r>
            <a:r>
              <a:rPr lang="ru-RU" sz="2000"/>
              <a:t>Для АПК «Умный глаз» будет зарегистрирован товарный знак. На данный момент было проведено патентное исследование. Регистрация товарного знака была перенесена на 2024 год.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26"/>
          <p:cNvSpPr txBox="1"/>
          <p:nvPr/>
        </p:nvSpPr>
        <p:spPr>
          <a:xfrm>
            <a:off x="3377435" y="1344903"/>
            <a:ext cx="609485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Дорожная карта проекта</a:t>
            </a:r>
            <a:endParaRPr/>
          </a:p>
        </p:txBody>
      </p:sp>
      <p:sp>
        <p:nvSpPr>
          <p:cNvPr id="282" name="Google Shape;282;p26"/>
          <p:cNvSpPr txBox="1"/>
          <p:nvPr/>
        </p:nvSpPr>
        <p:spPr>
          <a:xfrm>
            <a:off x="3508064" y="2690336"/>
            <a:ext cx="6094800" cy="30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3" name="Google Shape;283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9988" y="2232875"/>
            <a:ext cx="8272016" cy="3903551"/>
          </a:xfrm>
          <a:prstGeom prst="rect">
            <a:avLst/>
          </a:prstGeom>
          <a:noFill/>
          <a:ln>
            <a:noFill/>
          </a:ln>
        </p:spPr>
      </p:pic>
      <p:sp>
        <p:nvSpPr>
          <p:cNvPr id="284" name="Google Shape;284;p26"/>
          <p:cNvSpPr txBox="1"/>
          <p:nvPr/>
        </p:nvSpPr>
        <p:spPr>
          <a:xfrm>
            <a:off x="48399" y="2690325"/>
            <a:ext cx="22485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</a:rPr>
              <a:t>декабрь 2023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285" name="Google Shape;285;p26"/>
          <p:cNvSpPr txBox="1"/>
          <p:nvPr/>
        </p:nvSpPr>
        <p:spPr>
          <a:xfrm>
            <a:off x="1340675" y="4391950"/>
            <a:ext cx="21177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</a:rPr>
              <a:t>декабрь 2024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286" name="Google Shape;286;p26"/>
          <p:cNvSpPr txBox="1"/>
          <p:nvPr/>
        </p:nvSpPr>
        <p:spPr>
          <a:xfrm>
            <a:off x="592600" y="3541138"/>
            <a:ext cx="17043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</a:rPr>
              <a:t>июнь 2024</a:t>
            </a:r>
            <a:endParaRPr sz="2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167b41a36549d0ef_3"/>
          <p:cNvSpPr txBox="1"/>
          <p:nvPr/>
        </p:nvSpPr>
        <p:spPr>
          <a:xfrm>
            <a:off x="0" y="1149436"/>
            <a:ext cx="12192000" cy="7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-RU" sz="3600">
                <a:solidFill>
                  <a:schemeClr val="dk1"/>
                </a:solidFill>
              </a:rPr>
              <a:t>Дорожная карта проекта</a:t>
            </a:r>
            <a:endParaRPr/>
          </a:p>
        </p:txBody>
      </p:sp>
      <p:pic>
        <p:nvPicPr>
          <p:cNvPr id="292" name="Google Shape;292;g167b41a36549d0ef_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47475" y="2175650"/>
            <a:ext cx="8728835" cy="4018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27"/>
          <p:cNvSpPr txBox="1"/>
          <p:nvPr/>
        </p:nvSpPr>
        <p:spPr>
          <a:xfrm>
            <a:off x="2841172" y="1468656"/>
            <a:ext cx="609485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Команда</a:t>
            </a:r>
            <a:r>
              <a:rPr b="1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298" name="Google Shape;298;p27"/>
          <p:cNvSpPr txBox="1"/>
          <p:nvPr/>
        </p:nvSpPr>
        <p:spPr>
          <a:xfrm>
            <a:off x="2323350" y="3075125"/>
            <a:ext cx="6819000" cy="19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/>
              <a:t>Генеральный директор - Бояркина Арина Михайловна</a:t>
            </a:r>
            <a:endParaRPr sz="2000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/>
              <a:t>Технический директор - Жила Михаил Сергеевич</a:t>
            </a:r>
            <a:endParaRPr sz="2000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/>
              <a:t>Разработчики:</a:t>
            </a:r>
            <a:endParaRPr sz="2000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/>
              <a:t>Жадаев Владимир Романович</a:t>
            </a:r>
            <a:endParaRPr sz="2000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/>
              <a:t>Тарасов Дмитрий Владимирович</a:t>
            </a:r>
            <a:endParaRPr sz="2000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/>
              <a:t>Научный сотрудник - Иванкин Игнат Михайлович</a:t>
            </a:r>
            <a:endParaRPr sz="20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28"/>
          <p:cNvSpPr txBox="1"/>
          <p:nvPr/>
        </p:nvSpPr>
        <p:spPr>
          <a:xfrm>
            <a:off x="2799920" y="1399905"/>
            <a:ext cx="609485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Контактная информация</a:t>
            </a:r>
            <a:endParaRPr/>
          </a:p>
        </p:txBody>
      </p:sp>
      <p:sp>
        <p:nvSpPr>
          <p:cNvPr id="304" name="Google Shape;304;p28"/>
          <p:cNvSpPr txBox="1"/>
          <p:nvPr/>
        </p:nvSpPr>
        <p:spPr>
          <a:xfrm>
            <a:off x="2971800" y="2706159"/>
            <a:ext cx="6626100" cy="224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/>
              <a:t>Бояркина Арина Михайловна:</a:t>
            </a:r>
            <a:endParaRPr sz="2000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/>
              <a:t>Почта - </a:t>
            </a:r>
            <a:r>
              <a:rPr lang="ru-RU" sz="2000" u="sng">
                <a:solidFill>
                  <a:schemeClr val="hlink"/>
                </a:solidFill>
                <a:hlinkClick r:id="rId3"/>
              </a:rPr>
              <a:t>boyarkina.arinaa@gmail.com</a:t>
            </a:r>
            <a:endParaRPr sz="2000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/>
              <a:t>Телефон - 89626336417</a:t>
            </a:r>
            <a:endParaRPr sz="2000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/>
              <a:t>Телеграм - @arboyarkina</a:t>
            </a:r>
            <a:endParaRPr sz="2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Другая 5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FBB3C1"/>
      </a:accent1>
      <a:accent2>
        <a:srgbClr val="9F00FF"/>
      </a:accent2>
      <a:accent3>
        <a:srgbClr val="FD493D"/>
      </a:accent3>
      <a:accent4>
        <a:srgbClr val="FCAF17"/>
      </a:accent4>
      <a:accent5>
        <a:srgbClr val="B5D8E1"/>
      </a:accent5>
      <a:accent6>
        <a:srgbClr val="000000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1_Тема Office">
  <a:themeElements>
    <a:clrScheme name="Другая 5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FBB3C1"/>
      </a:accent1>
      <a:accent2>
        <a:srgbClr val="9F00FF"/>
      </a:accent2>
      <a:accent3>
        <a:srgbClr val="FD493D"/>
      </a:accent3>
      <a:accent4>
        <a:srgbClr val="FCAF17"/>
      </a:accent4>
      <a:accent5>
        <a:srgbClr val="B5D8E1"/>
      </a:accent5>
      <a:accent6>
        <a:srgbClr val="000000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2022-11-28T09:29:04Z</dcterms:created>
  <dc:creator>Mikely</dc:creator>
</cp:coreProperties>
</file>