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67" r:id="rId2"/>
    <p:sldId id="257" r:id="rId3"/>
    <p:sldId id="258" r:id="rId4"/>
    <p:sldId id="259" r:id="rId5"/>
    <p:sldId id="263" r:id="rId6"/>
    <p:sldId id="262" r:id="rId7"/>
    <p:sldId id="268" r:id="rId8"/>
    <p:sldId id="269" r:id="rId9"/>
    <p:sldId id="270" r:id="rId10"/>
    <p:sldId id="274" r:id="rId11"/>
    <p:sldId id="275" r:id="rId12"/>
    <p:sldId id="276" r:id="rId13"/>
    <p:sldId id="277" r:id="rId14"/>
    <p:sldId id="278" r:id="rId15"/>
    <p:sldId id="273" r:id="rId16"/>
    <p:sldId id="271" r:id="rId17"/>
    <p:sldId id="272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C000"/>
    <a:srgbClr val="E7EAED"/>
    <a:srgbClr val="46B1E1"/>
    <a:srgbClr val="CCD2D8"/>
    <a:srgbClr val="99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/>
    <p:restoredTop sz="9462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27DAC5E-2969-4C6C-AACD-502870DBD44F}" type="doc">
      <dgm:prSet loTypeId="urn:microsoft.com/office/officeart/2005/8/layout/cycle4" loCatId="relationship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7BCF8EA8-0182-4846-A887-3272A33F2471}">
      <dgm:prSet phldrT="[Текст]"/>
      <dgm:spPr/>
      <dgm:t>
        <a:bodyPr/>
        <a:lstStyle/>
        <a:p>
          <a:r>
            <a:rPr lang="en-US" dirty="0"/>
            <a:t>S</a:t>
          </a:r>
        </a:p>
        <a:p>
          <a:r>
            <a:rPr lang="ru-RU" dirty="0"/>
            <a:t>Сильные стороны</a:t>
          </a:r>
        </a:p>
      </dgm:t>
    </dgm:pt>
    <dgm:pt modelId="{607ED8B9-C3A1-4CB2-BCE2-7904C3D94E93}" type="parTrans" cxnId="{AB20438B-6460-4EA1-84DA-28C4F1FAFDC1}">
      <dgm:prSet/>
      <dgm:spPr/>
      <dgm:t>
        <a:bodyPr/>
        <a:lstStyle/>
        <a:p>
          <a:endParaRPr lang="ru-RU"/>
        </a:p>
      </dgm:t>
    </dgm:pt>
    <dgm:pt modelId="{DA384747-FC6E-4AC9-A09E-369446D6D7BC}" type="sibTrans" cxnId="{AB20438B-6460-4EA1-84DA-28C4F1FAFDC1}">
      <dgm:prSet/>
      <dgm:spPr/>
      <dgm:t>
        <a:bodyPr/>
        <a:lstStyle/>
        <a:p>
          <a:endParaRPr lang="ru-RU"/>
        </a:p>
      </dgm:t>
    </dgm:pt>
    <dgm:pt modelId="{DFDE1A3B-1391-4DDA-AE6E-8004797858CF}">
      <dgm:prSet phldrT="[Текст]" custT="1"/>
      <dgm:spPr/>
      <dgm:t>
        <a:bodyPr/>
        <a:lstStyle/>
        <a:p>
          <a:pPr marL="0" indent="0">
            <a:lnSpc>
              <a:spcPct val="100000"/>
            </a:lnSpc>
            <a:spcAft>
              <a:spcPts val="0"/>
            </a:spcAft>
          </a:pPr>
          <a:r>
            <a:rPr lang="ru-RU" sz="1100" b="0" i="0" dirty="0" err="1" smtClean="0"/>
            <a:t>Экологичность</a:t>
          </a:r>
          <a:r>
            <a:rPr lang="ru-RU" sz="1100" b="0" i="0" dirty="0" smtClean="0"/>
            <a:t>: использование списанных морских контейнеров сокращает отходы и уменьшает воздействие на окружающую среду.</a:t>
          </a:r>
          <a:endParaRPr lang="ru-RU" sz="1100" dirty="0"/>
        </a:p>
      </dgm:t>
    </dgm:pt>
    <dgm:pt modelId="{03978B8E-4341-4687-B83C-0B3184390020}" type="parTrans" cxnId="{69D0304E-3A4E-4D8D-85C7-1776EE305DBF}">
      <dgm:prSet/>
      <dgm:spPr/>
      <dgm:t>
        <a:bodyPr/>
        <a:lstStyle/>
        <a:p>
          <a:endParaRPr lang="ru-RU"/>
        </a:p>
      </dgm:t>
    </dgm:pt>
    <dgm:pt modelId="{F490CCB4-C89E-49E9-BD00-A2D50D8EF8F3}" type="sibTrans" cxnId="{69D0304E-3A4E-4D8D-85C7-1776EE305DBF}">
      <dgm:prSet/>
      <dgm:spPr/>
      <dgm:t>
        <a:bodyPr/>
        <a:lstStyle/>
        <a:p>
          <a:endParaRPr lang="ru-RU"/>
        </a:p>
      </dgm:t>
    </dgm:pt>
    <dgm:pt modelId="{F1B0E499-C0BC-4C00-91E5-E7E80E5573AF}">
      <dgm:prSet phldrT="[Текст]"/>
      <dgm:spPr/>
      <dgm:t>
        <a:bodyPr/>
        <a:lstStyle/>
        <a:p>
          <a:r>
            <a:rPr lang="en-US" dirty="0"/>
            <a:t>W</a:t>
          </a:r>
        </a:p>
        <a:p>
          <a:r>
            <a:rPr lang="ru-RU" dirty="0"/>
            <a:t>Слабые стороны</a:t>
          </a:r>
        </a:p>
      </dgm:t>
    </dgm:pt>
    <dgm:pt modelId="{E86F965F-4591-4AE3-9148-D88668A461AA}" type="parTrans" cxnId="{99CD7309-5F7D-4FCD-A0A5-35646F8CA81A}">
      <dgm:prSet/>
      <dgm:spPr/>
      <dgm:t>
        <a:bodyPr/>
        <a:lstStyle/>
        <a:p>
          <a:endParaRPr lang="ru-RU"/>
        </a:p>
      </dgm:t>
    </dgm:pt>
    <dgm:pt modelId="{38A66B70-32C6-4D21-9652-393CD3D5D754}" type="sibTrans" cxnId="{99CD7309-5F7D-4FCD-A0A5-35646F8CA81A}">
      <dgm:prSet/>
      <dgm:spPr/>
      <dgm:t>
        <a:bodyPr/>
        <a:lstStyle/>
        <a:p>
          <a:endParaRPr lang="ru-RU"/>
        </a:p>
      </dgm:t>
    </dgm:pt>
    <dgm:pt modelId="{D6A411C6-E1FC-43B1-9168-6E2AB8CB8163}">
      <dgm:prSet phldrT="[Текст]" custT="1"/>
      <dgm:spPr/>
      <dgm:t>
        <a:bodyPr/>
        <a:lstStyle/>
        <a:p>
          <a:pPr algn="l"/>
          <a:r>
            <a:rPr lang="ru-RU" sz="1100" b="0" i="0" dirty="0" smtClean="0"/>
            <a:t>Ограниченная площадь: стандартные морские контейнеры имеют небольшую площадь, что ограничивает возможности для некоторых типов домов.</a:t>
          </a:r>
          <a:endParaRPr lang="ru-RU" sz="1100" dirty="0"/>
        </a:p>
      </dgm:t>
    </dgm:pt>
    <dgm:pt modelId="{4F094A2C-29D1-4DB5-B6DE-E55769402693}" type="parTrans" cxnId="{636BEF02-2A02-4373-8D02-BEE58D4FF871}">
      <dgm:prSet/>
      <dgm:spPr/>
      <dgm:t>
        <a:bodyPr/>
        <a:lstStyle/>
        <a:p>
          <a:endParaRPr lang="ru-RU"/>
        </a:p>
      </dgm:t>
    </dgm:pt>
    <dgm:pt modelId="{822590DC-B04D-4ED0-BCF3-55960DD911A6}" type="sibTrans" cxnId="{636BEF02-2A02-4373-8D02-BEE58D4FF871}">
      <dgm:prSet/>
      <dgm:spPr/>
      <dgm:t>
        <a:bodyPr/>
        <a:lstStyle/>
        <a:p>
          <a:endParaRPr lang="ru-RU"/>
        </a:p>
      </dgm:t>
    </dgm:pt>
    <dgm:pt modelId="{14E6593A-AF4A-4B85-A2C6-001B657D0DF9}">
      <dgm:prSet phldrT="[Текст]"/>
      <dgm:spPr/>
      <dgm:t>
        <a:bodyPr/>
        <a:lstStyle/>
        <a:p>
          <a:r>
            <a:rPr lang="en-US" dirty="0"/>
            <a:t>T</a:t>
          </a:r>
        </a:p>
        <a:p>
          <a:r>
            <a:rPr lang="ru-RU" dirty="0"/>
            <a:t>Угрозы</a:t>
          </a:r>
        </a:p>
      </dgm:t>
    </dgm:pt>
    <dgm:pt modelId="{31FA7940-44D6-49B5-BB36-0D1B7E0FB002}" type="parTrans" cxnId="{51860623-BE95-4F5F-84A8-37B4A934723D}">
      <dgm:prSet/>
      <dgm:spPr/>
      <dgm:t>
        <a:bodyPr/>
        <a:lstStyle/>
        <a:p>
          <a:endParaRPr lang="ru-RU"/>
        </a:p>
      </dgm:t>
    </dgm:pt>
    <dgm:pt modelId="{1190A831-286F-40C7-8F2C-FB0437E4E010}" type="sibTrans" cxnId="{51860623-BE95-4F5F-84A8-37B4A934723D}">
      <dgm:prSet/>
      <dgm:spPr/>
      <dgm:t>
        <a:bodyPr/>
        <a:lstStyle/>
        <a:p>
          <a:endParaRPr lang="ru-RU"/>
        </a:p>
      </dgm:t>
    </dgm:pt>
    <dgm:pt modelId="{04C137E0-8A22-49DA-A8B9-43EC70B0774A}">
      <dgm:prSet phldrT="[Текст]" custT="1"/>
      <dgm:spPr/>
      <dgm:t>
        <a:bodyPr/>
        <a:lstStyle/>
        <a:p>
          <a:r>
            <a:rPr lang="ru-RU" sz="1100" b="0" i="0" dirty="0" smtClean="0"/>
            <a:t>Риск некачественных материалов: важно выбирать надёжных поставщиков и проверять качество морских контейнеров перед использованием.</a:t>
          </a:r>
          <a:endParaRPr lang="ru-RU" sz="1100" dirty="0"/>
        </a:p>
      </dgm:t>
    </dgm:pt>
    <dgm:pt modelId="{35E67AD3-A1B7-44DB-8649-57E88A1DF9DA}" type="parTrans" cxnId="{EFDB122C-EEC4-4EDA-AD33-BEA5EF1A8CFA}">
      <dgm:prSet/>
      <dgm:spPr/>
      <dgm:t>
        <a:bodyPr/>
        <a:lstStyle/>
        <a:p>
          <a:endParaRPr lang="ru-RU"/>
        </a:p>
      </dgm:t>
    </dgm:pt>
    <dgm:pt modelId="{8D78F3D8-708E-4536-B0FB-CAC038984E28}" type="sibTrans" cxnId="{EFDB122C-EEC4-4EDA-AD33-BEA5EF1A8CFA}">
      <dgm:prSet/>
      <dgm:spPr/>
      <dgm:t>
        <a:bodyPr/>
        <a:lstStyle/>
        <a:p>
          <a:endParaRPr lang="ru-RU"/>
        </a:p>
      </dgm:t>
    </dgm:pt>
    <dgm:pt modelId="{BA539074-5AFD-4CC8-AAA9-961E66D474DA}">
      <dgm:prSet phldrT="[Текст]"/>
      <dgm:spPr/>
      <dgm:t>
        <a:bodyPr/>
        <a:lstStyle/>
        <a:p>
          <a:r>
            <a:rPr lang="en-US" dirty="0"/>
            <a:t>O</a:t>
          </a:r>
        </a:p>
        <a:p>
          <a:r>
            <a:rPr lang="ru-RU" dirty="0"/>
            <a:t>Возможности</a:t>
          </a:r>
        </a:p>
      </dgm:t>
    </dgm:pt>
    <dgm:pt modelId="{FD010178-5EDF-4BDC-AD28-E11FB5B2C736}" type="parTrans" cxnId="{78DF5685-AE91-4B91-9C8E-8380C8000501}">
      <dgm:prSet/>
      <dgm:spPr/>
      <dgm:t>
        <a:bodyPr/>
        <a:lstStyle/>
        <a:p>
          <a:endParaRPr lang="ru-RU"/>
        </a:p>
      </dgm:t>
    </dgm:pt>
    <dgm:pt modelId="{12A1E825-14BD-44E6-9196-E7C259068D94}" type="sibTrans" cxnId="{78DF5685-AE91-4B91-9C8E-8380C8000501}">
      <dgm:prSet/>
      <dgm:spPr/>
      <dgm:t>
        <a:bodyPr/>
        <a:lstStyle/>
        <a:p>
          <a:endParaRPr lang="ru-RU"/>
        </a:p>
      </dgm:t>
    </dgm:pt>
    <dgm:pt modelId="{729FE8B9-8E62-4DE9-9885-A04104F73804}">
      <dgm:prSet phldrT="[Текст]" custT="1"/>
      <dgm:spPr/>
      <dgm:t>
        <a:bodyPr/>
        <a:lstStyle/>
        <a:p>
          <a:pPr marL="0" indent="0">
            <a:lnSpc>
              <a:spcPct val="100000"/>
            </a:lnSpc>
            <a:spcAft>
              <a:spcPts val="0"/>
            </a:spcAft>
          </a:pPr>
          <a:r>
            <a:rPr lang="ru-RU" sz="1100" b="0" i="0" dirty="0" smtClean="0"/>
            <a:t>Рост рынка: увеличение спроса на </a:t>
          </a:r>
          <a:r>
            <a:rPr lang="ru-RU" sz="1100" b="0" i="0" dirty="0" err="1" smtClean="0"/>
            <a:t>экологичное</a:t>
          </a:r>
          <a:r>
            <a:rPr lang="ru-RU" sz="1100" b="0" i="0" dirty="0" smtClean="0"/>
            <a:t> и доступное жильё может способствовать развитию отрасли.</a:t>
          </a:r>
          <a:endParaRPr lang="ru-RU" sz="1100" dirty="0"/>
        </a:p>
      </dgm:t>
    </dgm:pt>
    <dgm:pt modelId="{38E65EA8-E17F-475C-8866-5DA83ADDD7B2}" type="parTrans" cxnId="{4B6C4AB8-CFAB-4CC8-A366-9F09E3D84B20}">
      <dgm:prSet/>
      <dgm:spPr/>
      <dgm:t>
        <a:bodyPr/>
        <a:lstStyle/>
        <a:p>
          <a:endParaRPr lang="ru-RU"/>
        </a:p>
      </dgm:t>
    </dgm:pt>
    <dgm:pt modelId="{DE62B738-E61A-49AD-B874-05F8197DBC33}" type="sibTrans" cxnId="{4B6C4AB8-CFAB-4CC8-A366-9F09E3D84B20}">
      <dgm:prSet/>
      <dgm:spPr/>
      <dgm:t>
        <a:bodyPr/>
        <a:lstStyle/>
        <a:p>
          <a:endParaRPr lang="ru-RU"/>
        </a:p>
      </dgm:t>
    </dgm:pt>
    <dgm:pt modelId="{370D9535-5BBB-4341-8BD8-15748B1C32BD}">
      <dgm:prSet custT="1"/>
      <dgm:spPr/>
      <dgm:t>
        <a:bodyPr/>
        <a:lstStyle/>
        <a:p>
          <a:pPr marL="0" indent="0">
            <a:lnSpc>
              <a:spcPct val="100000"/>
            </a:lnSpc>
            <a:spcAft>
              <a:spcPts val="0"/>
            </a:spcAft>
          </a:pPr>
          <a:r>
            <a:rPr lang="ru-RU" sz="1100" b="0" i="0" dirty="0" smtClean="0"/>
            <a:t>Экономия времени и денег: быстрое строительство и меньшие затраты по сравнению с традиционными домами.</a:t>
          </a:r>
          <a:endParaRPr lang="ru-RU" sz="1100" b="0" i="0" dirty="0"/>
        </a:p>
      </dgm:t>
    </dgm:pt>
    <dgm:pt modelId="{E1A0C0B6-DC2A-49DC-A3BA-B4CA3696687F}" type="parTrans" cxnId="{0DAC5157-2E2A-4973-BDD2-5B1ECE87C63A}">
      <dgm:prSet/>
      <dgm:spPr/>
      <dgm:t>
        <a:bodyPr/>
        <a:lstStyle/>
        <a:p>
          <a:endParaRPr lang="ru-RU"/>
        </a:p>
      </dgm:t>
    </dgm:pt>
    <dgm:pt modelId="{078C2C6C-A316-4C5B-AC9B-951F452AB922}" type="sibTrans" cxnId="{0DAC5157-2E2A-4973-BDD2-5B1ECE87C63A}">
      <dgm:prSet/>
      <dgm:spPr/>
      <dgm:t>
        <a:bodyPr/>
        <a:lstStyle/>
        <a:p>
          <a:endParaRPr lang="ru-RU"/>
        </a:p>
      </dgm:t>
    </dgm:pt>
    <dgm:pt modelId="{704B8321-5F3E-4959-9E4A-5E79DB70604E}">
      <dgm:prSet custT="1"/>
      <dgm:spPr/>
      <dgm:t>
        <a:bodyPr/>
        <a:lstStyle/>
        <a:p>
          <a:pPr marL="0" indent="0">
            <a:lnSpc>
              <a:spcPct val="100000"/>
            </a:lnSpc>
            <a:spcAft>
              <a:spcPts val="0"/>
            </a:spcAft>
          </a:pPr>
          <a:r>
            <a:rPr lang="ru-RU" sz="1100" b="0" i="0" dirty="0" smtClean="0"/>
            <a:t>Мобильность: возможность легко перемещать модули и адаптировать их к различным местам.</a:t>
          </a:r>
          <a:endParaRPr lang="ru-RU" sz="1100" b="0" i="0" dirty="0"/>
        </a:p>
      </dgm:t>
    </dgm:pt>
    <dgm:pt modelId="{6B75C4EE-2912-4EBC-8C47-C34D3CDC8C9E}" type="parTrans" cxnId="{3A3A02A7-7447-478B-BB5F-084D975FBCC7}">
      <dgm:prSet/>
      <dgm:spPr/>
      <dgm:t>
        <a:bodyPr/>
        <a:lstStyle/>
        <a:p>
          <a:endParaRPr lang="ru-RU"/>
        </a:p>
      </dgm:t>
    </dgm:pt>
    <dgm:pt modelId="{C8A26D74-3016-4856-9421-018F26660E8A}" type="sibTrans" cxnId="{3A3A02A7-7447-478B-BB5F-084D975FBCC7}">
      <dgm:prSet/>
      <dgm:spPr/>
      <dgm:t>
        <a:bodyPr/>
        <a:lstStyle/>
        <a:p>
          <a:endParaRPr lang="ru-RU"/>
        </a:p>
      </dgm:t>
    </dgm:pt>
    <dgm:pt modelId="{ECE9B930-56E9-456A-BAB3-00E051F466A6}">
      <dgm:prSet custT="1"/>
      <dgm:spPr/>
      <dgm:t>
        <a:bodyPr/>
        <a:lstStyle/>
        <a:p>
          <a:pPr marL="0" indent="0">
            <a:lnSpc>
              <a:spcPct val="100000"/>
            </a:lnSpc>
            <a:spcAft>
              <a:spcPts val="0"/>
            </a:spcAft>
          </a:pPr>
          <a:r>
            <a:rPr lang="ru-RU" sz="1100" b="0" i="0" dirty="0" smtClean="0"/>
            <a:t>Прочность и долговечность: морские контейнеры изготовлены из высококачественных материалов, устойчивых к внешним воздействиям.</a:t>
          </a:r>
          <a:endParaRPr lang="ru-RU" sz="1100" b="0" i="0" dirty="0"/>
        </a:p>
      </dgm:t>
    </dgm:pt>
    <dgm:pt modelId="{6CCF96DA-93AF-4C5E-9831-BF0C6167BD3D}" type="parTrans" cxnId="{5BF0465A-4079-46FC-B11E-CEBDB3E07695}">
      <dgm:prSet/>
      <dgm:spPr/>
      <dgm:t>
        <a:bodyPr/>
        <a:lstStyle/>
        <a:p>
          <a:endParaRPr lang="ru-RU"/>
        </a:p>
      </dgm:t>
    </dgm:pt>
    <dgm:pt modelId="{F56BF473-D526-45DF-B415-CE758F400FFA}" type="sibTrans" cxnId="{5BF0465A-4079-46FC-B11E-CEBDB3E07695}">
      <dgm:prSet/>
      <dgm:spPr/>
      <dgm:t>
        <a:bodyPr/>
        <a:lstStyle/>
        <a:p>
          <a:endParaRPr lang="ru-RU"/>
        </a:p>
      </dgm:t>
    </dgm:pt>
    <dgm:pt modelId="{1094D2FC-2477-4ECE-B960-29B4FE23CDE8}">
      <dgm:prSet custT="1"/>
      <dgm:spPr/>
      <dgm:t>
        <a:bodyPr/>
        <a:lstStyle/>
        <a:p>
          <a:pPr algn="l"/>
          <a:r>
            <a:rPr lang="ru-RU" sz="1100" b="0" i="0" dirty="0" smtClean="0"/>
            <a:t>Необходимость дополнительной изоляции и утепления: морские контейнеры изначально не предназначены для жилья и требуют дополнительных работ по утеплению и изоляции.</a:t>
          </a:r>
          <a:endParaRPr lang="ru-RU" sz="1100" b="0" i="0" dirty="0"/>
        </a:p>
      </dgm:t>
    </dgm:pt>
    <dgm:pt modelId="{3A351021-BB83-4B84-BC64-D4021E5E4B19}" type="parTrans" cxnId="{35C2AFBE-0429-4B34-A750-07621072291D}">
      <dgm:prSet/>
      <dgm:spPr/>
      <dgm:t>
        <a:bodyPr/>
        <a:lstStyle/>
        <a:p>
          <a:endParaRPr lang="ru-RU"/>
        </a:p>
      </dgm:t>
    </dgm:pt>
    <dgm:pt modelId="{347ABEDD-4309-429F-BE68-F7C6F2492A67}" type="sibTrans" cxnId="{35C2AFBE-0429-4B34-A750-07621072291D}">
      <dgm:prSet/>
      <dgm:spPr/>
      <dgm:t>
        <a:bodyPr/>
        <a:lstStyle/>
        <a:p>
          <a:endParaRPr lang="ru-RU"/>
        </a:p>
      </dgm:t>
    </dgm:pt>
    <dgm:pt modelId="{303D4645-F35B-452C-983F-5F7DD3E00C85}">
      <dgm:prSet custT="1"/>
      <dgm:spPr/>
      <dgm:t>
        <a:bodyPr/>
        <a:lstStyle/>
        <a:p>
          <a:pPr algn="l"/>
          <a:r>
            <a:rPr lang="ru-RU" sz="1100" b="0" i="0" dirty="0" smtClean="0"/>
            <a:t>Возможное отсутствие инфраструктуры: подключение к коммуникациям и создание инфраструктуры может потребовать дополнительных затрат и времени.</a:t>
          </a:r>
          <a:endParaRPr lang="ru-RU" sz="1100" b="0" i="0" dirty="0"/>
        </a:p>
      </dgm:t>
    </dgm:pt>
    <dgm:pt modelId="{9181878E-D531-4017-9481-824FA73822CC}" type="parTrans" cxnId="{427087D4-92AD-41FE-A561-6EF2FE780FE9}">
      <dgm:prSet/>
      <dgm:spPr/>
      <dgm:t>
        <a:bodyPr/>
        <a:lstStyle/>
        <a:p>
          <a:endParaRPr lang="ru-RU"/>
        </a:p>
      </dgm:t>
    </dgm:pt>
    <dgm:pt modelId="{67232A4D-0F89-43EE-88B4-D9CBF8E7D34E}" type="sibTrans" cxnId="{427087D4-92AD-41FE-A561-6EF2FE780FE9}">
      <dgm:prSet/>
      <dgm:spPr/>
      <dgm:t>
        <a:bodyPr/>
        <a:lstStyle/>
        <a:p>
          <a:endParaRPr lang="ru-RU"/>
        </a:p>
      </dgm:t>
    </dgm:pt>
    <dgm:pt modelId="{3546FB36-6BF4-4EB4-865B-5E973A394160}">
      <dgm:prSet custT="1"/>
      <dgm:spPr/>
      <dgm:t>
        <a:bodyPr/>
        <a:lstStyle/>
        <a:p>
          <a:pPr marL="0" indent="0">
            <a:lnSpc>
              <a:spcPct val="100000"/>
            </a:lnSpc>
            <a:spcAft>
              <a:spcPts val="0"/>
            </a:spcAft>
          </a:pPr>
          <a:r>
            <a:rPr lang="ru-RU" sz="1100" b="0" i="0" dirty="0" smtClean="0"/>
            <a:t>Инновации: разработка новых технологий и материалов для улучшения </a:t>
          </a:r>
          <a:r>
            <a:rPr lang="ru-RU" sz="1100" b="0" i="0" dirty="0" err="1" smtClean="0"/>
            <a:t>энергоэффективности</a:t>
          </a:r>
          <a:r>
            <a:rPr lang="ru-RU" sz="1100" b="0" i="0" dirty="0" smtClean="0"/>
            <a:t> и комфорта модульных домов.</a:t>
          </a:r>
          <a:endParaRPr lang="ru-RU" sz="1100" b="0" i="0" dirty="0"/>
        </a:p>
      </dgm:t>
    </dgm:pt>
    <dgm:pt modelId="{D9BCFCC5-4492-459C-83FE-B71BB2C5A5FF}" type="parTrans" cxnId="{C45BADEA-2F57-4222-940E-C080E3B5D1E9}">
      <dgm:prSet/>
      <dgm:spPr/>
      <dgm:t>
        <a:bodyPr/>
        <a:lstStyle/>
        <a:p>
          <a:endParaRPr lang="ru-RU"/>
        </a:p>
      </dgm:t>
    </dgm:pt>
    <dgm:pt modelId="{FF9F9F45-0A85-4D41-99BA-FEC23C1B36F1}" type="sibTrans" cxnId="{C45BADEA-2F57-4222-940E-C080E3B5D1E9}">
      <dgm:prSet/>
      <dgm:spPr/>
      <dgm:t>
        <a:bodyPr/>
        <a:lstStyle/>
        <a:p>
          <a:endParaRPr lang="ru-RU"/>
        </a:p>
      </dgm:t>
    </dgm:pt>
    <dgm:pt modelId="{618AAD82-3E67-4D96-B071-EF3DE4ED54DD}">
      <dgm:prSet custT="1"/>
      <dgm:spPr/>
      <dgm:t>
        <a:bodyPr/>
        <a:lstStyle/>
        <a:p>
          <a:pPr marL="0" indent="0">
            <a:lnSpc>
              <a:spcPct val="100000"/>
            </a:lnSpc>
            <a:spcAft>
              <a:spcPts val="0"/>
            </a:spcAft>
          </a:pPr>
          <a:r>
            <a:rPr lang="ru-RU" sz="1100" b="0" i="0" dirty="0" smtClean="0"/>
            <a:t>Сотрудничество с местными властями и организациями: взаимодействие с государственными структурами и общественными организациями может способствовать поддержке и развитию отрасли.</a:t>
          </a:r>
          <a:endParaRPr lang="ru-RU" sz="1100" b="0" i="0" dirty="0"/>
        </a:p>
      </dgm:t>
    </dgm:pt>
    <dgm:pt modelId="{FC800E2A-0694-4B4B-B9D2-1E301DDBCC41}" type="parTrans" cxnId="{CA88C5D2-5011-4B62-9090-9C14699A44C6}">
      <dgm:prSet/>
      <dgm:spPr/>
      <dgm:t>
        <a:bodyPr/>
        <a:lstStyle/>
        <a:p>
          <a:endParaRPr lang="ru-RU"/>
        </a:p>
      </dgm:t>
    </dgm:pt>
    <dgm:pt modelId="{49334CD1-E878-4C54-B9B5-42E31627B167}" type="sibTrans" cxnId="{CA88C5D2-5011-4B62-9090-9C14699A44C6}">
      <dgm:prSet/>
      <dgm:spPr/>
      <dgm:t>
        <a:bodyPr/>
        <a:lstStyle/>
        <a:p>
          <a:endParaRPr lang="ru-RU"/>
        </a:p>
      </dgm:t>
    </dgm:pt>
    <dgm:pt modelId="{7E731D05-F03F-411A-AE99-EDA2624E12CA}">
      <dgm:prSet custT="1"/>
      <dgm:spPr/>
      <dgm:t>
        <a:bodyPr/>
        <a:lstStyle/>
        <a:p>
          <a:r>
            <a:rPr lang="ru-RU" sz="1100" b="0" i="0" dirty="0" smtClean="0"/>
            <a:t>Сложности с подключением к коммуникациям: возможные проблемы с получением разрешений и подключением к инфраструктуре могут замедлить процесс строительства.</a:t>
          </a:r>
          <a:endParaRPr lang="ru-RU" sz="1100" b="0" i="0" dirty="0"/>
        </a:p>
      </dgm:t>
    </dgm:pt>
    <dgm:pt modelId="{B6F5AA87-1586-47E9-AB0D-4FCE310D46B3}" type="parTrans" cxnId="{9F258F17-5AA4-4320-9B5A-358CB6BE11AF}">
      <dgm:prSet/>
      <dgm:spPr/>
      <dgm:t>
        <a:bodyPr/>
        <a:lstStyle/>
        <a:p>
          <a:endParaRPr lang="ru-RU"/>
        </a:p>
      </dgm:t>
    </dgm:pt>
    <dgm:pt modelId="{3B5C4AD7-EE56-4CB9-8641-D242570943B8}" type="sibTrans" cxnId="{9F258F17-5AA4-4320-9B5A-358CB6BE11AF}">
      <dgm:prSet/>
      <dgm:spPr/>
      <dgm:t>
        <a:bodyPr/>
        <a:lstStyle/>
        <a:p>
          <a:endParaRPr lang="ru-RU"/>
        </a:p>
      </dgm:t>
    </dgm:pt>
    <dgm:pt modelId="{61E2CFA8-C1F5-4148-8ADD-99FF71501BF3}">
      <dgm:prSet custT="1"/>
      <dgm:spPr/>
      <dgm:t>
        <a:bodyPr/>
        <a:lstStyle/>
        <a:p>
          <a:r>
            <a:rPr lang="ru-RU" sz="1100" b="0" i="0" dirty="0" smtClean="0"/>
            <a:t>Зависимость от транспортных маршрутов: морские контейнеры могут быть доставлены только морским путём, что может повлиять на сроки и стоимость доставки.</a:t>
          </a:r>
          <a:endParaRPr lang="ru-RU" sz="1100" b="0" i="0" dirty="0"/>
        </a:p>
      </dgm:t>
    </dgm:pt>
    <dgm:pt modelId="{180F77AD-135A-4658-B088-A4C78C732582}" type="parTrans" cxnId="{B9806268-E3E9-4ED3-96C8-A9A1F103516C}">
      <dgm:prSet/>
      <dgm:spPr/>
      <dgm:t>
        <a:bodyPr/>
        <a:lstStyle/>
        <a:p>
          <a:endParaRPr lang="ru-RU"/>
        </a:p>
      </dgm:t>
    </dgm:pt>
    <dgm:pt modelId="{AB26D4EB-DB97-4443-9774-5D19ED1AF93A}" type="sibTrans" cxnId="{B9806268-E3E9-4ED3-96C8-A9A1F103516C}">
      <dgm:prSet/>
      <dgm:spPr/>
      <dgm:t>
        <a:bodyPr/>
        <a:lstStyle/>
        <a:p>
          <a:endParaRPr lang="ru-RU"/>
        </a:p>
      </dgm:t>
    </dgm:pt>
    <dgm:pt modelId="{150D5589-DB74-4732-A414-EAB9FC2BE76A}" type="pres">
      <dgm:prSet presAssocID="{827DAC5E-2969-4C6C-AACD-502870DBD44F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C936E2B-E4E7-416B-B0B5-3557F3759A0C}" type="pres">
      <dgm:prSet presAssocID="{827DAC5E-2969-4C6C-AACD-502870DBD44F}" presName="children" presStyleCnt="0"/>
      <dgm:spPr/>
    </dgm:pt>
    <dgm:pt modelId="{DC709766-0BCF-4910-93DC-0A04D411B0B2}" type="pres">
      <dgm:prSet presAssocID="{827DAC5E-2969-4C6C-AACD-502870DBD44F}" presName="child1group" presStyleCnt="0"/>
      <dgm:spPr/>
    </dgm:pt>
    <dgm:pt modelId="{E241A7E5-4541-473D-A9C2-03E5EC8E4BF4}" type="pres">
      <dgm:prSet presAssocID="{827DAC5E-2969-4C6C-AACD-502870DBD44F}" presName="child1" presStyleLbl="bgAcc1" presStyleIdx="0" presStyleCnt="4" custScaleX="184531" custScaleY="152612" custLinFactNeighborX="-44938" custLinFactNeighborY="4364"/>
      <dgm:spPr/>
      <dgm:t>
        <a:bodyPr/>
        <a:lstStyle/>
        <a:p>
          <a:endParaRPr lang="ru-RU"/>
        </a:p>
      </dgm:t>
    </dgm:pt>
    <dgm:pt modelId="{E30A81D9-0C63-47C1-95B3-4E252BE6BAB6}" type="pres">
      <dgm:prSet presAssocID="{827DAC5E-2969-4C6C-AACD-502870DBD44F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F29339-6E87-4F99-A1B9-F37E5D1585CF}" type="pres">
      <dgm:prSet presAssocID="{827DAC5E-2969-4C6C-AACD-502870DBD44F}" presName="child2group" presStyleCnt="0"/>
      <dgm:spPr/>
    </dgm:pt>
    <dgm:pt modelId="{2F0E2DD6-5549-4019-B939-D9EE2FE5E6E4}" type="pres">
      <dgm:prSet presAssocID="{827DAC5E-2969-4C6C-AACD-502870DBD44F}" presName="child2" presStyleLbl="bgAcc1" presStyleIdx="1" presStyleCnt="4" custScaleX="186465" custScaleY="157364" custLinFactNeighborX="40477" custLinFactNeighborY="-807"/>
      <dgm:spPr/>
      <dgm:t>
        <a:bodyPr/>
        <a:lstStyle/>
        <a:p>
          <a:endParaRPr lang="ru-RU"/>
        </a:p>
      </dgm:t>
    </dgm:pt>
    <dgm:pt modelId="{FBBDF9D1-9F9C-4427-A8FA-2709EC5518B0}" type="pres">
      <dgm:prSet presAssocID="{827DAC5E-2969-4C6C-AACD-502870DBD44F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869218-41AC-42C0-A7A9-6700E9CF3791}" type="pres">
      <dgm:prSet presAssocID="{827DAC5E-2969-4C6C-AACD-502870DBD44F}" presName="child3group" presStyleCnt="0"/>
      <dgm:spPr/>
    </dgm:pt>
    <dgm:pt modelId="{C352C2BB-140B-47B8-8FD3-8252C6CA5E80}" type="pres">
      <dgm:prSet presAssocID="{827DAC5E-2969-4C6C-AACD-502870DBD44F}" presName="child3" presStyleLbl="bgAcc1" presStyleIdx="2" presStyleCnt="4" custScaleX="184490" custScaleY="191748" custLinFactNeighborX="39715" custLinFactNeighborY="-39506"/>
      <dgm:spPr/>
      <dgm:t>
        <a:bodyPr/>
        <a:lstStyle/>
        <a:p>
          <a:endParaRPr lang="ru-RU"/>
        </a:p>
      </dgm:t>
    </dgm:pt>
    <dgm:pt modelId="{D130389F-BFB0-48D8-B0C0-271D268C621E}" type="pres">
      <dgm:prSet presAssocID="{827DAC5E-2969-4C6C-AACD-502870DBD44F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B3FBD1-FA44-4D2D-B505-005B7FF4C31E}" type="pres">
      <dgm:prSet presAssocID="{827DAC5E-2969-4C6C-AACD-502870DBD44F}" presName="child4group" presStyleCnt="0"/>
      <dgm:spPr/>
    </dgm:pt>
    <dgm:pt modelId="{7E179959-D66E-495D-AEA6-5B548A251308}" type="pres">
      <dgm:prSet presAssocID="{827DAC5E-2969-4C6C-AACD-502870DBD44F}" presName="child4" presStyleLbl="bgAcc1" presStyleIdx="3" presStyleCnt="4" custScaleX="189862" custScaleY="171119" custLinFactNeighborX="-73921" custLinFactNeighborY="-36110"/>
      <dgm:spPr/>
      <dgm:t>
        <a:bodyPr/>
        <a:lstStyle/>
        <a:p>
          <a:endParaRPr lang="ru-RU"/>
        </a:p>
      </dgm:t>
    </dgm:pt>
    <dgm:pt modelId="{7640E02D-D8FC-47DD-81F9-1372AA7E276B}" type="pres">
      <dgm:prSet presAssocID="{827DAC5E-2969-4C6C-AACD-502870DBD44F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72DBE9-2E0E-4245-9DDD-DD434B1365B8}" type="pres">
      <dgm:prSet presAssocID="{827DAC5E-2969-4C6C-AACD-502870DBD44F}" presName="childPlaceholder" presStyleCnt="0"/>
      <dgm:spPr/>
    </dgm:pt>
    <dgm:pt modelId="{9870E2F9-1F57-4805-802C-85D22098651E}" type="pres">
      <dgm:prSet presAssocID="{827DAC5E-2969-4C6C-AACD-502870DBD44F}" presName="circle" presStyleCnt="0"/>
      <dgm:spPr/>
    </dgm:pt>
    <dgm:pt modelId="{8C2B6CF3-2258-4E13-8B12-82FE4D73DD88}" type="pres">
      <dgm:prSet presAssocID="{827DAC5E-2969-4C6C-AACD-502870DBD44F}" presName="quadrant1" presStyleLbl="node1" presStyleIdx="0" presStyleCnt="4" custScaleX="102006" custLinFactNeighborX="-79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4857B4-958A-46EE-80A8-B7C5D7E65324}" type="pres">
      <dgm:prSet presAssocID="{827DAC5E-2969-4C6C-AACD-502870DBD44F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9AA1AF-A53B-4FA9-9146-9BE6679FE5EC}" type="pres">
      <dgm:prSet presAssocID="{827DAC5E-2969-4C6C-AACD-502870DBD44F}" presName="quadrant3" presStyleLbl="node1" presStyleIdx="2" presStyleCnt="4" custScaleX="9985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2A48FA-BD2D-43AE-BD52-664728DDD259}" type="pres">
      <dgm:prSet presAssocID="{827DAC5E-2969-4C6C-AACD-502870DBD44F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8BB390-3F18-4C9D-B272-6247BB3AAD51}" type="pres">
      <dgm:prSet presAssocID="{827DAC5E-2969-4C6C-AACD-502870DBD44F}" presName="quadrantPlaceholder" presStyleCnt="0"/>
      <dgm:spPr/>
    </dgm:pt>
    <dgm:pt modelId="{CDE60B23-3A5B-4DF8-A3E9-130FBCB4D8F9}" type="pres">
      <dgm:prSet presAssocID="{827DAC5E-2969-4C6C-AACD-502870DBD44F}" presName="center1" presStyleLbl="fgShp" presStyleIdx="0" presStyleCnt="2"/>
      <dgm:spPr/>
    </dgm:pt>
    <dgm:pt modelId="{B05952C8-BFE8-430E-81FB-D32362454F85}" type="pres">
      <dgm:prSet presAssocID="{827DAC5E-2969-4C6C-AACD-502870DBD44F}" presName="center2" presStyleLbl="fgShp" presStyleIdx="1" presStyleCnt="2"/>
      <dgm:spPr/>
    </dgm:pt>
  </dgm:ptLst>
  <dgm:cxnLst>
    <dgm:cxn modelId="{FF635549-D3EA-4C72-9193-48FA8FA8C271}" type="presOf" srcId="{618AAD82-3E67-4D96-B071-EF3DE4ED54DD}" destId="{7640E02D-D8FC-47DD-81F9-1372AA7E276B}" srcOrd="1" destOrd="2" presId="urn:microsoft.com/office/officeart/2005/8/layout/cycle4"/>
    <dgm:cxn modelId="{EFDB122C-EEC4-4EDA-AD33-BEA5EF1A8CFA}" srcId="{14E6593A-AF4A-4B85-A2C6-001B657D0DF9}" destId="{04C137E0-8A22-49DA-A8B9-43EC70B0774A}" srcOrd="0" destOrd="0" parTransId="{35E67AD3-A1B7-44DB-8649-57E88A1DF9DA}" sibTransId="{8D78F3D8-708E-4536-B0FB-CAC038984E28}"/>
    <dgm:cxn modelId="{C45BADEA-2F57-4222-940E-C080E3B5D1E9}" srcId="{BA539074-5AFD-4CC8-AAA9-961E66D474DA}" destId="{3546FB36-6BF4-4EB4-865B-5E973A394160}" srcOrd="1" destOrd="0" parTransId="{D9BCFCC5-4492-459C-83FE-B71BB2C5A5FF}" sibTransId="{FF9F9F45-0A85-4D41-99BA-FEC23C1B36F1}"/>
    <dgm:cxn modelId="{CA88C5D2-5011-4B62-9090-9C14699A44C6}" srcId="{BA539074-5AFD-4CC8-AAA9-961E66D474DA}" destId="{618AAD82-3E67-4D96-B071-EF3DE4ED54DD}" srcOrd="2" destOrd="0" parTransId="{FC800E2A-0694-4B4B-B9D2-1E301DDBCC41}" sibTransId="{49334CD1-E878-4C54-B9B5-42E31627B167}"/>
    <dgm:cxn modelId="{93B6E073-96EC-4CD1-9130-3369EE7FC29C}" type="presOf" srcId="{ECE9B930-56E9-456A-BAB3-00E051F466A6}" destId="{E241A7E5-4541-473D-A9C2-03E5EC8E4BF4}" srcOrd="0" destOrd="3" presId="urn:microsoft.com/office/officeart/2005/8/layout/cycle4"/>
    <dgm:cxn modelId="{7F509917-6775-48A4-8B0F-51CCBD35A579}" type="presOf" srcId="{04C137E0-8A22-49DA-A8B9-43EC70B0774A}" destId="{C352C2BB-140B-47B8-8FD3-8252C6CA5E80}" srcOrd="0" destOrd="0" presId="urn:microsoft.com/office/officeart/2005/8/layout/cycle4"/>
    <dgm:cxn modelId="{5BF0465A-4079-46FC-B11E-CEBDB3E07695}" srcId="{7BCF8EA8-0182-4846-A887-3272A33F2471}" destId="{ECE9B930-56E9-456A-BAB3-00E051F466A6}" srcOrd="3" destOrd="0" parTransId="{6CCF96DA-93AF-4C5E-9831-BF0C6167BD3D}" sibTransId="{F56BF473-D526-45DF-B415-CE758F400FFA}"/>
    <dgm:cxn modelId="{0735BDC1-6E75-49BB-A8C4-B56EF60D1855}" type="presOf" srcId="{61E2CFA8-C1F5-4148-8ADD-99FF71501BF3}" destId="{D130389F-BFB0-48D8-B0C0-271D268C621E}" srcOrd="1" destOrd="2" presId="urn:microsoft.com/office/officeart/2005/8/layout/cycle4"/>
    <dgm:cxn modelId="{35C2AFBE-0429-4B34-A750-07621072291D}" srcId="{F1B0E499-C0BC-4C00-91E5-E7E80E5573AF}" destId="{1094D2FC-2477-4ECE-B960-29B4FE23CDE8}" srcOrd="1" destOrd="0" parTransId="{3A351021-BB83-4B84-BC64-D4021E5E4B19}" sibTransId="{347ABEDD-4309-429F-BE68-F7C6F2492A67}"/>
    <dgm:cxn modelId="{636BEF02-2A02-4373-8D02-BEE58D4FF871}" srcId="{F1B0E499-C0BC-4C00-91E5-E7E80E5573AF}" destId="{D6A411C6-E1FC-43B1-9168-6E2AB8CB8163}" srcOrd="0" destOrd="0" parTransId="{4F094A2C-29D1-4DB5-B6DE-E55769402693}" sibTransId="{822590DC-B04D-4ED0-BCF3-55960DD911A6}"/>
    <dgm:cxn modelId="{0DAC5157-2E2A-4973-BDD2-5B1ECE87C63A}" srcId="{7BCF8EA8-0182-4846-A887-3272A33F2471}" destId="{370D9535-5BBB-4341-8BD8-15748B1C32BD}" srcOrd="1" destOrd="0" parTransId="{E1A0C0B6-DC2A-49DC-A3BA-B4CA3696687F}" sibTransId="{078C2C6C-A316-4C5B-AC9B-951F452AB922}"/>
    <dgm:cxn modelId="{4B6C4AB8-CFAB-4CC8-A366-9F09E3D84B20}" srcId="{BA539074-5AFD-4CC8-AAA9-961E66D474DA}" destId="{729FE8B9-8E62-4DE9-9885-A04104F73804}" srcOrd="0" destOrd="0" parTransId="{38E65EA8-E17F-475C-8866-5DA83ADDD7B2}" sibTransId="{DE62B738-E61A-49AD-B874-05F8197DBC33}"/>
    <dgm:cxn modelId="{60E98375-20BB-4A64-89DE-7791F5A70710}" type="presOf" srcId="{3546FB36-6BF4-4EB4-865B-5E973A394160}" destId="{7640E02D-D8FC-47DD-81F9-1372AA7E276B}" srcOrd="1" destOrd="1" presId="urn:microsoft.com/office/officeart/2005/8/layout/cycle4"/>
    <dgm:cxn modelId="{E1D97903-3118-449A-890F-0DC0C37C6FF2}" type="presOf" srcId="{F1B0E499-C0BC-4C00-91E5-E7E80E5573AF}" destId="{214857B4-958A-46EE-80A8-B7C5D7E65324}" srcOrd="0" destOrd="0" presId="urn:microsoft.com/office/officeart/2005/8/layout/cycle4"/>
    <dgm:cxn modelId="{4261FEF7-1288-49A2-AD18-3F29B9092577}" type="presOf" srcId="{827DAC5E-2969-4C6C-AACD-502870DBD44F}" destId="{150D5589-DB74-4732-A414-EAB9FC2BE76A}" srcOrd="0" destOrd="0" presId="urn:microsoft.com/office/officeart/2005/8/layout/cycle4"/>
    <dgm:cxn modelId="{A3404DC9-43A3-47C8-8292-0C51FE43BFD8}" type="presOf" srcId="{370D9535-5BBB-4341-8BD8-15748B1C32BD}" destId="{E30A81D9-0C63-47C1-95B3-4E252BE6BAB6}" srcOrd="1" destOrd="1" presId="urn:microsoft.com/office/officeart/2005/8/layout/cycle4"/>
    <dgm:cxn modelId="{B9806268-E3E9-4ED3-96C8-A9A1F103516C}" srcId="{14E6593A-AF4A-4B85-A2C6-001B657D0DF9}" destId="{61E2CFA8-C1F5-4148-8ADD-99FF71501BF3}" srcOrd="2" destOrd="0" parTransId="{180F77AD-135A-4658-B088-A4C78C732582}" sibTransId="{AB26D4EB-DB97-4443-9774-5D19ED1AF93A}"/>
    <dgm:cxn modelId="{D9B04D8F-204E-417C-9414-BDA892366780}" type="presOf" srcId="{618AAD82-3E67-4D96-B071-EF3DE4ED54DD}" destId="{7E179959-D66E-495D-AEA6-5B548A251308}" srcOrd="0" destOrd="2" presId="urn:microsoft.com/office/officeart/2005/8/layout/cycle4"/>
    <dgm:cxn modelId="{738FE578-D95B-4559-A198-E5D4814F67FD}" type="presOf" srcId="{7E731D05-F03F-411A-AE99-EDA2624E12CA}" destId="{D130389F-BFB0-48D8-B0C0-271D268C621E}" srcOrd="1" destOrd="1" presId="urn:microsoft.com/office/officeart/2005/8/layout/cycle4"/>
    <dgm:cxn modelId="{9F258F17-5AA4-4320-9B5A-358CB6BE11AF}" srcId="{14E6593A-AF4A-4B85-A2C6-001B657D0DF9}" destId="{7E731D05-F03F-411A-AE99-EDA2624E12CA}" srcOrd="1" destOrd="0" parTransId="{B6F5AA87-1586-47E9-AB0D-4FCE310D46B3}" sibTransId="{3B5C4AD7-EE56-4CB9-8641-D242570943B8}"/>
    <dgm:cxn modelId="{035687FC-E300-44A9-943C-6A2826D64A41}" type="presOf" srcId="{61E2CFA8-C1F5-4148-8ADD-99FF71501BF3}" destId="{C352C2BB-140B-47B8-8FD3-8252C6CA5E80}" srcOrd="0" destOrd="2" presId="urn:microsoft.com/office/officeart/2005/8/layout/cycle4"/>
    <dgm:cxn modelId="{427087D4-92AD-41FE-A561-6EF2FE780FE9}" srcId="{F1B0E499-C0BC-4C00-91E5-E7E80E5573AF}" destId="{303D4645-F35B-452C-983F-5F7DD3E00C85}" srcOrd="2" destOrd="0" parTransId="{9181878E-D531-4017-9481-824FA73822CC}" sibTransId="{67232A4D-0F89-43EE-88B4-D9CBF8E7D34E}"/>
    <dgm:cxn modelId="{3A3A02A7-7447-478B-BB5F-084D975FBCC7}" srcId="{7BCF8EA8-0182-4846-A887-3272A33F2471}" destId="{704B8321-5F3E-4959-9E4A-5E79DB70604E}" srcOrd="2" destOrd="0" parTransId="{6B75C4EE-2912-4EBC-8C47-C34D3CDC8C9E}" sibTransId="{C8A26D74-3016-4856-9421-018F26660E8A}"/>
    <dgm:cxn modelId="{78DF5685-AE91-4B91-9C8E-8380C8000501}" srcId="{827DAC5E-2969-4C6C-AACD-502870DBD44F}" destId="{BA539074-5AFD-4CC8-AAA9-961E66D474DA}" srcOrd="3" destOrd="0" parTransId="{FD010178-5EDF-4BDC-AD28-E11FB5B2C736}" sibTransId="{12A1E825-14BD-44E6-9196-E7C259068D94}"/>
    <dgm:cxn modelId="{EE3C4720-70A8-4D13-83EE-81A4764A4245}" type="presOf" srcId="{D6A411C6-E1FC-43B1-9168-6E2AB8CB8163}" destId="{FBBDF9D1-9F9C-4427-A8FA-2709EC5518B0}" srcOrd="1" destOrd="0" presId="urn:microsoft.com/office/officeart/2005/8/layout/cycle4"/>
    <dgm:cxn modelId="{99CD7309-5F7D-4FCD-A0A5-35646F8CA81A}" srcId="{827DAC5E-2969-4C6C-AACD-502870DBD44F}" destId="{F1B0E499-C0BC-4C00-91E5-E7E80E5573AF}" srcOrd="1" destOrd="0" parTransId="{E86F965F-4591-4AE3-9148-D88668A461AA}" sibTransId="{38A66B70-32C6-4D21-9652-393CD3D5D754}"/>
    <dgm:cxn modelId="{D57B03F4-805A-41D1-BF1C-7A44E663AF3B}" type="presOf" srcId="{303D4645-F35B-452C-983F-5F7DD3E00C85}" destId="{2F0E2DD6-5549-4019-B939-D9EE2FE5E6E4}" srcOrd="0" destOrd="2" presId="urn:microsoft.com/office/officeart/2005/8/layout/cycle4"/>
    <dgm:cxn modelId="{6429F720-9435-49D9-9B0A-DB30A63E0703}" type="presOf" srcId="{729FE8B9-8E62-4DE9-9885-A04104F73804}" destId="{7640E02D-D8FC-47DD-81F9-1372AA7E276B}" srcOrd="1" destOrd="0" presId="urn:microsoft.com/office/officeart/2005/8/layout/cycle4"/>
    <dgm:cxn modelId="{8ADD77EC-9150-4B15-ACB6-4FD25B5CB670}" type="presOf" srcId="{3546FB36-6BF4-4EB4-865B-5E973A394160}" destId="{7E179959-D66E-495D-AEA6-5B548A251308}" srcOrd="0" destOrd="1" presId="urn:microsoft.com/office/officeart/2005/8/layout/cycle4"/>
    <dgm:cxn modelId="{6EA0607A-2B15-44CA-AE89-18C8F21052E3}" type="presOf" srcId="{BA539074-5AFD-4CC8-AAA9-961E66D474DA}" destId="{BE2A48FA-BD2D-43AE-BD52-664728DDD259}" srcOrd="0" destOrd="0" presId="urn:microsoft.com/office/officeart/2005/8/layout/cycle4"/>
    <dgm:cxn modelId="{7AAFB91C-114A-4B9B-9A54-512EF0A1B721}" type="presOf" srcId="{704B8321-5F3E-4959-9E4A-5E79DB70604E}" destId="{E30A81D9-0C63-47C1-95B3-4E252BE6BAB6}" srcOrd="1" destOrd="2" presId="urn:microsoft.com/office/officeart/2005/8/layout/cycle4"/>
    <dgm:cxn modelId="{34CA9A5A-B265-413F-991C-0DDF4ABAD1C4}" type="presOf" srcId="{14E6593A-AF4A-4B85-A2C6-001B657D0DF9}" destId="{A19AA1AF-A53B-4FA9-9146-9BE6679FE5EC}" srcOrd="0" destOrd="0" presId="urn:microsoft.com/office/officeart/2005/8/layout/cycle4"/>
    <dgm:cxn modelId="{E4A5612A-9E63-45BC-828D-C86C1DE501C8}" type="presOf" srcId="{7BCF8EA8-0182-4846-A887-3272A33F2471}" destId="{8C2B6CF3-2258-4E13-8B12-82FE4D73DD88}" srcOrd="0" destOrd="0" presId="urn:microsoft.com/office/officeart/2005/8/layout/cycle4"/>
    <dgm:cxn modelId="{7EAB8D90-EE97-4C76-9A8B-57E97377A7CC}" type="presOf" srcId="{ECE9B930-56E9-456A-BAB3-00E051F466A6}" destId="{E30A81D9-0C63-47C1-95B3-4E252BE6BAB6}" srcOrd="1" destOrd="3" presId="urn:microsoft.com/office/officeart/2005/8/layout/cycle4"/>
    <dgm:cxn modelId="{AB20438B-6460-4EA1-84DA-28C4F1FAFDC1}" srcId="{827DAC5E-2969-4C6C-AACD-502870DBD44F}" destId="{7BCF8EA8-0182-4846-A887-3272A33F2471}" srcOrd="0" destOrd="0" parTransId="{607ED8B9-C3A1-4CB2-BCE2-7904C3D94E93}" sibTransId="{DA384747-FC6E-4AC9-A09E-369446D6D7BC}"/>
    <dgm:cxn modelId="{DF3F8980-B9AF-4E68-9BDA-6B6C4296F14D}" type="presOf" srcId="{DFDE1A3B-1391-4DDA-AE6E-8004797858CF}" destId="{E241A7E5-4541-473D-A9C2-03E5EC8E4BF4}" srcOrd="0" destOrd="0" presId="urn:microsoft.com/office/officeart/2005/8/layout/cycle4"/>
    <dgm:cxn modelId="{AEDDA24B-86BF-4DBE-8E9E-07BD94EFB9BA}" type="presOf" srcId="{704B8321-5F3E-4959-9E4A-5E79DB70604E}" destId="{E241A7E5-4541-473D-A9C2-03E5EC8E4BF4}" srcOrd="0" destOrd="2" presId="urn:microsoft.com/office/officeart/2005/8/layout/cycle4"/>
    <dgm:cxn modelId="{3510C1C8-4405-4269-B012-E17A3C05C32C}" type="presOf" srcId="{04C137E0-8A22-49DA-A8B9-43EC70B0774A}" destId="{D130389F-BFB0-48D8-B0C0-271D268C621E}" srcOrd="1" destOrd="0" presId="urn:microsoft.com/office/officeart/2005/8/layout/cycle4"/>
    <dgm:cxn modelId="{9983ECE7-50A6-454E-9184-C20CBF9F96E2}" type="presOf" srcId="{1094D2FC-2477-4ECE-B960-29B4FE23CDE8}" destId="{FBBDF9D1-9F9C-4427-A8FA-2709EC5518B0}" srcOrd="1" destOrd="1" presId="urn:microsoft.com/office/officeart/2005/8/layout/cycle4"/>
    <dgm:cxn modelId="{AB8D93D9-2ED4-4A4C-9063-D5B640CB7E67}" type="presOf" srcId="{729FE8B9-8E62-4DE9-9885-A04104F73804}" destId="{7E179959-D66E-495D-AEA6-5B548A251308}" srcOrd="0" destOrd="0" presId="urn:microsoft.com/office/officeart/2005/8/layout/cycle4"/>
    <dgm:cxn modelId="{69D0304E-3A4E-4D8D-85C7-1776EE305DBF}" srcId="{7BCF8EA8-0182-4846-A887-3272A33F2471}" destId="{DFDE1A3B-1391-4DDA-AE6E-8004797858CF}" srcOrd="0" destOrd="0" parTransId="{03978B8E-4341-4687-B83C-0B3184390020}" sibTransId="{F490CCB4-C89E-49E9-BD00-A2D50D8EF8F3}"/>
    <dgm:cxn modelId="{62704363-9AC3-49AF-B9DE-E524F92F0833}" type="presOf" srcId="{7E731D05-F03F-411A-AE99-EDA2624E12CA}" destId="{C352C2BB-140B-47B8-8FD3-8252C6CA5E80}" srcOrd="0" destOrd="1" presId="urn:microsoft.com/office/officeart/2005/8/layout/cycle4"/>
    <dgm:cxn modelId="{84E61455-407B-4E89-A348-DAFDC1CFC82E}" type="presOf" srcId="{D6A411C6-E1FC-43B1-9168-6E2AB8CB8163}" destId="{2F0E2DD6-5549-4019-B939-D9EE2FE5E6E4}" srcOrd="0" destOrd="0" presId="urn:microsoft.com/office/officeart/2005/8/layout/cycle4"/>
    <dgm:cxn modelId="{0B095C39-4848-4B7C-8C25-36C57C997ACB}" type="presOf" srcId="{303D4645-F35B-452C-983F-5F7DD3E00C85}" destId="{FBBDF9D1-9F9C-4427-A8FA-2709EC5518B0}" srcOrd="1" destOrd="2" presId="urn:microsoft.com/office/officeart/2005/8/layout/cycle4"/>
    <dgm:cxn modelId="{A8E3FBD9-78E6-4F28-B73A-8BDCD99FC86A}" type="presOf" srcId="{370D9535-5BBB-4341-8BD8-15748B1C32BD}" destId="{E241A7E5-4541-473D-A9C2-03E5EC8E4BF4}" srcOrd="0" destOrd="1" presId="urn:microsoft.com/office/officeart/2005/8/layout/cycle4"/>
    <dgm:cxn modelId="{51860623-BE95-4F5F-84A8-37B4A934723D}" srcId="{827DAC5E-2969-4C6C-AACD-502870DBD44F}" destId="{14E6593A-AF4A-4B85-A2C6-001B657D0DF9}" srcOrd="2" destOrd="0" parTransId="{31FA7940-44D6-49B5-BB36-0D1B7E0FB002}" sibTransId="{1190A831-286F-40C7-8F2C-FB0437E4E010}"/>
    <dgm:cxn modelId="{D8264DE9-30DC-4021-B8C7-23ECF65B3132}" type="presOf" srcId="{DFDE1A3B-1391-4DDA-AE6E-8004797858CF}" destId="{E30A81D9-0C63-47C1-95B3-4E252BE6BAB6}" srcOrd="1" destOrd="0" presId="urn:microsoft.com/office/officeart/2005/8/layout/cycle4"/>
    <dgm:cxn modelId="{3F5BBA02-EA30-466C-9A1C-FBE029EFF2D0}" type="presOf" srcId="{1094D2FC-2477-4ECE-B960-29B4FE23CDE8}" destId="{2F0E2DD6-5549-4019-B939-D9EE2FE5E6E4}" srcOrd="0" destOrd="1" presId="urn:microsoft.com/office/officeart/2005/8/layout/cycle4"/>
    <dgm:cxn modelId="{205677C5-C075-4ED0-B6B7-63CAD5D9B8DC}" type="presParOf" srcId="{150D5589-DB74-4732-A414-EAB9FC2BE76A}" destId="{6C936E2B-E4E7-416B-B0B5-3557F3759A0C}" srcOrd="0" destOrd="0" presId="urn:microsoft.com/office/officeart/2005/8/layout/cycle4"/>
    <dgm:cxn modelId="{796B3E9C-84FA-4F66-BB81-53040353FB70}" type="presParOf" srcId="{6C936E2B-E4E7-416B-B0B5-3557F3759A0C}" destId="{DC709766-0BCF-4910-93DC-0A04D411B0B2}" srcOrd="0" destOrd="0" presId="urn:microsoft.com/office/officeart/2005/8/layout/cycle4"/>
    <dgm:cxn modelId="{68BC343E-328D-46C6-AE7D-0901DFD893AE}" type="presParOf" srcId="{DC709766-0BCF-4910-93DC-0A04D411B0B2}" destId="{E241A7E5-4541-473D-A9C2-03E5EC8E4BF4}" srcOrd="0" destOrd="0" presId="urn:microsoft.com/office/officeart/2005/8/layout/cycle4"/>
    <dgm:cxn modelId="{6128B512-ED24-41AB-9A60-D3BD3C1A8B12}" type="presParOf" srcId="{DC709766-0BCF-4910-93DC-0A04D411B0B2}" destId="{E30A81D9-0C63-47C1-95B3-4E252BE6BAB6}" srcOrd="1" destOrd="0" presId="urn:microsoft.com/office/officeart/2005/8/layout/cycle4"/>
    <dgm:cxn modelId="{091DFA0C-FC6B-4416-B20B-0E08A2EB5AB5}" type="presParOf" srcId="{6C936E2B-E4E7-416B-B0B5-3557F3759A0C}" destId="{D4F29339-6E87-4F99-A1B9-F37E5D1585CF}" srcOrd="1" destOrd="0" presId="urn:microsoft.com/office/officeart/2005/8/layout/cycle4"/>
    <dgm:cxn modelId="{CD1CAC1D-A368-4BF1-822F-554B6D84FAFB}" type="presParOf" srcId="{D4F29339-6E87-4F99-A1B9-F37E5D1585CF}" destId="{2F0E2DD6-5549-4019-B939-D9EE2FE5E6E4}" srcOrd="0" destOrd="0" presId="urn:microsoft.com/office/officeart/2005/8/layout/cycle4"/>
    <dgm:cxn modelId="{B036075F-3824-440C-B6D7-F8B65618D688}" type="presParOf" srcId="{D4F29339-6E87-4F99-A1B9-F37E5D1585CF}" destId="{FBBDF9D1-9F9C-4427-A8FA-2709EC5518B0}" srcOrd="1" destOrd="0" presId="urn:microsoft.com/office/officeart/2005/8/layout/cycle4"/>
    <dgm:cxn modelId="{23C860EE-95BD-4BFF-9805-E764E0842E42}" type="presParOf" srcId="{6C936E2B-E4E7-416B-B0B5-3557F3759A0C}" destId="{E8869218-41AC-42C0-A7A9-6700E9CF3791}" srcOrd="2" destOrd="0" presId="urn:microsoft.com/office/officeart/2005/8/layout/cycle4"/>
    <dgm:cxn modelId="{300F89FE-3154-4B92-9EA0-B027880B664A}" type="presParOf" srcId="{E8869218-41AC-42C0-A7A9-6700E9CF3791}" destId="{C352C2BB-140B-47B8-8FD3-8252C6CA5E80}" srcOrd="0" destOrd="0" presId="urn:microsoft.com/office/officeart/2005/8/layout/cycle4"/>
    <dgm:cxn modelId="{B9FAEA13-CDCF-4A73-98D7-D5EF81435519}" type="presParOf" srcId="{E8869218-41AC-42C0-A7A9-6700E9CF3791}" destId="{D130389F-BFB0-48D8-B0C0-271D268C621E}" srcOrd="1" destOrd="0" presId="urn:microsoft.com/office/officeart/2005/8/layout/cycle4"/>
    <dgm:cxn modelId="{E987BF6E-7829-4586-A6F4-C2B07FEFC31C}" type="presParOf" srcId="{6C936E2B-E4E7-416B-B0B5-3557F3759A0C}" destId="{35B3FBD1-FA44-4D2D-B505-005B7FF4C31E}" srcOrd="3" destOrd="0" presId="urn:microsoft.com/office/officeart/2005/8/layout/cycle4"/>
    <dgm:cxn modelId="{F7A7732A-4B30-474E-9B62-67D5B98E2094}" type="presParOf" srcId="{35B3FBD1-FA44-4D2D-B505-005B7FF4C31E}" destId="{7E179959-D66E-495D-AEA6-5B548A251308}" srcOrd="0" destOrd="0" presId="urn:microsoft.com/office/officeart/2005/8/layout/cycle4"/>
    <dgm:cxn modelId="{57BF01B9-722D-4156-80C9-08E2772F7A55}" type="presParOf" srcId="{35B3FBD1-FA44-4D2D-B505-005B7FF4C31E}" destId="{7640E02D-D8FC-47DD-81F9-1372AA7E276B}" srcOrd="1" destOrd="0" presId="urn:microsoft.com/office/officeart/2005/8/layout/cycle4"/>
    <dgm:cxn modelId="{C602BDA0-9520-495C-ABA0-002EA0413E1C}" type="presParOf" srcId="{6C936E2B-E4E7-416B-B0B5-3557F3759A0C}" destId="{4A72DBE9-2E0E-4245-9DDD-DD434B1365B8}" srcOrd="4" destOrd="0" presId="urn:microsoft.com/office/officeart/2005/8/layout/cycle4"/>
    <dgm:cxn modelId="{E096C867-F57C-4682-8E2A-E0181B778F60}" type="presParOf" srcId="{150D5589-DB74-4732-A414-EAB9FC2BE76A}" destId="{9870E2F9-1F57-4805-802C-85D22098651E}" srcOrd="1" destOrd="0" presId="urn:microsoft.com/office/officeart/2005/8/layout/cycle4"/>
    <dgm:cxn modelId="{64BEF2A2-9A8C-445C-92E0-1F638CF16674}" type="presParOf" srcId="{9870E2F9-1F57-4805-802C-85D22098651E}" destId="{8C2B6CF3-2258-4E13-8B12-82FE4D73DD88}" srcOrd="0" destOrd="0" presId="urn:microsoft.com/office/officeart/2005/8/layout/cycle4"/>
    <dgm:cxn modelId="{2557E0E7-EB91-494B-8E35-79670053FE55}" type="presParOf" srcId="{9870E2F9-1F57-4805-802C-85D22098651E}" destId="{214857B4-958A-46EE-80A8-B7C5D7E65324}" srcOrd="1" destOrd="0" presId="urn:microsoft.com/office/officeart/2005/8/layout/cycle4"/>
    <dgm:cxn modelId="{BB02518A-67CD-45C9-8233-F7B850C87327}" type="presParOf" srcId="{9870E2F9-1F57-4805-802C-85D22098651E}" destId="{A19AA1AF-A53B-4FA9-9146-9BE6679FE5EC}" srcOrd="2" destOrd="0" presId="urn:microsoft.com/office/officeart/2005/8/layout/cycle4"/>
    <dgm:cxn modelId="{979E3C92-1C62-4EA5-806D-CF6545214BE9}" type="presParOf" srcId="{9870E2F9-1F57-4805-802C-85D22098651E}" destId="{BE2A48FA-BD2D-43AE-BD52-664728DDD259}" srcOrd="3" destOrd="0" presId="urn:microsoft.com/office/officeart/2005/8/layout/cycle4"/>
    <dgm:cxn modelId="{A6A26F79-6CF7-48A9-8D6E-EF98913D3158}" type="presParOf" srcId="{9870E2F9-1F57-4805-802C-85D22098651E}" destId="{BF8BB390-3F18-4C9D-B272-6247BB3AAD51}" srcOrd="4" destOrd="0" presId="urn:microsoft.com/office/officeart/2005/8/layout/cycle4"/>
    <dgm:cxn modelId="{E4C5BDBE-409C-44E9-A3E6-197C0ED5B7D4}" type="presParOf" srcId="{150D5589-DB74-4732-A414-EAB9FC2BE76A}" destId="{CDE60B23-3A5B-4DF8-A3E9-130FBCB4D8F9}" srcOrd="2" destOrd="0" presId="urn:microsoft.com/office/officeart/2005/8/layout/cycle4"/>
    <dgm:cxn modelId="{5DC3BC30-BD71-439C-935A-1A7DBAC485C4}" type="presParOf" srcId="{150D5589-DB74-4732-A414-EAB9FC2BE76A}" destId="{B05952C8-BFE8-430E-81FB-D32362454F85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52C2BB-140B-47B8-8FD3-8252C6CA5E80}">
      <dsp:nvSpPr>
        <dsp:cNvPr id="0" name=""/>
        <dsp:cNvSpPr/>
      </dsp:nvSpPr>
      <dsp:spPr>
        <a:xfrm>
          <a:off x="6187644" y="1986410"/>
          <a:ext cx="4606198" cy="31011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4295743"/>
              <a:satOff val="-12329"/>
              <a:lumOff val="-1973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0" i="0" kern="1200" dirty="0" smtClean="0"/>
            <a:t>Риск некачественных материалов: важно выбирать надёжных поставщиков и проверять качество морских контейнеров перед использованием.</a:t>
          </a:r>
          <a:endParaRPr lang="ru-RU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0" i="0" kern="1200" dirty="0" smtClean="0"/>
            <a:t>Сложности с подключением к коммуникациям: возможные проблемы с получением разрешений и подключением к инфраструктуре могут замедлить процесс строительства.</a:t>
          </a:r>
          <a:endParaRPr lang="ru-RU" sz="1100" b="0" i="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0" i="0" kern="1200" dirty="0" smtClean="0"/>
            <a:t>Зависимость от транспортных маршрутов: морские контейнеры могут быть доставлены только морским путём, что может повлиять на сроки и стоимость доставки.</a:t>
          </a:r>
          <a:endParaRPr lang="ru-RU" sz="1100" b="0" i="0" kern="1200" dirty="0"/>
        </a:p>
      </dsp:txBody>
      <dsp:txXfrm>
        <a:off x="7637625" y="2829821"/>
        <a:ext cx="3088095" cy="2189623"/>
      </dsp:txXfrm>
    </dsp:sp>
    <dsp:sp modelId="{7E179959-D66E-495D-AEA6-5B548A251308}">
      <dsp:nvSpPr>
        <dsp:cNvPr id="0" name=""/>
        <dsp:cNvSpPr/>
      </dsp:nvSpPr>
      <dsp:spPr>
        <a:xfrm>
          <a:off x="0" y="2208151"/>
          <a:ext cx="4740322" cy="276752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6443614"/>
              <a:satOff val="-18493"/>
              <a:lumOff val="-2960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1" indent="0" algn="l" defTabSz="4889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1100" b="0" i="0" kern="1200" dirty="0" smtClean="0"/>
            <a:t>Рост рынка: увеличение спроса на </a:t>
          </a:r>
          <a:r>
            <a:rPr lang="ru-RU" sz="1100" b="0" i="0" kern="1200" dirty="0" err="1" smtClean="0"/>
            <a:t>экологичное</a:t>
          </a:r>
          <a:r>
            <a:rPr lang="ru-RU" sz="1100" b="0" i="0" kern="1200" dirty="0" smtClean="0"/>
            <a:t> и доступное жильё может способствовать развитию отрасли.</a:t>
          </a:r>
          <a:endParaRPr lang="ru-RU" sz="1100" kern="1200" dirty="0"/>
        </a:p>
        <a:p>
          <a:pPr marL="0" lvl="1" indent="0" algn="l" defTabSz="4889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1100" b="0" i="0" kern="1200" dirty="0" smtClean="0"/>
            <a:t>Инновации: разработка новых технологий и материалов для улучшения </a:t>
          </a:r>
          <a:r>
            <a:rPr lang="ru-RU" sz="1100" b="0" i="0" kern="1200" dirty="0" err="1" smtClean="0"/>
            <a:t>энергоэффективности</a:t>
          </a:r>
          <a:r>
            <a:rPr lang="ru-RU" sz="1100" b="0" i="0" kern="1200" dirty="0" smtClean="0"/>
            <a:t> и комфорта модульных домов.</a:t>
          </a:r>
          <a:endParaRPr lang="ru-RU" sz="1100" b="0" i="0" kern="1200" dirty="0"/>
        </a:p>
        <a:p>
          <a:pPr marL="0" lvl="1" indent="0" algn="l" defTabSz="4889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1100" b="0" i="0" kern="1200" dirty="0" smtClean="0"/>
            <a:t>Сотрудничество с местными властями и организациями: взаимодействие с государственными структурами и общественными организациями может способствовать поддержке и развитию отрасли.</a:t>
          </a:r>
          <a:endParaRPr lang="ru-RU" sz="1100" b="0" i="0" kern="1200" dirty="0"/>
        </a:p>
      </dsp:txBody>
      <dsp:txXfrm>
        <a:off x="60793" y="2960825"/>
        <a:ext cx="3196639" cy="1954055"/>
      </dsp:txXfrm>
    </dsp:sp>
    <dsp:sp modelId="{2F0E2DD6-5549-4019-B939-D9EE2FE5E6E4}">
      <dsp:nvSpPr>
        <dsp:cNvPr id="0" name=""/>
        <dsp:cNvSpPr/>
      </dsp:nvSpPr>
      <dsp:spPr>
        <a:xfrm>
          <a:off x="6182014" y="-533388"/>
          <a:ext cx="4655509" cy="25450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2147871"/>
              <a:satOff val="-6164"/>
              <a:lumOff val="-987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0" i="0" kern="1200" dirty="0" smtClean="0"/>
            <a:t>Ограниченная площадь: стандартные морские контейнеры имеют небольшую площадь, что ограничивает возможности для некоторых типов домов.</a:t>
          </a:r>
          <a:endParaRPr lang="ru-RU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0" i="0" kern="1200" dirty="0" smtClean="0"/>
            <a:t>Необходимость дополнительной изоляции и утепления: морские контейнеры изначально не предназначены для жилья и требуют дополнительных работ по утеплению и изоляции.</a:t>
          </a:r>
          <a:endParaRPr lang="ru-RU" sz="1100" b="0" i="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0" i="0" kern="1200" dirty="0" smtClean="0"/>
            <a:t>Возможное отсутствие инфраструктуры: подключение к коммуникациям и создание инфраструктуры может потребовать дополнительных затрат и времени.</a:t>
          </a:r>
          <a:endParaRPr lang="ru-RU" sz="1100" b="0" i="0" kern="1200" dirty="0"/>
        </a:p>
      </dsp:txBody>
      <dsp:txXfrm>
        <a:off x="7634573" y="-477481"/>
        <a:ext cx="3147042" cy="1796982"/>
      </dsp:txXfrm>
    </dsp:sp>
    <dsp:sp modelId="{E241A7E5-4541-473D-A9C2-03E5EC8E4BF4}">
      <dsp:nvSpPr>
        <dsp:cNvPr id="0" name=""/>
        <dsp:cNvSpPr/>
      </dsp:nvSpPr>
      <dsp:spPr>
        <a:xfrm>
          <a:off x="0" y="-424381"/>
          <a:ext cx="4607222" cy="24682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1" indent="0" algn="l" defTabSz="4889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1100" b="0" i="0" kern="1200" dirty="0" err="1" smtClean="0"/>
            <a:t>Экологичность</a:t>
          </a:r>
          <a:r>
            <a:rPr lang="ru-RU" sz="1100" b="0" i="0" kern="1200" dirty="0" smtClean="0"/>
            <a:t>: использование списанных морских контейнеров сокращает отходы и уменьшает воздействие на окружающую среду.</a:t>
          </a:r>
          <a:endParaRPr lang="ru-RU" sz="1100" kern="1200" dirty="0"/>
        </a:p>
        <a:p>
          <a:pPr marL="0" lvl="1" indent="0" algn="l" defTabSz="4889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1100" b="0" i="0" kern="1200" dirty="0" smtClean="0"/>
            <a:t>Экономия времени и денег: быстрое строительство и меньшие затраты по сравнению с традиционными домами.</a:t>
          </a:r>
          <a:endParaRPr lang="ru-RU" sz="1100" b="0" i="0" kern="1200" dirty="0"/>
        </a:p>
        <a:p>
          <a:pPr marL="0" lvl="1" indent="0" algn="l" defTabSz="4889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1100" b="0" i="0" kern="1200" dirty="0" smtClean="0"/>
            <a:t>Мобильность: возможность легко перемещать модули и адаптировать их к различным местам.</a:t>
          </a:r>
          <a:endParaRPr lang="ru-RU" sz="1100" b="0" i="0" kern="1200" dirty="0"/>
        </a:p>
        <a:p>
          <a:pPr marL="0" lvl="1" indent="0" algn="l" defTabSz="4889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1100" b="0" i="0" kern="1200" dirty="0" smtClean="0"/>
            <a:t>Прочность и долговечность: морские контейнеры изготовлены из высококачественных материалов, устойчивых к внешним воздействиям.</a:t>
          </a:r>
          <a:endParaRPr lang="ru-RU" sz="1100" b="0" i="0" kern="1200" dirty="0"/>
        </a:p>
      </dsp:txBody>
      <dsp:txXfrm>
        <a:off x="54218" y="-370163"/>
        <a:ext cx="3116619" cy="1742719"/>
      </dsp:txXfrm>
    </dsp:sp>
    <dsp:sp modelId="{8C2B6CF3-2258-4E13-8B12-82FE4D73DD88}">
      <dsp:nvSpPr>
        <dsp:cNvPr id="0" name=""/>
        <dsp:cNvSpPr/>
      </dsp:nvSpPr>
      <dsp:spPr>
        <a:xfrm>
          <a:off x="3162816" y="357595"/>
          <a:ext cx="2232320" cy="2188420"/>
        </a:xfrm>
        <a:prstGeom prst="pieWedg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/>
            <a:t>S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/>
            <a:t>Сильные стороны</a:t>
          </a:r>
        </a:p>
      </dsp:txBody>
      <dsp:txXfrm>
        <a:off x="3816647" y="998568"/>
        <a:ext cx="1578489" cy="1547447"/>
      </dsp:txXfrm>
    </dsp:sp>
    <dsp:sp modelId="{214857B4-958A-46EE-80A8-B7C5D7E65324}">
      <dsp:nvSpPr>
        <dsp:cNvPr id="0" name=""/>
        <dsp:cNvSpPr/>
      </dsp:nvSpPr>
      <dsp:spPr>
        <a:xfrm rot="5400000">
          <a:off x="5491710" y="357595"/>
          <a:ext cx="2188420" cy="2188420"/>
        </a:xfrm>
        <a:prstGeom prst="pieWedge">
          <a:avLst/>
        </a:prstGeom>
        <a:solidFill>
          <a:schemeClr val="accent2">
            <a:hueOff val="2147871"/>
            <a:satOff val="-6164"/>
            <a:lumOff val="-987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/>
            <a:t>W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/>
            <a:t>Слабые стороны</a:t>
          </a:r>
        </a:p>
      </dsp:txBody>
      <dsp:txXfrm rot="-5400000">
        <a:off x="5491710" y="998568"/>
        <a:ext cx="1547447" cy="1547447"/>
      </dsp:txXfrm>
    </dsp:sp>
    <dsp:sp modelId="{A19AA1AF-A53B-4FA9-9146-9BE6679FE5EC}">
      <dsp:nvSpPr>
        <dsp:cNvPr id="0" name=""/>
        <dsp:cNvSpPr/>
      </dsp:nvSpPr>
      <dsp:spPr>
        <a:xfrm rot="10800000">
          <a:off x="5493308" y="2647097"/>
          <a:ext cx="2185225" cy="2188420"/>
        </a:xfrm>
        <a:prstGeom prst="pieWedge">
          <a:avLst/>
        </a:prstGeom>
        <a:solidFill>
          <a:schemeClr val="accent2">
            <a:hueOff val="4295743"/>
            <a:satOff val="-12329"/>
            <a:lumOff val="-1973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/>
            <a:t>T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/>
            <a:t>Угрозы</a:t>
          </a:r>
        </a:p>
      </dsp:txBody>
      <dsp:txXfrm rot="10800000">
        <a:off x="5493308" y="2647097"/>
        <a:ext cx="1545187" cy="1547447"/>
      </dsp:txXfrm>
    </dsp:sp>
    <dsp:sp modelId="{BE2A48FA-BD2D-43AE-BD52-664728DDD259}">
      <dsp:nvSpPr>
        <dsp:cNvPr id="0" name=""/>
        <dsp:cNvSpPr/>
      </dsp:nvSpPr>
      <dsp:spPr>
        <a:xfrm rot="16200000">
          <a:off x="3202208" y="2647097"/>
          <a:ext cx="2188420" cy="2188420"/>
        </a:xfrm>
        <a:prstGeom prst="pieWedge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/>
            <a:t>O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/>
            <a:t>Возможности</a:t>
          </a:r>
        </a:p>
      </dsp:txBody>
      <dsp:txXfrm rot="5400000">
        <a:off x="3843181" y="2647097"/>
        <a:ext cx="1547447" cy="1547447"/>
      </dsp:txXfrm>
    </dsp:sp>
    <dsp:sp modelId="{CDE60B23-3A5B-4DF8-A3E9-130FBCB4D8F9}">
      <dsp:nvSpPr>
        <dsp:cNvPr id="0" name=""/>
        <dsp:cNvSpPr/>
      </dsp:nvSpPr>
      <dsp:spPr>
        <a:xfrm>
          <a:off x="5063376" y="2141688"/>
          <a:ext cx="755586" cy="657031"/>
        </a:xfrm>
        <a:prstGeom prst="circular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5952C8-BFE8-430E-81FB-D32362454F85}">
      <dsp:nvSpPr>
        <dsp:cNvPr id="0" name=""/>
        <dsp:cNvSpPr/>
      </dsp:nvSpPr>
      <dsp:spPr>
        <a:xfrm rot="10800000">
          <a:off x="5063376" y="2394392"/>
          <a:ext cx="755586" cy="657031"/>
        </a:xfrm>
        <a:prstGeom prst="circular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1F48C2-33C7-1942-9127-2EE310FBD969}" type="datetimeFigureOut">
              <a:rPr lang="ru-RU" smtClean="0"/>
              <a:t>21.06.2024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D46A0A-9244-274B-AD3E-B92BC23AD0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1356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 sz="1200" b="0" i="1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Одной фразой о проекте должно быть понятно, чем вы занимаетесь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 dirty="0">
                <a:solidFill>
                  <a:srgbClr val="1B1B1B"/>
                </a:solidFill>
                <a:latin typeface="Arial"/>
                <a:ea typeface="Arial"/>
                <a:cs typeface="Arial"/>
              </a:rPr>
              <a:t>SMART-</a:t>
            </a:r>
            <a:r>
              <a:rPr lang="ru-RU" sz="1200" b="0" i="0" u="none" strike="noStrike" cap="none" spc="0" dirty="0">
                <a:solidFill>
                  <a:srgbClr val="1B1B1B"/>
                </a:solidFill>
                <a:latin typeface="Arial"/>
                <a:ea typeface="Arial"/>
                <a:cs typeface="Arial"/>
              </a:rPr>
              <a:t>цель должна быть:</a:t>
            </a:r>
            <a:endParaRPr sz="1200" dirty="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endParaRPr sz="1200" b="0" i="0" u="none" strike="noStrike" cap="none" dirty="0">
              <a:solidFill>
                <a:srgbClr val="1B1B1B"/>
              </a:solidFill>
              <a:latin typeface="Arial"/>
              <a:ea typeface="Arial"/>
              <a:cs typeface="Arial"/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 dirty="0">
                <a:solidFill>
                  <a:srgbClr val="1B1B1B"/>
                </a:solidFill>
                <a:latin typeface="Arial"/>
                <a:ea typeface="Arial"/>
                <a:cs typeface="Arial"/>
              </a:rPr>
              <a:t>S — Specific — </a:t>
            </a:r>
            <a:r>
              <a:rPr lang="ru-RU" sz="1200" b="0" i="0" u="none" strike="noStrike" cap="none" spc="0" dirty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конкретной;</a:t>
            </a:r>
            <a:endParaRPr sz="1200" dirty="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 dirty="0">
                <a:solidFill>
                  <a:srgbClr val="1B1B1B"/>
                </a:solidFill>
                <a:latin typeface="Arial"/>
                <a:ea typeface="Arial"/>
                <a:cs typeface="Arial"/>
              </a:rPr>
              <a:t>M — Measurable — </a:t>
            </a:r>
            <a:r>
              <a:rPr lang="ru-RU" sz="1200" b="0" i="0" u="none" strike="noStrike" cap="none" spc="0" dirty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измеримой;</a:t>
            </a:r>
            <a:endParaRPr sz="1200" dirty="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 dirty="0">
                <a:solidFill>
                  <a:srgbClr val="1B1B1B"/>
                </a:solidFill>
                <a:latin typeface="Arial"/>
                <a:ea typeface="Arial"/>
                <a:cs typeface="Arial"/>
              </a:rPr>
              <a:t>A — Achievable — </a:t>
            </a:r>
            <a:r>
              <a:rPr lang="ru-RU" sz="1200" b="0" i="0" u="none" strike="noStrike" cap="none" spc="0" dirty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достижимой;</a:t>
            </a:r>
            <a:endParaRPr sz="1200" dirty="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 dirty="0">
                <a:solidFill>
                  <a:srgbClr val="1B1B1B"/>
                </a:solidFill>
                <a:latin typeface="Arial"/>
                <a:ea typeface="Arial"/>
                <a:cs typeface="Arial"/>
              </a:rPr>
              <a:t>R — Relevant — </a:t>
            </a:r>
            <a:r>
              <a:rPr lang="ru-RU" sz="1200" b="0" i="0" u="none" strike="noStrike" cap="none" spc="0" dirty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значимой;</a:t>
            </a:r>
            <a:endParaRPr sz="1200" dirty="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 dirty="0">
                <a:solidFill>
                  <a:srgbClr val="1B1B1B"/>
                </a:solidFill>
                <a:latin typeface="Arial"/>
                <a:ea typeface="Arial"/>
                <a:cs typeface="Arial"/>
              </a:rPr>
              <a:t>T —Time bound — </a:t>
            </a:r>
            <a:r>
              <a:rPr lang="ru-RU" sz="1200" b="0" i="0" u="none" strike="noStrike" cap="none" spc="0" dirty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ограниченной во времени.</a:t>
            </a:r>
            <a:endParaRPr sz="1200" dirty="0"/>
          </a:p>
          <a:p>
            <a:pPr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 dirty="0"/>
              <a:t>Для расчета финансовой модели </a:t>
            </a:r>
            <a:r>
              <a:rPr lang="ru-RU" dirty="0" err="1"/>
              <a:t>стартапа</a:t>
            </a:r>
            <a:r>
              <a:rPr lang="ru-RU" dirty="0"/>
              <a:t>:</a:t>
            </a:r>
          </a:p>
          <a:p>
            <a:pPr>
              <a:defRPr/>
            </a:pPr>
            <a:r>
              <a:rPr lang="ru-RU" dirty="0"/>
              <a:t>https://disk.yandex.ru/i/bVXidyc6ihgXtg</a:t>
            </a:r>
          </a:p>
          <a:p>
            <a:pPr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D914EE-7AF5-C503-BCE3-EA4D257DC2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3C8FD3E-7D1C-78BE-66C0-5A76B03023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F1DD8B7-4607-1CAE-1708-AA2AB09110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EF367-AFFC-9341-9DBF-71A4866BAA15}" type="datetimeFigureOut">
              <a:rPr lang="ru-RU" smtClean="0"/>
              <a:t>21.06.2024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339B7F-924E-E278-C1B9-28F341115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4AA9CEF-4402-5ED9-A008-28E33370C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2E415-97E0-1C4B-AC49-09ED0CC13C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6885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C307FC-1D50-B592-E8D6-D4D907BFC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DFE1CD7-15A5-4935-B3C2-2784302F72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88FB072-0164-F663-B0AF-3D14AF373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EF367-AFFC-9341-9DBF-71A4866BAA15}" type="datetimeFigureOut">
              <a:rPr lang="ru-RU" smtClean="0"/>
              <a:t>21.06.2024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507A5B-D876-6853-797B-039736E48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902DD9C-ED03-2AC2-0A6A-6ABB03502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2E415-97E0-1C4B-AC49-09ED0CC13C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689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650F5B-685D-1ACE-B015-3748F1F6AC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E8305CB-1E23-F312-2709-4F13913560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BC0F7D9-B7F2-18D4-81EF-FF9CC5F32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EF367-AFFC-9341-9DBF-71A4866BAA15}" type="datetimeFigureOut">
              <a:rPr lang="ru-RU" smtClean="0"/>
              <a:t>21.06.2024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DA04B44-383F-E31E-1EB6-15D1B5EB6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1CBDECB-7D52-B66C-F899-023E621B2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2E415-97E0-1C4B-AC49-09ED0CC13C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5386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9B7DEB-9638-0135-A49F-F7664D845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7A63F83-1F85-3B13-C3DB-158653D07D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4B40DFB-E54C-A432-F7E0-2E38F0F3F8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246EB63-408B-8ECF-541F-E3DDC4BCA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EF367-AFFC-9341-9DBF-71A4866BAA15}" type="datetimeFigureOut">
              <a:rPr lang="ru-RU" smtClean="0"/>
              <a:t>21.06.2024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F3D7DCD-B6AF-D80E-7365-333715D52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0B623CB-EA92-781F-A3AC-EB35AE2A1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2E415-97E0-1C4B-AC49-09ED0CC13C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5330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814D97-64F3-68CE-E8CC-0B151C6AA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4FE582F-87AB-02E8-1342-0182530C1D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003A6DF-B38B-7B23-C0D3-60A4569530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5DCFA88-CFEE-B917-AD0A-5F96475E49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51FCC26-4470-F81F-C7C6-A91A5FA25B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614E2BB-5862-FFFE-3629-B0BDDF538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EF367-AFFC-9341-9DBF-71A4866BAA15}" type="datetimeFigureOut">
              <a:rPr lang="ru-RU" smtClean="0"/>
              <a:t>21.06.2024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A510921-3866-C6FA-62DC-7F7AB4FEC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03583FD-5AF6-C8F0-3A12-998E0DDC2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2E415-97E0-1C4B-AC49-09ED0CC13C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397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45089D-3675-F7CC-B9C3-5F4C99ED3B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709FE2D-DB28-EF58-3D6B-E52CC0F092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EF367-AFFC-9341-9DBF-71A4866BAA15}" type="datetimeFigureOut">
              <a:rPr lang="ru-RU" smtClean="0"/>
              <a:t>21.06.2024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1489EE8-3318-EE61-6580-14E0785A7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9382B5B-1E09-17B6-0F3D-4826AE160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2E415-97E0-1C4B-AC49-09ED0CC13C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9613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A9FDA9A-84CA-BE42-B1EF-0EFFB1E5B0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EF367-AFFC-9341-9DBF-71A4866BAA15}" type="datetimeFigureOut">
              <a:rPr lang="ru-RU" smtClean="0"/>
              <a:t>21.06.2024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9A53848-459A-F83C-ADC8-AC8BA37E0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FC1CBEF-035F-123C-F6DF-623170757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2E415-97E0-1C4B-AC49-09ED0CC13C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1920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930EBB-2E25-DF93-7363-81AADC5D7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AEA5EDF-D5AF-1681-FC31-9139FACA31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C722CB2-13AA-FD07-B581-8B374ACEF3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530CF1B-AD39-69F0-594A-65B57BF63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EF367-AFFC-9341-9DBF-71A4866BAA15}" type="datetimeFigureOut">
              <a:rPr lang="ru-RU" smtClean="0"/>
              <a:t>21.06.2024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80F158D-E22B-4EC5-B6A8-AA02887D4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FCBD4E3-74C6-A582-7EED-A08724AB7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2E415-97E0-1C4B-AC49-09ED0CC13C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1326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A5B0D2-855B-9FB9-AF8C-21C6FFDCC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3192249-4A5F-99C6-2E37-CDE7EB619B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DCE3245-16AB-1AB9-7131-CD0A42A70E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3A87548-69EE-5F43-A29F-90D3F0AD5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EF367-AFFC-9341-9DBF-71A4866BAA15}" type="datetimeFigureOut">
              <a:rPr lang="ru-RU" smtClean="0"/>
              <a:t>21.06.2024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319EB40-2F09-7943-3E75-4B0046DBB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22217B2-822A-CF1C-4113-A49174ACA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2E415-97E0-1C4B-AC49-09ED0CC13C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7707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F6F1AC-5988-4998-C767-D5BA0437B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DD2F591-F24B-6F26-BDBA-A7EEC7E559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8ABBE03-1814-0072-9A44-E09B0E907D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EF367-AFFC-9341-9DBF-71A4866BAA15}" type="datetimeFigureOut">
              <a:rPr lang="ru-RU" smtClean="0"/>
              <a:t>21.06.2024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0B64D14-2BCE-6A20-24F4-1ADC078F5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F1588AD-ED9C-7D51-3C36-0BFF28F07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2E415-97E0-1C4B-AC49-09ED0CC13C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1865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B244906-B89A-CCFC-1585-EB9AA8C6D4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94DD3A5-4E57-DBC6-FC68-CEE5F75A4B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870B89C-26AE-682E-CB68-1125360DA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EF367-AFFC-9341-9DBF-71A4866BAA15}" type="datetimeFigureOut">
              <a:rPr lang="ru-RU" smtClean="0"/>
              <a:t>21.06.2024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FA7B563-51EE-EB4B-6946-757E395A4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67331FD-81C9-3BEC-17C8-6C75F7886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2E415-97E0-1C4B-AC49-09ED0CC13C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5629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F44FA6-C3D7-525C-3936-B2BE44B75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7B41E0A-092D-340F-9721-3A2CA8BD50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298A8EF-543B-169C-8030-239194DD2D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0FEF367-AFFC-9341-9DBF-71A4866BAA15}" type="datetimeFigureOut">
              <a:rPr lang="ru-RU" smtClean="0"/>
              <a:t>21.06.2024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7C0EC2-1525-3E96-2E72-854598BF15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943CD71-16AB-E1EF-24D0-BB3A1D14B3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C2E415-97E0-1C4B-AC49-09ED0CC13C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6684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g"/><Relationship Id="rId4" Type="http://schemas.openxmlformats.org/officeDocument/2006/relationships/image" Target="../media/image8.jpg"/><Relationship Id="rId9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mp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5.png"/><Relationship Id="rId7" Type="http://schemas.openxmlformats.org/officeDocument/2006/relationships/image" Target="../media/image38.png"/><Relationship Id="rId12" Type="http://schemas.openxmlformats.org/officeDocument/2006/relationships/image" Target="../media/image43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vk.com/ozornoy_kabanchik" TargetMode="External"/><Relationship Id="rId11" Type="http://schemas.openxmlformats.org/officeDocument/2006/relationships/image" Target="../media/image42.jpg"/><Relationship Id="rId5" Type="http://schemas.openxmlformats.org/officeDocument/2006/relationships/image" Target="../media/image37.png"/><Relationship Id="rId10" Type="http://schemas.openxmlformats.org/officeDocument/2006/relationships/image" Target="../media/image41.png"/><Relationship Id="rId4" Type="http://schemas.openxmlformats.org/officeDocument/2006/relationships/image" Target="../media/image36.png"/><Relationship Id="rId9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NS\Downloads\1920х1080.jp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06" name="Google Shape;106;p1"/>
          <p:cNvSpPr txBox="1"/>
          <p:nvPr/>
        </p:nvSpPr>
        <p:spPr bwMode="auto">
          <a:xfrm>
            <a:off x="122220" y="2847394"/>
            <a:ext cx="12069780" cy="40106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normAutofit lnSpcReduction="10000"/>
          </a:bodyPr>
          <a:lstStyle/>
          <a:p>
            <a:pPr lvl="0">
              <a:buClr>
                <a:srgbClr val="8F00FF"/>
              </a:buClr>
              <a:buSzPts val="4000"/>
              <a:defRPr/>
            </a:pPr>
            <a:r>
              <a:rPr lang="ru-RU" sz="3200" dirty="0">
                <a:solidFill>
                  <a:schemeClr val="bg1"/>
                </a:solidFill>
                <a:latin typeface="Georgia" panose="02040502050405020303" pitchFamily="18" charset="0"/>
                <a:ea typeface="Arial"/>
                <a:cs typeface="Arial"/>
              </a:rPr>
              <a:t>ЖИЗНЬ В ИННОВАЦИОННЫХ ЖИЛЫХ КОМПЛЕКСАХ </a:t>
            </a:r>
          </a:p>
          <a:p>
            <a:pPr lvl="0">
              <a:buClr>
                <a:srgbClr val="8F00FF"/>
              </a:buClr>
              <a:buSzPts val="4000"/>
              <a:defRPr/>
            </a:pPr>
            <a:r>
              <a:rPr lang="ru-RU" sz="3200" b="0" i="0" u="none" strike="noStrike" cap="none" dirty="0">
                <a:solidFill>
                  <a:schemeClr val="bg1"/>
                </a:solidFill>
                <a:latin typeface="Georgia" panose="02040502050405020303" pitchFamily="18" charset="0"/>
                <a:ea typeface="Arial"/>
                <a:cs typeface="Arial"/>
              </a:rPr>
              <a:t>НА ОСНОВЕ МОРСКИХ КОНТЕЙНЕРОВ: УНИКАЛЬНЫЙ</a:t>
            </a:r>
          </a:p>
          <a:p>
            <a:pPr lvl="0">
              <a:buClr>
                <a:srgbClr val="8F00FF"/>
              </a:buClr>
              <a:buSzPts val="4000"/>
              <a:defRPr/>
            </a:pPr>
            <a:r>
              <a:rPr lang="ru-RU" sz="3200" b="0" i="0" u="none" strike="noStrike" cap="none" dirty="0">
                <a:solidFill>
                  <a:schemeClr val="bg1"/>
                </a:solidFill>
                <a:latin typeface="Georgia" panose="02040502050405020303" pitchFamily="18" charset="0"/>
                <a:ea typeface="Arial"/>
                <a:cs typeface="Arial"/>
              </a:rPr>
              <a:t>ПОДХОД К ЖИЛЬЮ С УДОБСТВОМ И ЭКОЛОГИЧНОСТЬЮ</a:t>
            </a:r>
            <a:endParaRPr sz="3200" b="0" i="0" u="none" strike="noStrike" cap="none" dirty="0">
              <a:solidFill>
                <a:schemeClr val="bg1"/>
              </a:solidFill>
              <a:latin typeface="Georgia" panose="02040502050405020303" pitchFamily="18" charset="0"/>
              <a:ea typeface="Arial"/>
              <a:cs typeface="Arial"/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endParaRPr lang="ru-RU" sz="2300" dirty="0">
              <a:solidFill>
                <a:schemeClr val="bg1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endParaRPr lang="ru-RU" sz="2300" b="0" i="0" u="none" strike="noStrike" cap="none" dirty="0">
              <a:solidFill>
                <a:schemeClr val="bg1"/>
              </a:solidFill>
              <a:latin typeface="Arial"/>
              <a:ea typeface="Arial"/>
              <a:cs typeface="Arial"/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endParaRPr lang="ru-RU" sz="2300" b="0" i="0" u="none" strike="noStrike" cap="none" dirty="0">
              <a:solidFill>
                <a:schemeClr val="bg1"/>
              </a:solidFill>
              <a:latin typeface="Arial"/>
              <a:ea typeface="Arial"/>
              <a:cs typeface="Arial"/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endParaRPr lang="ru-RU" sz="2300" dirty="0">
              <a:solidFill>
                <a:schemeClr val="bg1"/>
              </a:solidFill>
              <a:latin typeface="Arial"/>
              <a:ea typeface="Arial"/>
              <a:cs typeface="Arial"/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r>
              <a:rPr lang="en-US" sz="2300" b="0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</a:rPr>
              <a:t>ЛИДЕР КОМАНДЫ:</a:t>
            </a:r>
            <a:r>
              <a:rPr lang="ru-RU" sz="2300" dirty="0">
                <a:solidFill>
                  <a:schemeClr val="bg1"/>
                </a:solidFill>
              </a:rPr>
              <a:t> </a:t>
            </a:r>
            <a:r>
              <a:rPr lang="ru-RU" sz="2300" dirty="0">
                <a:solidFill>
                  <a:schemeClr val="bg1"/>
                </a:solidFill>
                <a:latin typeface="Arial"/>
                <a:cs typeface="Arial"/>
              </a:rPr>
              <a:t>Шишкин Никита</a:t>
            </a:r>
            <a:endParaRPr dirty="0"/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  <a:defRPr/>
            </a:pPr>
            <a:endParaRPr dirty="0">
              <a:solidFill>
                <a:schemeClr val="bg1"/>
              </a:solidFill>
            </a:endParaRPr>
          </a:p>
        </p:txBody>
      </p:sp>
      <p:sp>
        <p:nvSpPr>
          <p:cNvPr id="232385311" name="TextBox 1005318372"/>
          <p:cNvSpPr txBox="1"/>
          <p:nvPr/>
        </p:nvSpPr>
        <p:spPr bwMode="auto">
          <a:xfrm>
            <a:off x="479376" y="1340767"/>
            <a:ext cx="9480735" cy="792833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ctr">
              <a:lnSpc>
                <a:spcPct val="114999"/>
              </a:lnSpc>
              <a:buClr>
                <a:srgbClr val="1B1B1B"/>
              </a:buClr>
              <a:buSzPts val="2300"/>
              <a:defRPr/>
            </a:pPr>
            <a:r>
              <a:rPr lang="en-US" sz="2000" b="0" i="0" u="none" strike="noStrike" cap="none" spc="0">
                <a:solidFill>
                  <a:schemeClr val="bg1"/>
                </a:solidFill>
                <a:latin typeface="Arial"/>
                <a:cs typeface="Arial"/>
              </a:rPr>
              <a:t>МЕЖВУЗОВСКАЯ АКСЕЛЕРАЦИОННАЯ ПРОГРАММА</a:t>
            </a:r>
            <a:endParaRPr sz="2000">
              <a:solidFill>
                <a:schemeClr val="bg1"/>
              </a:solidFill>
            </a:endParaRPr>
          </a:p>
          <a:p>
            <a:pPr algn="ctr">
              <a:lnSpc>
                <a:spcPct val="114999"/>
              </a:lnSpc>
              <a:buClr>
                <a:srgbClr val="1B1B1B"/>
              </a:buClr>
              <a:buSzPts val="2300"/>
              <a:defRPr/>
            </a:pPr>
            <a:r>
              <a:rPr lang="ru-RU" sz="2000" b="1" i="0" u="none" strike="noStrike" cap="none" spc="0">
                <a:solidFill>
                  <a:schemeClr val="bg1"/>
                </a:solidFill>
                <a:latin typeface="Arial"/>
                <a:cs typeface="Arial"/>
              </a:rPr>
              <a:t>АКСЕЛЕРАТОР ХОУМНЕТ</a:t>
            </a:r>
            <a:endParaRPr sz="2000" b="1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</p:txBody>
      </p:sp>
      <p:pic>
        <p:nvPicPr>
          <p:cNvPr id="1027" name="Picture 3" descr="C:\Users\DNS\Downloads\image_2024-04-15_16-31-46.png"/>
          <p:cNvPicPr>
            <a:picLocks noChangeAspect="1" noChangeArrowheads="1"/>
          </p:cNvPicPr>
          <p:nvPr/>
        </p:nvPicPr>
        <p:blipFill>
          <a:blip r:embed="rId3"/>
          <a:srcRect r="20185" b="2557"/>
          <a:stretch/>
        </p:blipFill>
        <p:spPr bwMode="auto">
          <a:xfrm>
            <a:off x="8400256" y="0"/>
            <a:ext cx="3791744" cy="6858000"/>
          </a:xfrm>
          <a:prstGeom prst="rect">
            <a:avLst/>
          </a:prstGeom>
          <a:noFill/>
        </p:spPr>
      </p:pic>
      <p:pic>
        <p:nvPicPr>
          <p:cNvPr id="8" name="Picture 2" descr="https://gfbgtu.ru/images/bgtu.png">
            <a:extLst>
              <a:ext uri="{FF2B5EF4-FFF2-40B4-BE49-F238E27FC236}">
                <a16:creationId xmlns:a16="http://schemas.microsoft.com/office/drawing/2014/main" id="{AB3648AC-230D-B961-D394-D45717997F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3242" y="1189175"/>
            <a:ext cx="1306869" cy="1324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3348" y="4197096"/>
            <a:ext cx="1781986" cy="1781986"/>
          </a:xfrm>
          <a:prstGeom prst="ellipse">
            <a:avLst/>
          </a:prstGeom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1264339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" name="Google Shape;117;p2"/>
          <p:cNvSpPr txBox="1"/>
          <p:nvPr/>
        </p:nvSpPr>
        <p:spPr bwMode="auto">
          <a:xfrm>
            <a:off x="0" y="1247667"/>
            <a:ext cx="12145989" cy="304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t" anchorCtr="0">
            <a:spAutoFit/>
          </a:bodyPr>
          <a:lstStyle/>
          <a:p>
            <a:pPr algn="just">
              <a:defRPr/>
            </a:pPr>
            <a:endParaRPr i="1"/>
          </a:p>
        </p:txBody>
      </p:sp>
      <p:grpSp>
        <p:nvGrpSpPr>
          <p:cNvPr id="118" name="Google Shape;118;p2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19" name="Google Shape;119;p2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0" name="Google Shape;120;p2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2</a:t>
              </a:r>
              <a:endParaRPr/>
            </a:p>
          </p:txBody>
        </p:sp>
      </p:grpSp>
      <p:sp>
        <p:nvSpPr>
          <p:cNvPr id="122" name="Google Shape;122;p2"/>
          <p:cNvSpPr txBox="1"/>
          <p:nvPr/>
        </p:nvSpPr>
        <p:spPr bwMode="auto">
          <a:xfrm>
            <a:off x="420954" y="355658"/>
            <a:ext cx="6519078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ВВЕДЕНИЕ В ПРЕДМЕТНУЮ ОБЛАСТЬ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pic>
        <p:nvPicPr>
          <p:cNvPr id="562337168" name="Рисунок 56233716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354664" y="0"/>
            <a:ext cx="6858000" cy="6858000"/>
          </a:xfrm>
          <a:prstGeom prst="rect">
            <a:avLst/>
          </a:prstGeom>
        </p:spPr>
      </p:pic>
      <p:sp>
        <p:nvSpPr>
          <p:cNvPr id="17" name="Google Shape;123;p2"/>
          <p:cNvSpPr txBox="1"/>
          <p:nvPr/>
        </p:nvSpPr>
        <p:spPr>
          <a:xfrm>
            <a:off x="167240" y="1461347"/>
            <a:ext cx="6772792" cy="2677565"/>
          </a:xfrm>
          <a:prstGeom prst="rect">
            <a:avLst/>
          </a:prstGeom>
          <a:noFill/>
          <a:ln w="28575" cap="flat" cmpd="sng">
            <a:solidFill>
              <a:srgbClr val="8F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675" tIns="45675" rIns="45675" bIns="45675" anchor="ctr" anchorCtr="0"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МЫ ДЕЛАЕМ КОНТЕЙНЕРНЫЕ ДОМА И МОДУЛИ ДЛЯ ВРЕМЕННОГО ПРОЖИВАНИЯ И ИСПОЛЬЗОВАНИЯ ЛЮДЬМИ, ЧТОБЫ ОБЕСПЕЧИТЬ ИХ МИНИМАЛЬНЫМ КОМФОРТОМ И БЛАГОУСТРОЕННОСТЬЮ.</a:t>
            </a:r>
            <a:endParaRPr lang="ru-RU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АКТУАЛЬНОСТЬ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8" name="Google Shape;133;p3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9" name="Google Shape;134;p3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35;p3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3</a:t>
              </a: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7415701" y="56258"/>
            <a:ext cx="4709202" cy="2639966"/>
            <a:chOff x="4299569" y="355604"/>
            <a:chExt cx="7620000" cy="3810000"/>
          </a:xfrm>
        </p:grpSpPr>
        <p:grpSp>
          <p:nvGrpSpPr>
            <p:cNvPr id="16" name="Группа 15"/>
            <p:cNvGrpSpPr/>
            <p:nvPr/>
          </p:nvGrpSpPr>
          <p:grpSpPr>
            <a:xfrm>
              <a:off x="4299569" y="355604"/>
              <a:ext cx="7620000" cy="3810000"/>
              <a:chOff x="4299569" y="355604"/>
              <a:chExt cx="7620000" cy="3810000"/>
            </a:xfrm>
          </p:grpSpPr>
          <p:pic>
            <p:nvPicPr>
              <p:cNvPr id="18" name="Picture 2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9569" y="355604"/>
                <a:ext cx="7620000" cy="38100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9" name="Прямоугольник 18"/>
              <p:cNvSpPr/>
              <p:nvPr/>
            </p:nvSpPr>
            <p:spPr>
              <a:xfrm>
                <a:off x="5089891" y="789578"/>
                <a:ext cx="501706" cy="278710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7" name="TextBox 16"/>
            <p:cNvSpPr txBox="1"/>
            <p:nvPr/>
          </p:nvSpPr>
          <p:spPr>
            <a:xfrm>
              <a:off x="7096715" y="556373"/>
              <a:ext cx="22240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/>
                <a:t>Срок эксплуатации</a:t>
              </a:r>
            </a:p>
          </p:txBody>
        </p:sp>
      </p:grpSp>
      <p:sp>
        <p:nvSpPr>
          <p:cNvPr id="20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АКТУАЛЬНОСТЬ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1" name="Прямоугольник 20"/>
          <p:cNvSpPr/>
          <p:nvPr/>
        </p:nvSpPr>
        <p:spPr bwMode="auto">
          <a:xfrm>
            <a:off x="169817" y="963462"/>
            <a:ext cx="7475520" cy="13100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Замена традиционных палаточных лагерей, строительных вагончиков используемые на фестивалях и промышленных объектах, прочными жилыми зданиями из контейнеров.  Они не только обеспечат людей минимальным комфортом, но также не проигрывают конкурентам в многоразовом использовании, при этом выигрывая у них по площади занимаемой территории.</a:t>
            </a:r>
            <a:endParaRPr lang="ru-RU" sz="1400" b="1" dirty="0">
              <a:effectLst/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grpSp>
        <p:nvGrpSpPr>
          <p:cNvPr id="24" name="Группа 23"/>
          <p:cNvGrpSpPr/>
          <p:nvPr/>
        </p:nvGrpSpPr>
        <p:grpSpPr>
          <a:xfrm>
            <a:off x="7348604" y="2347757"/>
            <a:ext cx="4776299" cy="2647266"/>
            <a:chOff x="5737254" y="3685922"/>
            <a:chExt cx="6344156" cy="3172078"/>
          </a:xfrm>
        </p:grpSpPr>
        <p:pic>
          <p:nvPicPr>
            <p:cNvPr id="25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37254" y="3685922"/>
              <a:ext cx="6344156" cy="31720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6" name="Прямоугольник 25"/>
            <p:cNvSpPr/>
            <p:nvPr/>
          </p:nvSpPr>
          <p:spPr>
            <a:xfrm>
              <a:off x="6230867" y="4013650"/>
              <a:ext cx="517891" cy="25982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4" y="2349526"/>
            <a:ext cx="2291053" cy="16932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2392" y="2389090"/>
            <a:ext cx="2397244" cy="16536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C:\Users\1\Desktop\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8574" y="2398624"/>
            <a:ext cx="2630578" cy="164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Рисунок 26" descr="Picture background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781" y="4573682"/>
            <a:ext cx="2213793" cy="1363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Рисунок 27" descr="Picture background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592" y="4637982"/>
            <a:ext cx="3070587" cy="19275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17" y="4664406"/>
            <a:ext cx="2816026" cy="1584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" name="Google Shape;117;p2"/>
          <p:cNvSpPr txBox="1"/>
          <p:nvPr/>
        </p:nvSpPr>
        <p:spPr bwMode="auto">
          <a:xfrm>
            <a:off x="420953" y="854759"/>
            <a:ext cx="11594137" cy="3016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t" anchorCtr="0">
            <a:spAutoFit/>
          </a:bodyPr>
          <a:lstStyle/>
          <a:p>
            <a: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2800" b="0" i="0" u="none" strike="noStrike" cap="none" dirty="0" err="1">
                <a:solidFill>
                  <a:srgbClr val="8F00FF"/>
                </a:solidFill>
                <a:latin typeface="Arial"/>
                <a:ea typeface="Arial"/>
                <a:cs typeface="Arial"/>
              </a:rPr>
              <a:t>Фраймворк</a:t>
            </a:r>
            <a:r>
              <a:rPr lang="ru-RU" sz="28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 гипотезы:</a:t>
            </a:r>
            <a:endParaRPr sz="1600" dirty="0">
              <a:solidFill>
                <a:srgbClr val="8F00FF"/>
              </a:solidFill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endParaRPr sz="1800" b="0" i="0" u="none" strike="noStrike" cap="none" dirty="0">
              <a:solidFill>
                <a:srgbClr val="8F00FF"/>
              </a:solidFill>
              <a:latin typeface="Arial"/>
              <a:ea typeface="Arial"/>
              <a:cs typeface="Arial"/>
            </a:endParaRPr>
          </a:p>
          <a:p>
            <a: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2400" b="1" i="0" u="none" strike="noStrike" cap="none" spc="0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ПРОМЫШЛЕННЫЕ КОМПАНИИ И ОРГАНИЗАТОРЫ РАЗЛИЧНЫХ МЕРОПРИЯТИЙ ИСПЫТЫВАЮТ </a:t>
            </a:r>
            <a:r>
              <a:rPr lang="ru-RU" sz="2400" b="1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ТРУДНОСТИ</a:t>
            </a:r>
            <a:r>
              <a:rPr lang="ru-RU" sz="2400" b="1" i="0" u="none" strike="noStrike" cap="none" spc="0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 С СОХРАНЕНИЕМ ОПТИМАЛЬНОЙ ЭКОЛОГИЧЕСКОЙ СРЕДЫ, И ЧТОБЫ РЕШИТЬ ЕЕ ВЫПОЛНЯЮТ СЛЕДУЮЩИЕ ДЕЙСТВИЯ. УМЕНЬШАЮТ КОЛИЧЕСТВО ЛЮДЕЙ И ЖИЛЫХ МЕСТ В ГОРОДАХ, ТЕМ САМЫМ </a:t>
            </a:r>
            <a:r>
              <a:rPr lang="ru-RU" sz="2400" b="1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ТЕРЯЮТ ОБЪЁМЫ ПРОИЗВОДСТВА, И МАСШТАБНОСТЬ ПРОВОДИМЫХ МЕРОПРИЯТИЙ</a:t>
            </a:r>
            <a:r>
              <a:rPr lang="ru-RU" sz="2400" b="1" i="0" u="none" strike="noStrike" cap="none" spc="0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.</a:t>
            </a:r>
            <a:endParaRPr lang="ru-RU" sz="2400" b="1" i="0" u="none" strike="noStrike" cap="none" spc="0" dirty="0">
              <a:solidFill>
                <a:srgbClr val="8F00FF"/>
              </a:solidFill>
              <a:latin typeface="Arial"/>
              <a:cs typeface="Arial"/>
            </a:endParaRPr>
          </a:p>
        </p:txBody>
      </p:sp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ПРОБЛЕМА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0" name="Google Shape;158;p4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1" name="Google Shape;159;p4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60;p4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4</a:t>
              </a:r>
              <a:endParaRPr/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-6779" y="4656467"/>
            <a:ext cx="1219877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8F00FF"/>
                </a:solidFill>
                <a:latin typeface="Arial"/>
                <a:cs typeface="Arial"/>
              </a:rPr>
              <a:t>НАША ИДЕЯ НАПРАВЛЕНА НА СОЗДАНИЕ ЗОНЫ ОТДЫХА ИЗ КОНТЕЙНЕРНЫХ ДОМОВ И МОДУЛЕЙ КОТОРЫЕ ПОЗВОЛЯТ МИНИМИЗИРОВАТЬ НАГРУЗКУ НА ЭКОЛОГИЧЕСКУЮ СРЕДУ, А ТАКЖЕ ПОВЫСИТЬ КОЛИЧЕСТВО МЕСТ РАЗМЕЩЕНИЯ ЛЮДЕЙ.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134" y="3744417"/>
            <a:ext cx="5634927" cy="2973893"/>
          </a:xfrm>
          <a:prstGeom prst="rect">
            <a:avLst/>
          </a:prstGeom>
        </p:spPr>
      </p:pic>
      <p:sp>
        <p:nvSpPr>
          <p:cNvPr id="4" name="Google Shape;182;p5"/>
          <p:cNvSpPr txBox="1"/>
          <p:nvPr/>
        </p:nvSpPr>
        <p:spPr>
          <a:xfrm>
            <a:off x="420954" y="263279"/>
            <a:ext cx="6519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ru-RU" sz="16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ОПИСАНИЕ ПРОДУКТА И ТЕХНОЛОГИИ</a:t>
            </a:r>
            <a:endParaRPr sz="16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" name="Google Shape;183;p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6" name="Google Shape;184;p5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" name="Google Shape;185;p5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" name="Google Shape;186;p5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" name="Google Shape;187;p5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" name="Google Shape;188;p5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336582" y="880099"/>
            <a:ext cx="520360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Строительство модульных домов из морских контейнеров – это инновационный подход к созданию доступного и </a:t>
            </a:r>
            <a:r>
              <a:rPr lang="ru-RU" sz="1200" b="1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экологичного</a:t>
            </a:r>
            <a:r>
              <a:rPr lang="ru-RU" sz="12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жилья. </a:t>
            </a:r>
          </a:p>
          <a:p>
            <a:r>
              <a:rPr lang="ru-RU" sz="12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основе </a:t>
            </a:r>
            <a:r>
              <a:rPr lang="ru-RU" sz="1200" b="1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стартап</a:t>
            </a:r>
            <a:r>
              <a:rPr lang="ru-RU" sz="12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-проекта лежит использование стандартизированных морских контейнеров в качестве основы для быстровозводимых и </a:t>
            </a:r>
            <a:r>
              <a:rPr lang="ru-RU" sz="1200" b="1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энергоэффективных</a:t>
            </a:r>
            <a:r>
              <a:rPr lang="ru-RU" sz="12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зданий. </a:t>
            </a:r>
          </a:p>
          <a:p>
            <a:r>
              <a:rPr lang="ru-RU" sz="12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Благодаря этому проекту планируется получать основной доход от предоставления услуг по проектированию, строительству и продаже таких домов.</a:t>
            </a:r>
          </a:p>
          <a:p>
            <a:r>
              <a:rPr lang="ru-RU" sz="12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Комфортные </a:t>
            </a:r>
            <a:r>
              <a:rPr lang="ru-RU" sz="12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условия проживания в таких домах не будут уступать традиционным модульным домам из дерева, монолита и кирпича. 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8003" y="392092"/>
            <a:ext cx="5064092" cy="1781105"/>
          </a:xfrm>
          <a:prstGeom prst="rect">
            <a:avLst/>
          </a:prstGeom>
        </p:spPr>
      </p:pic>
      <p:grpSp>
        <p:nvGrpSpPr>
          <p:cNvPr id="19" name="Google Shape;190;p5"/>
          <p:cNvGrpSpPr/>
          <p:nvPr/>
        </p:nvGrpSpPr>
        <p:grpSpPr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20" name="Google Shape;191;p5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" name="Google Shape;192;p5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6560" y="3482807"/>
            <a:ext cx="3775900" cy="3214789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420954" y="3221197"/>
            <a:ext cx="40150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Лагерь с модульными блок контейнерами (рассчитан на 336 жилых мест)</a:t>
            </a:r>
            <a:endParaRPr lang="ru-RU" sz="14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5816061" y="2634425"/>
            <a:ext cx="612952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Лагерь с модульными блок контейнерами расположенный на территории 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Белгородская область, </a:t>
            </a:r>
            <a:r>
              <a:rPr lang="ru-RU" sz="14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Губкинский</a:t>
            </a:r>
            <a:r>
              <a:rPr lang="ru-RU" sz="1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городской округ, хутор Пугачи</a:t>
            </a:r>
          </a:p>
        </p:txBody>
      </p:sp>
    </p:spTree>
    <p:extLst>
      <p:ext uri="{BB962C8B-B14F-4D97-AF65-F5344CB8AC3E}">
        <p14:creationId xmlns:p14="http://schemas.microsoft.com/office/powerpoint/2010/main" val="20192568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118" name="Google Shape;118;p2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19" name="Google Shape;119;p2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0" name="Google Shape;120;p2"/>
            <p:cNvSpPr txBox="1"/>
            <p:nvPr/>
          </p:nvSpPr>
          <p:spPr bwMode="auto">
            <a:xfrm>
              <a:off x="46579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dirty="0">
                  <a:solidFill>
                    <a:srgbClr val="FFFFFF"/>
                  </a:solidFill>
                  <a:latin typeface="Arial"/>
                  <a:cs typeface="Arial"/>
                </a:rPr>
                <a:t>6</a:t>
              </a:r>
              <a:endParaRPr dirty="0"/>
            </a:p>
          </p:txBody>
        </p:sp>
      </p:grpSp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dirty="0" smtClean="0">
                <a:solidFill>
                  <a:schemeClr val="dk1"/>
                </a:solidFill>
              </a:rPr>
              <a:t>АНАЛИЗ РЫНКА И КОНКУРЕНТЫ</a:t>
            </a:r>
            <a:endParaRPr sz="16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8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9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2220166"/>
              </p:ext>
            </p:extLst>
          </p:nvPr>
        </p:nvGraphicFramePr>
        <p:xfrm>
          <a:off x="3872752" y="2417439"/>
          <a:ext cx="8169923" cy="321482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34314">
                  <a:extLst>
                    <a:ext uri="{9D8B030D-6E8A-4147-A177-3AD203B41FA5}">
                      <a16:colId xmlns:a16="http://schemas.microsoft.com/office/drawing/2014/main" val="735975060"/>
                    </a:ext>
                  </a:extLst>
                </a:gridCol>
                <a:gridCol w="1517400">
                  <a:extLst>
                    <a:ext uri="{9D8B030D-6E8A-4147-A177-3AD203B41FA5}">
                      <a16:colId xmlns:a16="http://schemas.microsoft.com/office/drawing/2014/main" val="3020560677"/>
                    </a:ext>
                  </a:extLst>
                </a:gridCol>
                <a:gridCol w="1633491">
                  <a:extLst>
                    <a:ext uri="{9D8B030D-6E8A-4147-A177-3AD203B41FA5}">
                      <a16:colId xmlns:a16="http://schemas.microsoft.com/office/drawing/2014/main" val="2385476058"/>
                    </a:ext>
                  </a:extLst>
                </a:gridCol>
                <a:gridCol w="1634314">
                  <a:extLst>
                    <a:ext uri="{9D8B030D-6E8A-4147-A177-3AD203B41FA5}">
                      <a16:colId xmlns:a16="http://schemas.microsoft.com/office/drawing/2014/main" val="3310767696"/>
                    </a:ext>
                  </a:extLst>
                </a:gridCol>
                <a:gridCol w="1750404">
                  <a:extLst>
                    <a:ext uri="{9D8B030D-6E8A-4147-A177-3AD203B41FA5}">
                      <a16:colId xmlns:a16="http://schemas.microsoft.com/office/drawing/2014/main" val="101099731"/>
                    </a:ext>
                  </a:extLst>
                </a:gridCol>
              </a:tblGrid>
              <a:tr h="81768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Палатка</a:t>
                      </a: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Модульный деревянный дом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Модульный монолитный дом</a:t>
                      </a: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Модульный контейнерный дом</a:t>
                      </a:r>
                      <a:endParaRPr lang="ru-RU" sz="1200" b="1" dirty="0">
                        <a:solidFill>
                          <a:srgbClr val="FF99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2804048"/>
                  </a:ext>
                </a:extLst>
              </a:tr>
              <a:tr h="5027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Этажность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комната на 10 человек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1-3 этажа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1-3 этажей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1-3 этажа</a:t>
                      </a:r>
                      <a:endParaRPr lang="ru-RU" sz="1200" b="1" dirty="0">
                        <a:solidFill>
                          <a:srgbClr val="FF99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5538397"/>
                  </a:ext>
                </a:extLst>
              </a:tr>
              <a:tr h="2513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Транспортировка</a:t>
                      </a: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возможна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невозможна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невозможна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возможна</a:t>
                      </a:r>
                      <a:endParaRPr lang="ru-RU" sz="1200" b="1" dirty="0">
                        <a:solidFill>
                          <a:srgbClr val="FF99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674761"/>
                  </a:ext>
                </a:extLst>
              </a:tr>
              <a:tr h="5027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Пожарная безопасность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Пожароопасен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Пожароопасен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Непожароопасен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solidFill>
                            <a:srgbClr val="FF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Непожароопасен</a:t>
                      </a:r>
                      <a:endParaRPr lang="ru-RU" sz="1200" b="1" dirty="0">
                        <a:solidFill>
                          <a:srgbClr val="FF99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3735389"/>
                  </a:ext>
                </a:extLst>
              </a:tr>
              <a:tr h="5027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Климатические условия</a:t>
                      </a: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Сезонная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Круглый год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Круглый год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99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Круглый год</a:t>
                      </a: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1818187"/>
                  </a:ext>
                </a:extLst>
              </a:tr>
              <a:tr h="6374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Цена 1 </a:t>
                      </a:r>
                      <a:r>
                        <a:rPr lang="ru-RU" sz="1200" b="1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кв.м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31.1 </a:t>
                      </a:r>
                      <a:r>
                        <a:rPr lang="ru-RU" sz="1200" b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тыс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руб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500 </a:t>
                      </a:r>
                      <a:r>
                        <a:rPr lang="ru-RU" sz="1200" b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тыс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руб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млн </a:t>
                      </a:r>
                      <a:r>
                        <a:rPr lang="ru-RU" sz="1200" b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руб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 более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13.3 </a:t>
                      </a:r>
                      <a:r>
                        <a:rPr lang="ru-RU" sz="1200" b="1" dirty="0" err="1">
                          <a:solidFill>
                            <a:srgbClr val="FF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тыс</a:t>
                      </a:r>
                      <a:r>
                        <a:rPr lang="ru-RU" sz="1200" b="1" dirty="0">
                          <a:solidFill>
                            <a:srgbClr val="FF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1" dirty="0" err="1">
                          <a:solidFill>
                            <a:srgbClr val="FF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руб</a:t>
                      </a:r>
                      <a:r>
                        <a:rPr lang="ru-RU" sz="1200" b="1" dirty="0">
                          <a:solidFill>
                            <a:srgbClr val="FF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 более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rgbClr val="FF99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681003"/>
                  </a:ext>
                </a:extLst>
              </a:tr>
            </a:tbl>
          </a:graphicData>
        </a:graphic>
      </p:graphicFrame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D1849F1E-A1F3-42DC-8998-4A5941657A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546144"/>
              </p:ext>
            </p:extLst>
          </p:nvPr>
        </p:nvGraphicFramePr>
        <p:xfrm>
          <a:off x="3854824" y="5629836"/>
          <a:ext cx="8184774" cy="62235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37285">
                  <a:extLst>
                    <a:ext uri="{9D8B030D-6E8A-4147-A177-3AD203B41FA5}">
                      <a16:colId xmlns:a16="http://schemas.microsoft.com/office/drawing/2014/main" val="1699738093"/>
                    </a:ext>
                  </a:extLst>
                </a:gridCol>
                <a:gridCol w="1520158">
                  <a:extLst>
                    <a:ext uri="{9D8B030D-6E8A-4147-A177-3AD203B41FA5}">
                      <a16:colId xmlns:a16="http://schemas.microsoft.com/office/drawing/2014/main" val="399459236"/>
                    </a:ext>
                  </a:extLst>
                </a:gridCol>
                <a:gridCol w="1636460">
                  <a:extLst>
                    <a:ext uri="{9D8B030D-6E8A-4147-A177-3AD203B41FA5}">
                      <a16:colId xmlns:a16="http://schemas.microsoft.com/office/drawing/2014/main" val="4253876561"/>
                    </a:ext>
                  </a:extLst>
                </a:gridCol>
                <a:gridCol w="1637285">
                  <a:extLst>
                    <a:ext uri="{9D8B030D-6E8A-4147-A177-3AD203B41FA5}">
                      <a16:colId xmlns:a16="http://schemas.microsoft.com/office/drawing/2014/main" val="3665826019"/>
                    </a:ext>
                  </a:extLst>
                </a:gridCol>
                <a:gridCol w="1753586">
                  <a:extLst>
                    <a:ext uri="{9D8B030D-6E8A-4147-A177-3AD203B41FA5}">
                      <a16:colId xmlns:a16="http://schemas.microsoft.com/office/drawing/2014/main" val="2040312950"/>
                    </a:ext>
                  </a:extLst>
                </a:gridCol>
              </a:tblGrid>
              <a:tr h="6223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Застройка под 336 жилых мест</a:t>
                      </a: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12 часов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месяца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месяца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99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 месяц</a:t>
                      </a: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6071700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52608" y="968490"/>
            <a:ext cx="3512567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Анализ</a:t>
            </a:r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рынка производства модульных домов из </a:t>
            </a:r>
            <a:r>
              <a:rPr lang="ru-RU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мор-</a:t>
            </a:r>
            <a:r>
              <a:rPr lang="ru-RU" sz="1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ских</a:t>
            </a:r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контейнеров показывает, что этот сегмент активно развивается в последние десятилетия благодаря лёгкости использования и высокой функциональности </a:t>
            </a:r>
            <a:r>
              <a:rPr lang="ru-RU" sz="1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контей-неров</a:t>
            </a:r>
            <a:r>
              <a:rPr lang="ru-RU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В</a:t>
            </a:r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мире существует множество примеров зданий, </a:t>
            </a:r>
            <a:r>
              <a:rPr lang="ru-RU" sz="1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постро-енных</a:t>
            </a:r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из контейнеров, таких как студенческие </a:t>
            </a:r>
            <a:r>
              <a:rPr lang="ru-RU" sz="1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общежи-тия</a:t>
            </a:r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фермы, торговые центры и культурно-развлекательные пространства.</a:t>
            </a:r>
          </a:p>
          <a:p>
            <a:endParaRPr lang="ru-RU" sz="1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строительства модульных домов используются 20 и </a:t>
            </a:r>
            <a:r>
              <a:rPr lang="ru-RU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40-</a:t>
            </a:r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ru-RU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утовые</a:t>
            </a:r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контейнеры, </a:t>
            </a:r>
            <a:endParaRPr lang="en-US" sz="1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внутренняя</a:t>
            </a:r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площадь которых составляет от 13,5 до 27,5 квадратных метров</a:t>
            </a:r>
            <a:r>
              <a:rPr lang="ru-RU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Проектные</a:t>
            </a:r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организации предлагают готовые проекты или создают индивидуальные решения под нужды </a:t>
            </a:r>
            <a:r>
              <a:rPr lang="ru-RU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заказ-</a:t>
            </a:r>
            <a:r>
              <a:rPr lang="ru-RU" sz="1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чика</a:t>
            </a:r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Строительные компании также предлагают услуги по переоснащению и установке контейнеров.</a:t>
            </a:r>
          </a:p>
          <a:p>
            <a:endParaRPr lang="ru-RU" sz="1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</a:t>
            </a:r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модульных домов из контейнеров </a:t>
            </a:r>
            <a:r>
              <a:rPr lang="ru-RU" sz="1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варьиру-ется</a:t>
            </a:r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от нескольких миллионов рублей до нескольких </a:t>
            </a:r>
            <a:endParaRPr lang="ru-RU" sz="1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сотен</a:t>
            </a:r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тысяч долларов в зависимости от сложности </a:t>
            </a:r>
            <a:r>
              <a:rPr lang="ru-RU" sz="1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прое-кта</a:t>
            </a:r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и используемых материалов. Однако благодаря своей прочности и долговечности контейнеры являются </a:t>
            </a:r>
            <a:r>
              <a:rPr lang="ru-RU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эко-</a:t>
            </a:r>
            <a:r>
              <a:rPr lang="ru-RU" sz="1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номичным</a:t>
            </a:r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и надёжным материалом для строительства.</a:t>
            </a:r>
          </a:p>
          <a:p>
            <a:endParaRPr lang="ru-RU" sz="1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целом, рынок модульных домов из морских </a:t>
            </a:r>
            <a:r>
              <a:rPr lang="ru-RU" sz="1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контей-неров</a:t>
            </a:r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продолжает расти и развиваться, предлагая новые возможности для архитекторов, строителей и владельцев недвижимости.</a:t>
            </a:r>
          </a:p>
        </p:txBody>
      </p:sp>
      <p:pic>
        <p:nvPicPr>
          <p:cNvPr id="2050" name="Picture 2" descr="C:\Users\1\Desktop\11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5835" y="355604"/>
            <a:ext cx="7581340" cy="1679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>
                <a:solidFill>
                  <a:schemeClr val="dk1"/>
                </a:solidFill>
              </a:rPr>
              <a:t>ЦЕЛЕВАЯ АУДИТОРИЯ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8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9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5" name="Google Shape;133;p3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6" name="Google Shape;134;p3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7" name="Google Shape;135;p3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dirty="0">
                  <a:solidFill>
                    <a:srgbClr val="FFFFFF"/>
                  </a:solidFill>
                  <a:latin typeface="Arial"/>
                  <a:cs typeface="Arial"/>
                </a:rPr>
                <a:t>8</a:t>
              </a:r>
              <a:endParaRPr dirty="0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33722" y="1138960"/>
            <a:ext cx="584802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Наш продукт будет идти по трем моделям бизнеса:</a:t>
            </a:r>
            <a:br>
              <a:rPr lang="ru-RU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B2B (Бизнес для бизнеса): Контейнерные дома и модули будут продаваться в разные промышленные компании и бизнесы, как альтернатива жилым вагончикам и палаткам.</a:t>
            </a:r>
            <a:br>
              <a:rPr lang="ru-RU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B2C (Бизнес для потребителя): Контейнерные дома и модули будут продавать физическому лицу под ключ.</a:t>
            </a:r>
            <a:br>
              <a:rPr lang="ru-RU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B2G (Бизнес для государства):Контейнерный дома и модули, позволят предоставлять временное жилое пространство беженцам, жертвам стихийных катастроф и жителям малоимущих стран.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4045" y="1481328"/>
            <a:ext cx="4443745" cy="3553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450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>
                <a:solidFill>
                  <a:schemeClr val="dk1"/>
                </a:solidFill>
              </a:rPr>
              <a:t>БИЗНЕС-МОДЕЛЬ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14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5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6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7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8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9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21" name="Google Shape;158;p4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22" name="Google Shape;159;p4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3" name="Google Shape;160;p4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dirty="0">
                  <a:solidFill>
                    <a:srgbClr val="FFFFFF"/>
                  </a:solidFill>
                  <a:latin typeface="Arial"/>
                  <a:cs typeface="Arial"/>
                </a:rPr>
                <a:t>9</a:t>
              </a:r>
              <a:endParaRPr dirty="0"/>
            </a:p>
          </p:txBody>
        </p:sp>
      </p:grpSp>
      <p:sp>
        <p:nvSpPr>
          <p:cNvPr id="897375640" name="TextBox 897375639"/>
          <p:cNvSpPr txBox="1"/>
          <p:nvPr/>
        </p:nvSpPr>
        <p:spPr bwMode="auto">
          <a:xfrm>
            <a:off x="7392144" y="4499625"/>
            <a:ext cx="4464497" cy="1685654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ctr">
              <a:defRPr/>
            </a:pPr>
            <a:r>
              <a:rPr lang="ru-RU" sz="1200" b="1" i="1" dirty="0" smtClean="0">
                <a:solidFill>
                  <a:srgbClr val="7030A0"/>
                </a:solidFill>
                <a:latin typeface="Noto Sans KR Black"/>
                <a:cs typeface="Noto Sans KR Black"/>
              </a:rPr>
              <a:t>Схема производства контейнеров включает</a:t>
            </a:r>
            <a:r>
              <a:rPr lang="ru-RU" sz="1200" b="1" dirty="0" smtClean="0">
                <a:solidFill>
                  <a:srgbClr val="7030A0"/>
                </a:solidFill>
                <a:latin typeface="Noto Sans KR Black"/>
                <a:cs typeface="Noto Sans KR Black"/>
              </a:rPr>
              <a:t>:</a:t>
            </a:r>
          </a:p>
          <a:p>
            <a:pPr algn="ctr">
              <a:defRPr/>
            </a:pPr>
            <a:r>
              <a:rPr lang="ru-RU" sz="1200" b="1" dirty="0" smtClean="0">
                <a:solidFill>
                  <a:srgbClr val="7030A0"/>
                </a:solidFill>
                <a:latin typeface="Noto Sans KR Black"/>
                <a:cs typeface="Noto Sans KR Black"/>
              </a:rPr>
              <a:t>-регистрацию предприятия;</a:t>
            </a:r>
          </a:p>
          <a:p>
            <a:pPr algn="ctr">
              <a:defRPr/>
            </a:pPr>
            <a:r>
              <a:rPr lang="ru-RU" sz="1200" b="1" dirty="0" smtClean="0">
                <a:solidFill>
                  <a:srgbClr val="7030A0"/>
                </a:solidFill>
                <a:latin typeface="Noto Sans KR Black"/>
                <a:cs typeface="Noto Sans KR Black"/>
              </a:rPr>
              <a:t>-аренда помещения и создание рабочих цехов;</a:t>
            </a:r>
          </a:p>
          <a:p>
            <a:pPr algn="ctr">
              <a:defRPr/>
            </a:pPr>
            <a:r>
              <a:rPr lang="ru-RU" sz="1200" b="1" dirty="0" smtClean="0">
                <a:solidFill>
                  <a:srgbClr val="7030A0"/>
                </a:solidFill>
                <a:latin typeface="Noto Sans KR Black"/>
                <a:cs typeface="Noto Sans KR Black"/>
              </a:rPr>
              <a:t>-основные расходы: оборудование, спецтехника, сырье, стройматериалы, з/п;</a:t>
            </a:r>
          </a:p>
          <a:p>
            <a:pPr algn="ctr">
              <a:defRPr/>
            </a:pPr>
            <a:r>
              <a:rPr lang="ru-RU" sz="1200" b="1" dirty="0" smtClean="0">
                <a:solidFill>
                  <a:srgbClr val="7030A0"/>
                </a:solidFill>
                <a:latin typeface="Noto Sans KR Black"/>
                <a:cs typeface="Noto Sans KR Black"/>
              </a:rPr>
              <a:t>-дополнительные расходы: реклама, охрана, коммунальные платежи.</a:t>
            </a:r>
          </a:p>
          <a:p>
            <a:pPr algn="ctr">
              <a:defRPr/>
            </a:pPr>
            <a:r>
              <a:rPr lang="ru-RU" sz="1200" b="1" dirty="0" smtClean="0">
                <a:solidFill>
                  <a:srgbClr val="7030A0"/>
                </a:solidFill>
                <a:latin typeface="Noto Sans KR Black"/>
                <a:cs typeface="Noto Sans KR Black"/>
              </a:rPr>
              <a:t>К покупателям готовые контейнеры поступят пройдя процедуру тендерных торгов.</a:t>
            </a:r>
            <a:endParaRPr sz="1200" b="1" dirty="0">
              <a:solidFill>
                <a:srgbClr val="7030A0"/>
              </a:solidFill>
              <a:latin typeface="Noto Sans KR Black"/>
              <a:cs typeface="Noto Sans KR Black"/>
            </a:endParaRPr>
          </a:p>
        </p:txBody>
      </p:sp>
      <p:pic>
        <p:nvPicPr>
          <p:cNvPr id="24" name="Рисунок 2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56" t="19052" r="21634" b="11882"/>
          <a:stretch/>
        </p:blipFill>
        <p:spPr bwMode="auto">
          <a:xfrm>
            <a:off x="62814" y="985727"/>
            <a:ext cx="7329330" cy="52355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189693" y="355604"/>
            <a:ext cx="478994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Производство контейнерных домов путем создания предприятия малого бизнеса. Способы привлечения финансовых и иных ресурсов: участие в государственных программах поддержки малого бизнеса; получение субсидий как социально ориентированный проект; участие в проекте «Новые возможности». Для привлечения покупателей планируется производить контейнерные дома и модули высокого качества и по конкурентоспособным ценам. В качестве продвижения использовать различные виды рекламы и создание собственного сайта. Все сделки с покупателями и поставщиками будут проводится на контактно-договорной основе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ru-RU" sz="12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Финансовые </a:t>
            </a:r>
            <a:r>
              <a:rPr lang="ru-RU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параметры</a:t>
            </a:r>
            <a:r>
              <a:rPr lang="ru-RU" sz="1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r>
              <a:rPr lang="ru-RU" sz="1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1.Стоимость одного жилого дома из двух контейнеров составляет от </a:t>
            </a:r>
            <a:r>
              <a:rPr lang="ru-RU" sz="1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650 </a:t>
            </a:r>
            <a:r>
              <a:rPr lang="ru-RU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1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660 </a:t>
            </a:r>
            <a:r>
              <a:rPr lang="ru-RU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тысяч рублей. </a:t>
            </a:r>
            <a:endParaRPr lang="ru-RU" sz="12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Продажа готового дома может достигать </a:t>
            </a:r>
            <a:r>
              <a:rPr lang="ru-RU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000 </a:t>
            </a:r>
            <a:r>
              <a:rPr lang="ru-RU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тысяч рублей. </a:t>
            </a:r>
            <a:endParaRPr lang="ru-RU" sz="12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Прибыль с одной постройки может составлять до </a:t>
            </a:r>
            <a:r>
              <a:rPr lang="ru-RU" sz="1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350 </a:t>
            </a:r>
            <a:r>
              <a:rPr lang="ru-RU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тысяч рублей.</a:t>
            </a:r>
          </a:p>
        </p:txBody>
      </p:sp>
    </p:spTree>
    <p:extLst>
      <p:ext uri="{BB962C8B-B14F-4D97-AF65-F5344CB8AC3E}">
        <p14:creationId xmlns:p14="http://schemas.microsoft.com/office/powerpoint/2010/main" val="42594213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7621806"/>
              </p:ext>
            </p:extLst>
          </p:nvPr>
        </p:nvGraphicFramePr>
        <p:xfrm>
          <a:off x="607758" y="1234472"/>
          <a:ext cx="9423210" cy="47639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34091">
                  <a:extLst>
                    <a:ext uri="{9D8B030D-6E8A-4147-A177-3AD203B41FA5}">
                      <a16:colId xmlns:a16="http://schemas.microsoft.com/office/drawing/2014/main" val="3131318685"/>
                    </a:ext>
                  </a:extLst>
                </a:gridCol>
                <a:gridCol w="858046">
                  <a:extLst>
                    <a:ext uri="{9D8B030D-6E8A-4147-A177-3AD203B41FA5}">
                      <a16:colId xmlns:a16="http://schemas.microsoft.com/office/drawing/2014/main" val="2565463734"/>
                    </a:ext>
                  </a:extLst>
                </a:gridCol>
                <a:gridCol w="1346069">
                  <a:extLst>
                    <a:ext uri="{9D8B030D-6E8A-4147-A177-3AD203B41FA5}">
                      <a16:colId xmlns:a16="http://schemas.microsoft.com/office/drawing/2014/main" val="1362978768"/>
                    </a:ext>
                  </a:extLst>
                </a:gridCol>
                <a:gridCol w="1346069">
                  <a:extLst>
                    <a:ext uri="{9D8B030D-6E8A-4147-A177-3AD203B41FA5}">
                      <a16:colId xmlns:a16="http://schemas.microsoft.com/office/drawing/2014/main" val="1350176899"/>
                    </a:ext>
                  </a:extLst>
                </a:gridCol>
                <a:gridCol w="1346069">
                  <a:extLst>
                    <a:ext uri="{9D8B030D-6E8A-4147-A177-3AD203B41FA5}">
                      <a16:colId xmlns:a16="http://schemas.microsoft.com/office/drawing/2014/main" val="4022701806"/>
                    </a:ext>
                  </a:extLst>
                </a:gridCol>
                <a:gridCol w="1346069">
                  <a:extLst>
                    <a:ext uri="{9D8B030D-6E8A-4147-A177-3AD203B41FA5}">
                      <a16:colId xmlns:a16="http://schemas.microsoft.com/office/drawing/2014/main" val="2604901771"/>
                    </a:ext>
                  </a:extLst>
                </a:gridCol>
                <a:gridCol w="1346797">
                  <a:extLst>
                    <a:ext uri="{9D8B030D-6E8A-4147-A177-3AD203B41FA5}">
                      <a16:colId xmlns:a16="http://schemas.microsoft.com/office/drawing/2014/main" val="3449099028"/>
                    </a:ext>
                  </a:extLst>
                </a:gridCol>
              </a:tblGrid>
              <a:tr h="58895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Тула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Ростов-на-Дону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Мариуполь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Брянск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Белгород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Москва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9010114"/>
                  </a:ext>
                </a:extLst>
              </a:tr>
              <a:tr h="89652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Цена нового контейнера, руб.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178 000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235 000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270 000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270 000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250  000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190 000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18895616"/>
                  </a:ext>
                </a:extLst>
              </a:tr>
              <a:tr h="89652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Цена б/у контейнера, руб.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80 000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160 000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165 000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85 000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110 000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120 000-160 000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06888166"/>
                  </a:ext>
                </a:extLst>
              </a:tr>
              <a:tr h="120409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Доставка 40 фут. Контейнера, руб.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73 500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106 800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132 600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63 150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8 100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100 950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47029989"/>
                  </a:ext>
                </a:extLst>
              </a:tr>
              <a:tr h="58895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Расстояние до Белгорода, км.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484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705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858 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404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657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72688251"/>
                  </a:ext>
                </a:extLst>
              </a:tr>
              <a:tr h="58895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Цена топлива, руб.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7696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11210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13642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6424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1000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10558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63305858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791100" y="582091"/>
            <a:ext cx="73840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Сравнительная таблица  при покупке 40 футового контейнера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4" name="Google Shape;134;p3"/>
          <p:cNvSpPr/>
          <p:nvPr/>
        </p:nvSpPr>
        <p:spPr bwMode="auto">
          <a:xfrm>
            <a:off x="-18522" y="6358525"/>
            <a:ext cx="542262" cy="506843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5" name="Google Shape;135;p3"/>
          <p:cNvSpPr txBox="1"/>
          <p:nvPr/>
        </p:nvSpPr>
        <p:spPr bwMode="auto">
          <a:xfrm>
            <a:off x="18533" y="6512393"/>
            <a:ext cx="468151" cy="199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/>
            </a:pPr>
            <a:r>
              <a:rPr lang="ru-RU" sz="1200" dirty="0" smtClean="0">
                <a:solidFill>
                  <a:srgbClr val="FFFFFF"/>
                </a:solidFill>
              </a:rPr>
              <a:t>10</a:t>
            </a:r>
            <a:endParaRPr lang="ru-RU" sz="1200" b="0" i="0" u="none" strike="noStrike" cap="none" dirty="0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010249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857633"/>
              </p:ext>
            </p:extLst>
          </p:nvPr>
        </p:nvGraphicFramePr>
        <p:xfrm>
          <a:off x="923193" y="126755"/>
          <a:ext cx="10559561" cy="65800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48090">
                  <a:extLst>
                    <a:ext uri="{9D8B030D-6E8A-4147-A177-3AD203B41FA5}">
                      <a16:colId xmlns:a16="http://schemas.microsoft.com/office/drawing/2014/main" val="2605665910"/>
                    </a:ext>
                  </a:extLst>
                </a:gridCol>
                <a:gridCol w="1848090">
                  <a:extLst>
                    <a:ext uri="{9D8B030D-6E8A-4147-A177-3AD203B41FA5}">
                      <a16:colId xmlns:a16="http://schemas.microsoft.com/office/drawing/2014/main" val="3571021439"/>
                    </a:ext>
                  </a:extLst>
                </a:gridCol>
                <a:gridCol w="2511189">
                  <a:extLst>
                    <a:ext uri="{9D8B030D-6E8A-4147-A177-3AD203B41FA5}">
                      <a16:colId xmlns:a16="http://schemas.microsoft.com/office/drawing/2014/main" val="942555588"/>
                    </a:ext>
                  </a:extLst>
                </a:gridCol>
                <a:gridCol w="1898136">
                  <a:extLst>
                    <a:ext uri="{9D8B030D-6E8A-4147-A177-3AD203B41FA5}">
                      <a16:colId xmlns:a16="http://schemas.microsoft.com/office/drawing/2014/main" val="1143288616"/>
                    </a:ext>
                  </a:extLst>
                </a:gridCol>
                <a:gridCol w="2454056">
                  <a:extLst>
                    <a:ext uri="{9D8B030D-6E8A-4147-A177-3AD203B41FA5}">
                      <a16:colId xmlns:a16="http://schemas.microsoft.com/office/drawing/2014/main" val="3843628428"/>
                    </a:ext>
                  </a:extLst>
                </a:gridCol>
              </a:tblGrid>
              <a:tr h="2739537">
                <a:tc rowSpan="2">
                  <a:txBody>
                    <a:bodyPr/>
                    <a:lstStyle/>
                    <a:p>
                      <a:pPr>
                        <a:spcAft>
                          <a:spcPts val="1200"/>
                        </a:spcAft>
                      </a:pP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Основные партнеры</a:t>
                      </a:r>
                    </a:p>
                    <a:p>
                      <a:pPr>
                        <a:spcAft>
                          <a:spcPts val="1200"/>
                        </a:spcAft>
                      </a:pP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-Изготовитель</a:t>
                      </a:r>
                      <a:b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-Строительная организация</a:t>
                      </a:r>
                      <a:b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-Транспортно-экспедиционная компания</a:t>
                      </a:r>
                      <a:b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-Дизайнеры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Основные направления деятельности</a:t>
                      </a:r>
                      <a:b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-Создание моделей будущих готовых контейнеров</a:t>
                      </a:r>
                      <a:b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-Покупка контейнеров</a:t>
                      </a:r>
                      <a:b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-Доставка контейнеров на пункт временного размещения</a:t>
                      </a:r>
                      <a:b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-Установка контейнеров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Ценностное предложение </a:t>
                      </a:r>
                      <a:b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Мы создаем модульные блок-контейнеры для юридических и физических лиц, с целью обеспечить их минимальным уровнем комфорта и благоустроенностью.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Отношения с клиентами Каналы</a:t>
                      </a:r>
                      <a:b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-Сайт</a:t>
                      </a:r>
                      <a:b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-Сообщество в социальных сетях</a:t>
                      </a:r>
                      <a:b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-Строительные форумы, конференции</a:t>
                      </a:r>
                      <a:b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-Рекламные баннеры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Сегменты клиентов </a:t>
                      </a:r>
                      <a:b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business to consumer</a:t>
                      </a: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 +</a:t>
                      </a:r>
                      <a:b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B2B (business to business) +</a:t>
                      </a: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B2G (business to government) +</a:t>
                      </a: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﻿</a:t>
                      </a:r>
                      <a:r>
                        <a:rPr lang="ru-RU" sz="12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Постройки </a:t>
                      </a: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для покупателей</a:t>
                      </a:r>
                      <a:b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﻿</a:t>
                      </a:r>
                      <a:r>
                        <a:rPr lang="ru-RU" sz="12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Постройки </a:t>
                      </a: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для компании</a:t>
                      </a:r>
                      <a:b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 Постройки для беженцев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598148"/>
                  </a:ext>
                </a:extLst>
              </a:tr>
              <a:tr h="21916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Основные ресурсы</a:t>
                      </a:r>
                      <a:b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-Производство</a:t>
                      </a:r>
                      <a:b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-Трудовой наем (строители, монтажники, водители и </a:t>
                      </a:r>
                      <a:r>
                        <a:rPr lang="ru-RU" sz="12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тд</a:t>
                      </a: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.)</a:t>
                      </a:r>
                      <a:b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-Модульные блок-контейнеры</a:t>
                      </a:r>
                      <a:b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-Строительная и грузовая техника</a:t>
                      </a:r>
                      <a:b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-Строительные материалы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99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3388540"/>
                  </a:ext>
                </a:extLst>
              </a:tr>
              <a:tr h="1643722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Структура расходов</a:t>
                      </a:r>
                      <a:b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-Аренда промышленного помещения</a:t>
                      </a:r>
                      <a:b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-Логистика</a:t>
                      </a:r>
                      <a:b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ru-RU" sz="12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Найм</a:t>
                      </a: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рабочей силы</a:t>
                      </a:r>
                      <a:b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-Строительные материалы</a:t>
                      </a:r>
                      <a:b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-Оплата коммунальных услуг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Оплата коммунальных услуг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Аренда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Потоки выручки</a:t>
                      </a:r>
                      <a:b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Продажа и сдача в аренду юридическим и физическим лицам, тендеров разработки дизайна, а также доставка и установка модулей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99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1917445"/>
                  </a:ext>
                </a:extLst>
              </a:tr>
            </a:tbl>
          </a:graphicData>
        </a:graphic>
      </p:graphicFrame>
      <p:sp>
        <p:nvSpPr>
          <p:cNvPr id="4" name="Google Shape;134;p3"/>
          <p:cNvSpPr/>
          <p:nvPr/>
        </p:nvSpPr>
        <p:spPr bwMode="auto">
          <a:xfrm>
            <a:off x="-18522" y="6358525"/>
            <a:ext cx="542262" cy="506843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5" name="Google Shape;135;p3"/>
          <p:cNvSpPr txBox="1"/>
          <p:nvPr/>
        </p:nvSpPr>
        <p:spPr bwMode="auto">
          <a:xfrm>
            <a:off x="18533" y="6512393"/>
            <a:ext cx="468151" cy="199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/>
            </a:pPr>
            <a:r>
              <a:rPr lang="ru-RU" sz="1200" dirty="0" smtClean="0">
                <a:solidFill>
                  <a:srgbClr val="FFFFFF"/>
                </a:solidFill>
              </a:rPr>
              <a:t>11</a:t>
            </a:r>
            <a:endParaRPr lang="ru-RU" sz="1200" b="0" i="0" u="none" strike="noStrike" cap="none" dirty="0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937007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</a:rPr>
              <a:t>БЮДЖЕТ И ИСТОЧНИКИ ФИНАНСИРОВАНИЯ</a:t>
            </a:r>
            <a:endParaRPr b="1" dirty="0"/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8" name="Google Shape;174;p5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9" name="Google Shape;175;p5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76;p5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11</a:t>
              </a:r>
              <a:endParaRPr/>
            </a:p>
          </p:txBody>
        </p:sp>
      </p:grpSp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5" y="914704"/>
            <a:ext cx="4582164" cy="250542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427" y="914704"/>
            <a:ext cx="5506218" cy="314368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954" y="4359164"/>
            <a:ext cx="3572374" cy="184810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1573" y="4440138"/>
            <a:ext cx="4172532" cy="1686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0170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ЭКОНОМИЧЕСКИЕ ПОКАЗАТЕЛИ</a:t>
            </a:r>
            <a:endParaRPr b="1"/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8" name="Google Shape;202;p6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9" name="Google Shape;203;p6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204;p6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12</a:t>
              </a:r>
              <a:endParaRPr/>
            </a:p>
          </p:txBody>
        </p:sp>
      </p:grpSp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4441" y="789578"/>
            <a:ext cx="7701253" cy="151468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5575" y="2114955"/>
            <a:ext cx="6512081" cy="143887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27373" y="3552613"/>
            <a:ext cx="4031229" cy="301128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7639" y="4332708"/>
            <a:ext cx="5479734" cy="2231185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0671" y="943446"/>
            <a:ext cx="3439005" cy="2781688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1014" y="4189899"/>
            <a:ext cx="2143424" cy="207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3935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ВОЗМОЖНОСТИ И РИСКИ</a:t>
            </a:r>
            <a:endParaRPr b="1"/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1" name="Google Shape;118;p2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2" name="Google Shape;119;p2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0;p2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>
                  <a:solidFill>
                    <a:srgbClr val="FFFFFF"/>
                  </a:solidFill>
                </a:rPr>
                <a:t>13</a:t>
              </a:r>
              <a:endParaRPr/>
            </a:p>
          </p:txBody>
        </p:sp>
      </p:grpSp>
      <p:graphicFrame>
        <p:nvGraphicFramePr>
          <p:cNvPr id="14" name="Схема 13">
            <a:extLst>
              <a:ext uri="{FF2B5EF4-FFF2-40B4-BE49-F238E27FC236}">
                <a16:creationId xmlns:a16="http://schemas.microsoft.com/office/drawing/2014/main" id="{BD8F1005-A895-699A-5706-83A4FD51760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49613386"/>
              </p:ext>
            </p:extLst>
          </p:nvPr>
        </p:nvGraphicFramePr>
        <p:xfrm>
          <a:off x="673166" y="1165412"/>
          <a:ext cx="10882340" cy="51931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Google Shape;117;p2">
            <a:extLst>
              <a:ext uri="{FF2B5EF4-FFF2-40B4-BE49-F238E27FC236}">
                <a16:creationId xmlns:a16="http://schemas.microsoft.com/office/drawing/2014/main" id="{CDB2ED15-C5FA-DDDA-52B3-5950533CED54}"/>
              </a:ext>
            </a:extLst>
          </p:cNvPr>
          <p:cNvSpPr txBox="1"/>
          <p:nvPr/>
        </p:nvSpPr>
        <p:spPr bwMode="auto">
          <a:xfrm>
            <a:off x="3770238" y="186347"/>
            <a:ext cx="4989825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1600" b="0" i="0" u="none" strike="noStrike" cap="none" dirty="0" smtClean="0">
                <a:solidFill>
                  <a:srgbClr val="FF0000"/>
                </a:solidFill>
                <a:latin typeface="Arial"/>
                <a:ea typeface="Arial"/>
                <a:cs typeface="Arial"/>
              </a:rPr>
              <a:t>SWOT анализ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2121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" name="Google Shape;159;p4">
            <a:extLst>
              <a:ext uri="{FF2B5EF4-FFF2-40B4-BE49-F238E27FC236}">
                <a16:creationId xmlns:a16="http://schemas.microsoft.com/office/drawing/2014/main" id="{84D0D1A3-C238-A78C-FE36-46C564A0CC89}"/>
              </a:ext>
            </a:extLst>
          </p:cNvPr>
          <p:cNvSpPr/>
          <p:nvPr/>
        </p:nvSpPr>
        <p:spPr bwMode="auto">
          <a:xfrm>
            <a:off x="4399" y="6358523"/>
            <a:ext cx="542262" cy="506843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22" name="Google Shape;122;p2"/>
          <p:cNvSpPr txBox="1"/>
          <p:nvPr/>
        </p:nvSpPr>
        <p:spPr bwMode="auto">
          <a:xfrm>
            <a:off x="420954" y="353984"/>
            <a:ext cx="651897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dirty="0">
                <a:solidFill>
                  <a:schemeClr val="dk1"/>
                </a:solidFill>
              </a:rPr>
              <a:t>ЗАПРОСЫ К ПАРТНЕРАМ</a:t>
            </a:r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sp>
        <p:nvSpPr>
          <p:cNvPr id="16" name="Google Shape;135;p3">
            <a:extLst>
              <a:ext uri="{FF2B5EF4-FFF2-40B4-BE49-F238E27FC236}">
                <a16:creationId xmlns:a16="http://schemas.microsoft.com/office/drawing/2014/main" id="{0607246A-FC37-48C9-DC3B-BFEE7F9B2CA7}"/>
              </a:ext>
            </a:extLst>
          </p:cNvPr>
          <p:cNvSpPr txBox="1"/>
          <p:nvPr/>
        </p:nvSpPr>
        <p:spPr bwMode="auto">
          <a:xfrm>
            <a:off x="31655" y="6512393"/>
            <a:ext cx="468151" cy="199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/>
            </a:pPr>
            <a:r>
              <a:rPr lang="ru-RU" sz="1200" dirty="0">
                <a:solidFill>
                  <a:srgbClr val="FFFFFF"/>
                </a:solidFill>
              </a:rPr>
              <a:t>14</a:t>
            </a:r>
            <a:endParaRPr lang="ru-RU" sz="1200" b="0" i="0" u="none" strike="noStrike" cap="none" dirty="0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62835" y="984827"/>
            <a:ext cx="955656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Нашей</a:t>
            </a:r>
            <a:r>
              <a:rPr lang="ru-RU" sz="16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команде для развития проекта по производству модульных домов из морских </a:t>
            </a:r>
            <a:r>
              <a:rPr lang="ru-RU" sz="16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контейнеров необходимы:</a:t>
            </a:r>
          </a:p>
          <a:p>
            <a:endParaRPr lang="ru-RU" sz="16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-строительные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материалы,</a:t>
            </a:r>
          </a:p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-отделочные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материалы,</a:t>
            </a:r>
          </a:p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-инструменты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-техника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-знание законов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и 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финансов,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-знания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и опыт в области строительства и архитектуры.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47231" y="3594777"/>
            <a:ext cx="108285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Ещё команде потребуется</a:t>
            </a:r>
            <a:r>
              <a:rPr lang="ru-RU" sz="16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ru-RU" sz="1600" b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-разработать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дизайн и концепцию модульных домов;</a:t>
            </a:r>
          </a:p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-определить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оптимальные размеры и планировку модулей;</a:t>
            </a:r>
          </a:p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-выбрать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материалы для теплоизоляции, отделки и инженерных систем;</a:t>
            </a:r>
          </a:p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-учесть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требования к 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энергоэффективности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и 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экологичности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-наладить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производство и контроль качества;</a:t>
            </a:r>
          </a:p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-организовать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сбыт продукции и продвижение на рынке;</a:t>
            </a:r>
          </a:p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-обеспечить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соблюдение норм и стандартов безопасности.</a:t>
            </a:r>
          </a:p>
        </p:txBody>
      </p:sp>
    </p:spTree>
    <p:extLst>
      <p:ext uri="{BB962C8B-B14F-4D97-AF65-F5344CB8AC3E}">
        <p14:creationId xmlns:p14="http://schemas.microsoft.com/office/powerpoint/2010/main" val="28317274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>
                <a:solidFill>
                  <a:schemeClr val="dk1"/>
                </a:solidFill>
              </a:rPr>
              <a:t>ТЕКУЩИЕ РЕЗУЛЬТАТЫ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14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5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6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7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8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9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21" name="Google Shape;158;p4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22" name="Google Shape;159;p4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3" name="Google Shape;160;p4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b="0" i="0" u="none" strike="noStrike" cap="none" dirty="0" smtClean="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12</a:t>
              </a:r>
              <a:endParaRPr dirty="0"/>
            </a:p>
          </p:txBody>
        </p:sp>
      </p:grpSp>
      <p:sp>
        <p:nvSpPr>
          <p:cNvPr id="2" name="Прямоугольник 1"/>
          <p:cNvSpPr/>
          <p:nvPr/>
        </p:nvSpPr>
        <p:spPr bwMode="auto">
          <a:xfrm>
            <a:off x="389021" y="2037840"/>
            <a:ext cx="10819905" cy="7013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  <a:defRPr/>
            </a:pPr>
            <a:r>
              <a:rPr lang="ru-RU" sz="2000" dirty="0">
                <a:latin typeface="Noto Sans KR Black"/>
                <a:ea typeface="Noto Sans KR Black"/>
                <a:cs typeface="Noto Sans KR Black"/>
              </a:rPr>
              <a:t>2. Планы развития, потребности и предложение для того, кому вы адресуете презентацию.</a:t>
            </a:r>
            <a:endParaRPr dirty="0">
              <a:latin typeface="Noto Sans KR Black"/>
              <a:cs typeface="Noto Sans KR Black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5781854"/>
              </p:ext>
            </p:extLst>
          </p:nvPr>
        </p:nvGraphicFramePr>
        <p:xfrm>
          <a:off x="264351" y="1044513"/>
          <a:ext cx="11486610" cy="51135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1907">
                  <a:extLst>
                    <a:ext uri="{9D8B030D-6E8A-4147-A177-3AD203B41FA5}">
                      <a16:colId xmlns:a16="http://schemas.microsoft.com/office/drawing/2014/main" val="3151585739"/>
                    </a:ext>
                  </a:extLst>
                </a:gridCol>
                <a:gridCol w="1015416">
                  <a:extLst>
                    <a:ext uri="{9D8B030D-6E8A-4147-A177-3AD203B41FA5}">
                      <a16:colId xmlns:a16="http://schemas.microsoft.com/office/drawing/2014/main" val="2528478404"/>
                    </a:ext>
                  </a:extLst>
                </a:gridCol>
                <a:gridCol w="1148661">
                  <a:extLst>
                    <a:ext uri="{9D8B030D-6E8A-4147-A177-3AD203B41FA5}">
                      <a16:colId xmlns:a16="http://schemas.microsoft.com/office/drawing/2014/main" val="113133239"/>
                    </a:ext>
                  </a:extLst>
                </a:gridCol>
                <a:gridCol w="1148661">
                  <a:extLst>
                    <a:ext uri="{9D8B030D-6E8A-4147-A177-3AD203B41FA5}">
                      <a16:colId xmlns:a16="http://schemas.microsoft.com/office/drawing/2014/main" val="4209331940"/>
                    </a:ext>
                  </a:extLst>
                </a:gridCol>
                <a:gridCol w="1148661">
                  <a:extLst>
                    <a:ext uri="{9D8B030D-6E8A-4147-A177-3AD203B41FA5}">
                      <a16:colId xmlns:a16="http://schemas.microsoft.com/office/drawing/2014/main" val="415872319"/>
                    </a:ext>
                  </a:extLst>
                </a:gridCol>
                <a:gridCol w="1045707">
                  <a:extLst>
                    <a:ext uri="{9D8B030D-6E8A-4147-A177-3AD203B41FA5}">
                      <a16:colId xmlns:a16="http://schemas.microsoft.com/office/drawing/2014/main" val="1600641956"/>
                    </a:ext>
                  </a:extLst>
                </a:gridCol>
                <a:gridCol w="1293681">
                  <a:extLst>
                    <a:ext uri="{9D8B030D-6E8A-4147-A177-3AD203B41FA5}">
                      <a16:colId xmlns:a16="http://schemas.microsoft.com/office/drawing/2014/main" val="81757202"/>
                    </a:ext>
                  </a:extLst>
                </a:gridCol>
                <a:gridCol w="1106594">
                  <a:extLst>
                    <a:ext uri="{9D8B030D-6E8A-4147-A177-3AD203B41FA5}">
                      <a16:colId xmlns:a16="http://schemas.microsoft.com/office/drawing/2014/main" val="1639554109"/>
                    </a:ext>
                  </a:extLst>
                </a:gridCol>
                <a:gridCol w="1148661">
                  <a:extLst>
                    <a:ext uri="{9D8B030D-6E8A-4147-A177-3AD203B41FA5}">
                      <a16:colId xmlns:a16="http://schemas.microsoft.com/office/drawing/2014/main" val="2236629457"/>
                    </a:ext>
                  </a:extLst>
                </a:gridCol>
                <a:gridCol w="1148661">
                  <a:extLst>
                    <a:ext uri="{9D8B030D-6E8A-4147-A177-3AD203B41FA5}">
                      <a16:colId xmlns:a16="http://schemas.microsoft.com/office/drawing/2014/main" val="22396923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Апрель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Май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Июнь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Июль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Август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Сентябрь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Октябрь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Ноябрь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Декабрь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8566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Анализ</a:t>
                      </a:r>
                      <a:r>
                        <a:rPr lang="ru-RU" sz="1100" baseline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рынка</a:t>
                      </a:r>
                      <a:endParaRPr lang="ru-RU" sz="11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ru-RU" sz="11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9966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0015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Финансовая</a:t>
                      </a:r>
                      <a:r>
                        <a:rPr lang="ru-RU" sz="1100" baseline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упаковка</a:t>
                      </a:r>
                      <a:endParaRPr lang="ru-RU" sz="11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4348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Поиск инвесторов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1200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Поиск партнеров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161241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Поиск поставщиков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CCD2D8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46B1E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5956235"/>
                  </a:ext>
                </a:extLst>
              </a:tr>
              <a:tr h="414528"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Переговоры с заказчиками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9961113"/>
                  </a:ext>
                </a:extLst>
              </a:tr>
              <a:tr h="413447"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Проектирование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CCD2D8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CCD2D8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7813260"/>
                  </a:ext>
                </a:extLst>
              </a:tr>
              <a:tr h="207264"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Закупка материалов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7225616"/>
                  </a:ext>
                </a:extLst>
              </a:tr>
              <a:tr h="433381"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Производство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CCD2D8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CCD2D8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4372107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Возведение на местности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5307020"/>
                  </a:ext>
                </a:extLst>
              </a:tr>
              <a:tr h="482149"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Сдача</a:t>
                      </a:r>
                      <a:r>
                        <a:rPr lang="ru-RU" sz="1100" baseline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проекта</a:t>
                      </a:r>
                      <a:endParaRPr lang="ru-RU" sz="11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CCD2D8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CCD2D8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99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69423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89147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>
                <a:solidFill>
                  <a:schemeClr val="dk1"/>
                </a:solidFill>
              </a:rPr>
              <a:t>КОМАНДА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8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9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5" name="Google Shape;133;p3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6" name="Google Shape;134;p3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7" name="Google Shape;135;p3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dirty="0" smtClean="0">
                  <a:solidFill>
                    <a:srgbClr val="FFFFFF"/>
                  </a:solidFill>
                </a:rPr>
                <a:t>13</a:t>
              </a:r>
              <a:endParaRPr lang="ru-RU" sz="12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2" name="TextBox 1"/>
          <p:cNvSpPr txBox="1"/>
          <p:nvPr/>
        </p:nvSpPr>
        <p:spPr bwMode="auto">
          <a:xfrm>
            <a:off x="673166" y="4508500"/>
            <a:ext cx="216106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Arial Black"/>
              </a:rPr>
              <a:t>Шишкин Никита Олегович</a:t>
            </a:r>
            <a:endParaRPr b="1" dirty="0">
              <a:solidFill>
                <a:schemeClr val="tx1"/>
              </a:solidFill>
              <a:latin typeface="Arial Black"/>
            </a:endParaRPr>
          </a:p>
          <a:p>
            <a:pPr algn="ctr">
              <a:defRPr/>
            </a:pPr>
            <a:endParaRPr b="1" dirty="0">
              <a:solidFill>
                <a:schemeClr val="tx1"/>
              </a:solidFill>
              <a:latin typeface="Arial Black"/>
            </a:endParaRPr>
          </a:p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Arial Black"/>
              </a:rPr>
              <a:t>Мастер презентации, генератор идей</a:t>
            </a:r>
            <a:endParaRPr b="1" dirty="0">
              <a:solidFill>
                <a:schemeClr val="tx1"/>
              </a:solidFill>
              <a:latin typeface="Arial Black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695325" y="2349500"/>
            <a:ext cx="2160002" cy="2159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>
                <a:solidFill>
                  <a:schemeClr val="tx1"/>
                </a:solidFill>
              </a:rPr>
              <a:t>Фото</a:t>
            </a:r>
            <a:endParaRPr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3551992" y="2349500"/>
            <a:ext cx="2160002" cy="2159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>
                <a:solidFill>
                  <a:schemeClr val="tx1"/>
                </a:solidFill>
              </a:rPr>
              <a:t>Фото</a:t>
            </a:r>
            <a:endParaRPr/>
          </a:p>
        </p:txBody>
      </p:sp>
      <p:sp>
        <p:nvSpPr>
          <p:cNvPr id="7" name="TextBox 6"/>
          <p:cNvSpPr txBox="1"/>
          <p:nvPr/>
        </p:nvSpPr>
        <p:spPr bwMode="auto">
          <a:xfrm>
            <a:off x="3551460" y="4508500"/>
            <a:ext cx="216106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atin typeface="Arial Black"/>
              </a:rPr>
              <a:t>Фесенко</a:t>
            </a:r>
          </a:p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Arial Black"/>
              </a:rPr>
              <a:t>Павел Викторович</a:t>
            </a:r>
          </a:p>
          <a:p>
            <a:pPr algn="ctr">
              <a:defRPr/>
            </a:pPr>
            <a:endParaRPr b="1" dirty="0">
              <a:solidFill>
                <a:schemeClr val="tx1"/>
              </a:solidFill>
              <a:latin typeface="Arial Black"/>
            </a:endParaRPr>
          </a:p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Arial Black"/>
              </a:rPr>
              <a:t>Аналитик, советник</a:t>
            </a:r>
            <a:endParaRPr b="1" dirty="0">
              <a:solidFill>
                <a:schemeClr val="tx1"/>
              </a:solidFill>
              <a:latin typeface="Arial Black"/>
            </a:endParaRPr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6478172" y="2349500"/>
            <a:ext cx="2160002" cy="2159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>
                <a:solidFill>
                  <a:schemeClr val="tx1"/>
                </a:solidFill>
              </a:rPr>
              <a:t>Фото</a:t>
            </a:r>
            <a:endParaRPr/>
          </a:p>
        </p:txBody>
      </p:sp>
      <p:sp>
        <p:nvSpPr>
          <p:cNvPr id="19" name="TextBox 18"/>
          <p:cNvSpPr txBox="1"/>
          <p:nvPr/>
        </p:nvSpPr>
        <p:spPr bwMode="auto">
          <a:xfrm>
            <a:off x="6476036" y="4508500"/>
            <a:ext cx="216106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atin typeface="Arial Black"/>
              </a:rPr>
              <a:t>Мельниченко</a:t>
            </a:r>
          </a:p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Arial Black"/>
              </a:rPr>
              <a:t>Михаил Олегович</a:t>
            </a:r>
          </a:p>
          <a:p>
            <a:pPr algn="ctr">
              <a:defRPr/>
            </a:pPr>
            <a:endParaRPr b="1" dirty="0">
              <a:solidFill>
                <a:schemeClr val="tx1"/>
              </a:solidFill>
              <a:latin typeface="Arial Black"/>
            </a:endParaRPr>
          </a:p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Arial Black"/>
              </a:rPr>
              <a:t>Дизайнер, специалист</a:t>
            </a:r>
            <a:endParaRPr b="1" dirty="0">
              <a:solidFill>
                <a:schemeClr val="tx1"/>
              </a:solidFill>
              <a:latin typeface="Arial Black"/>
            </a:endParaRPr>
          </a:p>
        </p:txBody>
      </p:sp>
      <p:sp>
        <p:nvSpPr>
          <p:cNvPr id="20" name="Прямоугольник 19"/>
          <p:cNvSpPr/>
          <p:nvPr/>
        </p:nvSpPr>
        <p:spPr bwMode="auto">
          <a:xfrm>
            <a:off x="9335086" y="2349500"/>
            <a:ext cx="2160002" cy="2159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>
                <a:solidFill>
                  <a:schemeClr val="tx1"/>
                </a:solidFill>
              </a:rPr>
              <a:t>Фото</a:t>
            </a:r>
            <a:endParaRPr/>
          </a:p>
        </p:txBody>
      </p:sp>
      <p:sp>
        <p:nvSpPr>
          <p:cNvPr id="21" name="TextBox 20"/>
          <p:cNvSpPr txBox="1"/>
          <p:nvPr/>
        </p:nvSpPr>
        <p:spPr bwMode="auto">
          <a:xfrm>
            <a:off x="9332703" y="4508500"/>
            <a:ext cx="216106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Arial Black"/>
              </a:rPr>
              <a:t>Семенихин Виталий Сергеевич</a:t>
            </a:r>
            <a:endParaRPr b="1" dirty="0">
              <a:solidFill>
                <a:schemeClr val="tx1"/>
              </a:solidFill>
              <a:latin typeface="Arial Black"/>
            </a:endParaRPr>
          </a:p>
          <a:p>
            <a:pPr algn="ctr">
              <a:defRPr/>
            </a:pPr>
            <a:endParaRPr b="1" dirty="0">
              <a:solidFill>
                <a:schemeClr val="tx1"/>
              </a:solidFill>
              <a:latin typeface="Arial Black"/>
            </a:endParaRPr>
          </a:p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Arial Black"/>
              </a:rPr>
              <a:t>Менеджер, экономист</a:t>
            </a:r>
            <a:endParaRPr b="1" dirty="0">
              <a:solidFill>
                <a:schemeClr val="tx1"/>
              </a:solidFill>
              <a:latin typeface="Arial Black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656" y="1541958"/>
            <a:ext cx="2273160" cy="301839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295" y="1541959"/>
            <a:ext cx="2282970" cy="301839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145" y="1541958"/>
            <a:ext cx="2427304" cy="3018398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6461" y="1541911"/>
            <a:ext cx="2257924" cy="3018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540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DNS\Downloads\1920х1080 (1).jp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98" name="Google Shape;298;p10"/>
          <p:cNvSpPr/>
          <p:nvPr/>
        </p:nvSpPr>
        <p:spPr bwMode="auto"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99" name="Google Shape;299;p10"/>
          <p:cNvSpPr/>
          <p:nvPr/>
        </p:nvSpPr>
        <p:spPr bwMode="auto"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00" name="Google Shape;300;p10"/>
          <p:cNvSpPr/>
          <p:nvPr/>
        </p:nvSpPr>
        <p:spPr bwMode="auto">
          <a:xfrm>
            <a:off x="6102380" y="5347905"/>
            <a:ext cx="6122278" cy="1515886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699" tIns="45699" rIns="45699" bIns="45699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01" name="Google Shape;301;p10"/>
          <p:cNvSpPr/>
          <p:nvPr/>
        </p:nvSpPr>
        <p:spPr bwMode="auto">
          <a:xfrm>
            <a:off x="8355782" y="-12041"/>
            <a:ext cx="3868878" cy="1811885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DDAE3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FFCC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" name="Google Shape;122;p2"/>
          <p:cNvSpPr txBox="1"/>
          <p:nvPr/>
        </p:nvSpPr>
        <p:spPr bwMode="auto">
          <a:xfrm>
            <a:off x="420955" y="353951"/>
            <a:ext cx="6518934" cy="338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КОНТАКТЫ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3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4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8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pic>
        <p:nvPicPr>
          <p:cNvPr id="9" name="Рисунок 8" descr="значки-03.pn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33843" y="5120425"/>
            <a:ext cx="720000" cy="717575"/>
          </a:xfrm>
          <a:prstGeom prst="rect">
            <a:avLst/>
          </a:prstGeom>
        </p:spPr>
      </p:pic>
      <p:pic>
        <p:nvPicPr>
          <p:cNvPr id="10" name="Рисунок 9" descr="значки-05.png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551546" y="1268760"/>
            <a:ext cx="720000" cy="717575"/>
          </a:xfrm>
          <a:prstGeom prst="rect">
            <a:avLst/>
          </a:prstGeom>
        </p:spPr>
      </p:pic>
      <p:pic>
        <p:nvPicPr>
          <p:cNvPr id="11" name="Рисунок 10" descr="значки-06.png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3426414" y="5085184"/>
            <a:ext cx="720000" cy="71757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 bwMode="auto">
          <a:xfrm>
            <a:off x="772980" y="5244589"/>
            <a:ext cx="29879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nik_shishkin_0303@mail.ru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 bwMode="auto">
          <a:xfrm>
            <a:off x="1214646" y="1412776"/>
            <a:ext cx="2571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rgbClr val="122D52"/>
                </a:solidFill>
                <a:latin typeface="TT Supermolot Neue DemiBold"/>
              </a:rPr>
              <a:t>@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ozornoy_kabanchik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 bwMode="auto">
          <a:xfrm>
            <a:off x="4095424" y="5229200"/>
            <a:ext cx="257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dirty="0">
                <a:latin typeface="TT Supermolot Neue DemiBold"/>
              </a:rPr>
              <a:t>+7 (951)153-51-01 </a:t>
            </a:r>
            <a:endParaRPr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3419334" y="1323283"/>
            <a:ext cx="608527" cy="60852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 bwMode="auto">
          <a:xfrm>
            <a:off x="3947477" y="1485183"/>
            <a:ext cx="26704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600" dirty="0">
                <a:solidFill>
                  <a:srgbClr val="122D52"/>
                </a:solidFill>
                <a:latin typeface="TT Supermolot Neue DemiBold"/>
              </a:rPr>
              <a:t>@</a:t>
            </a:r>
            <a:r>
              <a:rPr lang="en-US" sz="1600" dirty="0" err="1">
                <a:solidFill>
                  <a:srgbClr val="122D52"/>
                </a:solidFill>
                <a:latin typeface="TT Supermolot Neue DemiBold"/>
              </a:rPr>
              <a:t>Ozornoy_kabanchik</a:t>
            </a:r>
            <a:endParaRPr lang="ru-RU" sz="1600" dirty="0">
              <a:solidFill>
                <a:srgbClr val="122D52"/>
              </a:solidFill>
              <a:latin typeface="TT Supermolot Neue DemiBold"/>
            </a:endParaRPr>
          </a:p>
        </p:txBody>
      </p:sp>
      <p:pic>
        <p:nvPicPr>
          <p:cNvPr id="17" name="Рисунок 16" descr="Изображение выглядит как текст&#10;&#10;Автоматически созданное описание"/>
          <p:cNvPicPr>
            <a:picLocks noChangeAspect="1"/>
          </p:cNvPicPr>
          <p:nvPr/>
        </p:nvPicPr>
        <p:blipFill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  <a:alphaModFix amt="70000"/>
            <a:lum bright="-40000"/>
          </a:blip>
          <a:stretch/>
        </p:blipFill>
        <p:spPr bwMode="auto">
          <a:xfrm>
            <a:off x="551546" y="2348880"/>
            <a:ext cx="2159000" cy="2159000"/>
          </a:xfrm>
          <a:prstGeom prst="rect">
            <a:avLst/>
          </a:prstGeom>
        </p:spPr>
      </p:pic>
      <p:pic>
        <p:nvPicPr>
          <p:cNvPr id="18" name="Рисунок 17" descr="Изображение выглядит как текст, знак&#10;&#10;Автоматически созданное описание"/>
          <p:cNvPicPr>
            <a:picLocks noChangeAspect="1"/>
          </p:cNvPicPr>
          <p:nvPr/>
        </p:nvPicPr>
        <p:blipFill>
          <a:blip r:embed="rId9">
            <a:alphaModFix amt="70000"/>
            <a:lum bright="-40000"/>
          </a:blip>
          <a:stretch/>
        </p:blipFill>
        <p:spPr bwMode="auto">
          <a:xfrm>
            <a:off x="3432248" y="2348880"/>
            <a:ext cx="2159001" cy="2152211"/>
          </a:xfrm>
          <a:prstGeom prst="rect">
            <a:avLst/>
          </a:prstGeom>
        </p:spPr>
      </p:pic>
      <p:pic>
        <p:nvPicPr>
          <p:cNvPr id="14339" name="Picture 3" descr="C:\Users\DNS\Downloads\image_2024-04-15_16-43-08.png"/>
          <p:cNvPicPr>
            <a:picLocks noChangeAspect="1" noChangeArrowheads="1"/>
          </p:cNvPicPr>
          <p:nvPr/>
        </p:nvPicPr>
        <p:blipFill>
          <a:blip r:embed="rId10"/>
          <a:stretch/>
        </p:blipFill>
        <p:spPr bwMode="auto">
          <a:xfrm>
            <a:off x="6384032" y="287190"/>
            <a:ext cx="5357731" cy="7049166"/>
          </a:xfrm>
          <a:prstGeom prst="rect">
            <a:avLst/>
          </a:prstGeom>
          <a:noFill/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143" y="2154049"/>
            <a:ext cx="2535046" cy="2535046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484" y="2154049"/>
            <a:ext cx="2466709" cy="2517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05953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1651</TotalTime>
  <Words>851</Words>
  <Application>Microsoft Office PowerPoint</Application>
  <PresentationFormat>Широкоэкранный</PresentationFormat>
  <Paragraphs>259</Paragraphs>
  <Slides>17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8" baseType="lpstr">
      <vt:lpstr>Aptos</vt:lpstr>
      <vt:lpstr>Aptos Display</vt:lpstr>
      <vt:lpstr>Arial</vt:lpstr>
      <vt:lpstr>Arial Black</vt:lpstr>
      <vt:lpstr>Calibri</vt:lpstr>
      <vt:lpstr>Georgia</vt:lpstr>
      <vt:lpstr>Helvetica Neue</vt:lpstr>
      <vt:lpstr>Noto Sans KR Black</vt:lpstr>
      <vt:lpstr>Times New Roman</vt:lpstr>
      <vt:lpstr>TT Supermolot Neue DemiBold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Вересовая Ксения Александровна</dc:creator>
  <cp:lastModifiedBy>PCSERVICE</cp:lastModifiedBy>
  <cp:revision>86</cp:revision>
  <cp:lastPrinted>2024-06-13T12:14:13Z</cp:lastPrinted>
  <dcterms:created xsi:type="dcterms:W3CDTF">2024-04-15T07:26:46Z</dcterms:created>
  <dcterms:modified xsi:type="dcterms:W3CDTF">2024-06-21T20:49:07Z</dcterms:modified>
</cp:coreProperties>
</file>