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323" r:id="rId6"/>
    <p:sldId id="330" r:id="rId7"/>
    <p:sldId id="335" r:id="rId8"/>
    <p:sldId id="328" r:id="rId9"/>
    <p:sldId id="256" r:id="rId10"/>
    <p:sldId id="336" r:id="rId11"/>
    <p:sldId id="337" r:id="rId12"/>
    <p:sldId id="318" r:id="rId13"/>
    <p:sldId id="338" r:id="rId14"/>
    <p:sldId id="365" r:id="rId15"/>
    <p:sldId id="334" r:id="rId16"/>
    <p:sldId id="361" r:id="rId17"/>
    <p:sldId id="319" r:id="rId18"/>
    <p:sldId id="333" r:id="rId19"/>
    <p:sldId id="332" r:id="rId20"/>
  </p:sldIdLst>
  <p:sldSz cx="9906000" cy="6858000" type="A4"/>
  <p:notesSz cx="6797675" cy="9926638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5B"/>
    <a:srgbClr val="E5F3F6"/>
    <a:srgbClr val="AB2222"/>
    <a:srgbClr val="D8DBE2"/>
    <a:srgbClr val="457DA2"/>
    <a:srgbClr val="E93B47"/>
    <a:srgbClr val="6DA3C0"/>
    <a:srgbClr val="D1E2EB"/>
    <a:srgbClr val="FFFFFF"/>
    <a:srgbClr val="F75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cat>
            <c:strRef>
              <c:f>Sheet1!$A$2:$A$6</c:f>
              <c:strCache>
                <c:ptCount val="5"/>
                <c:pt idx="0">
                  <c:v>Adobe Firefly</c:v>
                </c:pt>
                <c:pt idx="1">
                  <c:v>Canva AI</c:v>
                </c:pt>
                <c:pt idx="2">
                  <c:v>Runway</c:v>
                </c:pt>
                <c:pt idx="3">
                  <c:v>Pika Labs</c:v>
                </c:pt>
                <c:pt idx="4">
                  <c:v>Midjourney/SD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\ ##0.00\ _₽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F-432D-B5A4-D61612449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3-4DDB-908E-3216FA5E6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4AB63-0D87-403B-B74B-903D05FBF77B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2F10B1-7D1D-4949-BABA-6CAC165E3FAF}">
      <dgm:prSet phldrT="[Текст]" custT="1"/>
      <dgm:spPr/>
      <dgm:t>
        <a:bodyPr/>
        <a:lstStyle/>
        <a:p>
          <a:pPr algn="ctr">
            <a:buClr>
              <a:schemeClr val="lt1"/>
            </a:buClr>
            <a:buSzPts val="1800"/>
            <a:buFont typeface="Calibri"/>
            <a:buNone/>
          </a:pPr>
          <a:r>
            <a:rPr lang="ru-RU" sz="24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Стартап-проект</a:t>
          </a:r>
          <a:endParaRPr lang="ru-RU" sz="3100" kern="1200" dirty="0">
            <a:solidFill>
              <a:schemeClr val="tx1"/>
            </a:solidFill>
          </a:endParaRPr>
        </a:p>
      </dgm:t>
    </dgm:pt>
    <dgm:pt modelId="{403D8B29-B04F-431F-B43E-C8EABCE04840}" type="parTrans" cxnId="{C8DEF5B0-0F24-4FB3-82B8-380DA565B17E}">
      <dgm:prSet/>
      <dgm:spPr/>
      <dgm:t>
        <a:bodyPr/>
        <a:lstStyle/>
        <a:p>
          <a:endParaRPr lang="ru-RU"/>
        </a:p>
      </dgm:t>
    </dgm:pt>
    <dgm:pt modelId="{9BD5661D-C3B8-42EE-8273-F86305589A55}" type="sibTrans" cxnId="{C8DEF5B0-0F24-4FB3-82B8-380DA565B17E}">
      <dgm:prSet/>
      <dgm:spPr/>
      <dgm:t>
        <a:bodyPr/>
        <a:lstStyle/>
        <a:p>
          <a:endParaRPr lang="ru-RU"/>
        </a:p>
      </dgm:t>
    </dgm:pt>
    <dgm:pt modelId="{1688424C-997A-4DCA-8078-76D53A003D99}">
      <dgm:prSet phldrT="[Текст]"/>
      <dgm:spPr/>
      <dgm:t>
        <a:bodyPr/>
        <a:lstStyle/>
        <a:p>
          <a:r>
            <a:rPr lang="ru-RU" dirty="0"/>
            <a:t>ГГНТУ</a:t>
          </a:r>
        </a:p>
      </dgm:t>
    </dgm:pt>
    <dgm:pt modelId="{8B9DEE56-91D9-42D6-A7BE-1092FECF6E07}" type="parTrans" cxnId="{E70EEEF9-223B-4FEA-8BC4-95E4EAC76678}">
      <dgm:prSet/>
      <dgm:spPr/>
      <dgm:t>
        <a:bodyPr/>
        <a:lstStyle/>
        <a:p>
          <a:endParaRPr lang="ru-RU"/>
        </a:p>
      </dgm:t>
    </dgm:pt>
    <dgm:pt modelId="{4D5EDED4-023A-4845-BF59-A578DC951523}" type="sibTrans" cxnId="{E70EEEF9-223B-4FEA-8BC4-95E4EAC76678}">
      <dgm:prSet/>
      <dgm:spPr/>
      <dgm:t>
        <a:bodyPr/>
        <a:lstStyle/>
        <a:p>
          <a:endParaRPr lang="ru-RU"/>
        </a:p>
      </dgm:t>
    </dgm:pt>
    <dgm:pt modelId="{94483BD9-47A5-41A7-8078-8D7437D0CB08}">
      <dgm:prSet phldrT="[Текст]"/>
      <dgm:spPr/>
      <dgm:t>
        <a:bodyPr/>
        <a:lstStyle/>
        <a:p>
          <a:r>
            <a:rPr lang="en-US" b="0" i="0" u="none" dirty="0" err="1"/>
            <a:t>PyTorch</a:t>
          </a:r>
          <a:r>
            <a:rPr lang="en-US" b="0" i="0" u="none" dirty="0"/>
            <a:t>, OpenCV</a:t>
          </a:r>
          <a:endParaRPr lang="ru-RU" b="0" dirty="0"/>
        </a:p>
      </dgm:t>
    </dgm:pt>
    <dgm:pt modelId="{FE145ED1-FFE5-43BC-9800-E44C920CEEB6}" type="parTrans" cxnId="{92C49E64-4E77-461C-A3E7-4083D777AF90}">
      <dgm:prSet/>
      <dgm:spPr/>
      <dgm:t>
        <a:bodyPr/>
        <a:lstStyle/>
        <a:p>
          <a:endParaRPr lang="ru-RU"/>
        </a:p>
      </dgm:t>
    </dgm:pt>
    <dgm:pt modelId="{E42DABC0-DDE8-4E2C-97C2-3CBC317C9513}" type="sibTrans" cxnId="{92C49E64-4E77-461C-A3E7-4083D777AF90}">
      <dgm:prSet/>
      <dgm:spPr/>
      <dgm:t>
        <a:bodyPr/>
        <a:lstStyle/>
        <a:p>
          <a:endParaRPr lang="ru-RU"/>
        </a:p>
      </dgm:t>
    </dgm:pt>
    <dgm:pt modelId="{BDB8300B-DD5F-4EFF-93DD-8B78AAF842D1}">
      <dgm:prSet phldrT="[Текст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dirty="0"/>
            <a:t>Горизонты2030</a:t>
          </a:r>
        </a:p>
        <a:p>
          <a:r>
            <a:rPr lang="ru-RU" dirty="0"/>
            <a:t>Студенческий стартап</a:t>
          </a:r>
        </a:p>
        <a:p>
          <a:r>
            <a:rPr lang="ru-RU" dirty="0"/>
            <a:t>Акселерационная программа</a:t>
          </a:r>
        </a:p>
      </dgm:t>
    </dgm:pt>
    <dgm:pt modelId="{C3057D81-73E0-41D5-A07F-8C5F17AC0831}" type="parTrans" cxnId="{215F1138-C7AB-4223-94EC-9E738A3A19E4}">
      <dgm:prSet/>
      <dgm:spPr/>
      <dgm:t>
        <a:bodyPr/>
        <a:lstStyle/>
        <a:p>
          <a:endParaRPr lang="ru-RU"/>
        </a:p>
      </dgm:t>
    </dgm:pt>
    <dgm:pt modelId="{886AFFF3-BFD9-4E5A-9F8C-3EA312A04BA3}" type="sibTrans" cxnId="{215F1138-C7AB-4223-94EC-9E738A3A19E4}">
      <dgm:prSet/>
      <dgm:spPr/>
      <dgm:t>
        <a:bodyPr/>
        <a:lstStyle/>
        <a:p>
          <a:endParaRPr lang="ru-RU"/>
        </a:p>
      </dgm:t>
    </dgm:pt>
    <dgm:pt modelId="{7DC877A7-756F-4009-9C7C-50C29B4D0507}">
      <dgm:prSet phldrT="[Текст]" custT="1"/>
      <dgm:spPr/>
      <dgm:t>
        <a:bodyPr/>
        <a:lstStyle/>
        <a:p>
          <a:endParaRPr lang="ru-RU" sz="900" dirty="0"/>
        </a:p>
        <a:p>
          <a:r>
            <a:rPr lang="ru-RU" sz="900" dirty="0"/>
            <a:t>Рекламные </a:t>
          </a:r>
          <a:r>
            <a:rPr lang="ru-RU" sz="900" dirty="0" err="1"/>
            <a:t>агенства</a:t>
          </a:r>
          <a:endParaRPr lang="ru-RU" sz="900" dirty="0"/>
        </a:p>
        <a:p>
          <a:r>
            <a:rPr lang="ru-RU" sz="900" dirty="0"/>
            <a:t>СММ-</a:t>
          </a:r>
          <a:r>
            <a:rPr lang="ru-RU" sz="900" dirty="0" err="1"/>
            <a:t>агенства</a:t>
          </a:r>
          <a:endParaRPr lang="ru-RU" sz="900" dirty="0"/>
        </a:p>
        <a:p>
          <a:endParaRPr lang="ru-RU" sz="900" dirty="0"/>
        </a:p>
      </dgm:t>
    </dgm:pt>
    <dgm:pt modelId="{1E169B05-656C-46B0-96FC-A5FD1955F457}" type="parTrans" cxnId="{02D091D7-AAEE-4E0C-8886-22EE5CB5CFE3}">
      <dgm:prSet/>
      <dgm:spPr/>
      <dgm:t>
        <a:bodyPr/>
        <a:lstStyle/>
        <a:p>
          <a:endParaRPr lang="ru-RU"/>
        </a:p>
      </dgm:t>
    </dgm:pt>
    <dgm:pt modelId="{309E6A9F-91CF-4F2C-BDBC-6E517BA40EE2}" type="sibTrans" cxnId="{02D091D7-AAEE-4E0C-8886-22EE5CB5CFE3}">
      <dgm:prSet/>
      <dgm:spPr/>
      <dgm:t>
        <a:bodyPr/>
        <a:lstStyle/>
        <a:p>
          <a:endParaRPr lang="ru-RU"/>
        </a:p>
      </dgm:t>
    </dgm:pt>
    <dgm:pt modelId="{1ACC9EFC-D1BA-434E-AFF5-4D7937BD1CF1}">
      <dgm:prSet phldrT="[Текст]"/>
      <dgm:spPr/>
      <dgm:t>
        <a:bodyPr/>
        <a:lstStyle/>
        <a:p>
          <a:r>
            <a:rPr lang="ru-RU" dirty="0"/>
            <a:t>ФРИИ, </a:t>
          </a:r>
          <a:r>
            <a:rPr lang="en-US" dirty="0" err="1"/>
            <a:t>YellowRockets</a:t>
          </a:r>
          <a:r>
            <a:rPr lang="en-US" dirty="0"/>
            <a:t>, </a:t>
          </a:r>
          <a:r>
            <a:rPr lang="en-US" dirty="0" err="1"/>
            <a:t>AngelsDeck</a:t>
          </a:r>
          <a:r>
            <a:rPr lang="en-US" dirty="0"/>
            <a:t>, </a:t>
          </a:r>
          <a:r>
            <a:rPr lang="en-US" dirty="0" err="1"/>
            <a:t>SmartHub</a:t>
          </a:r>
          <a:r>
            <a:rPr lang="en-US" dirty="0"/>
            <a:t>, </a:t>
          </a:r>
          <a:r>
            <a:rPr lang="en-US" dirty="0" err="1"/>
            <a:t>Sber</a:t>
          </a:r>
          <a:r>
            <a:rPr lang="en-US" dirty="0"/>
            <a:t> AI Investments</a:t>
          </a:r>
          <a:endParaRPr lang="ru-RU" dirty="0"/>
        </a:p>
      </dgm:t>
    </dgm:pt>
    <dgm:pt modelId="{CB2870ED-EA68-4A34-8985-F4854366A819}" type="parTrans" cxnId="{96A3D6E9-14DB-49E9-8438-C08C07EC8FA8}">
      <dgm:prSet/>
      <dgm:spPr/>
      <dgm:t>
        <a:bodyPr/>
        <a:lstStyle/>
        <a:p>
          <a:endParaRPr lang="ru-RU"/>
        </a:p>
      </dgm:t>
    </dgm:pt>
    <dgm:pt modelId="{6DA71C78-3E80-4C05-A0F1-1ACD08D7046A}" type="sibTrans" cxnId="{96A3D6E9-14DB-49E9-8438-C08C07EC8FA8}">
      <dgm:prSet/>
      <dgm:spPr/>
      <dgm:t>
        <a:bodyPr/>
        <a:lstStyle/>
        <a:p>
          <a:endParaRPr lang="ru-RU"/>
        </a:p>
      </dgm:t>
    </dgm:pt>
    <dgm:pt modelId="{4DA0C70D-BB33-4604-BA1E-54CD98D6D217}">
      <dgm:prSet phldrT="[Текст]"/>
      <dgm:spPr/>
      <dgm:t>
        <a:bodyPr/>
        <a:lstStyle/>
        <a:p>
          <a:r>
            <a:rPr lang="ru-RU" dirty="0"/>
            <a:t>Пилотное тестирование на реальных видео у партнёрских SMM-</a:t>
          </a:r>
          <a:r>
            <a:rPr lang="ru-RU" dirty="0" err="1"/>
            <a:t>агентст</a:t>
          </a:r>
          <a:endParaRPr lang="ru-RU" dirty="0"/>
        </a:p>
      </dgm:t>
    </dgm:pt>
    <dgm:pt modelId="{B4E2C646-B5B9-4DDF-B2C3-AE6DC8E1B5C0}" type="parTrans" cxnId="{0AC1F503-6B3B-4D8C-8317-511ECF72C469}">
      <dgm:prSet/>
      <dgm:spPr/>
      <dgm:t>
        <a:bodyPr/>
        <a:lstStyle/>
        <a:p>
          <a:endParaRPr lang="ru-RU"/>
        </a:p>
      </dgm:t>
    </dgm:pt>
    <dgm:pt modelId="{80F2067B-8B4E-480F-B5AB-058DAF3AAC99}" type="sibTrans" cxnId="{0AC1F503-6B3B-4D8C-8317-511ECF72C469}">
      <dgm:prSet/>
      <dgm:spPr/>
      <dgm:t>
        <a:bodyPr/>
        <a:lstStyle/>
        <a:p>
          <a:endParaRPr lang="ru-RU"/>
        </a:p>
      </dgm:t>
    </dgm:pt>
    <dgm:pt modelId="{366DB946-644F-431F-8D3A-CB4528D232F1}">
      <dgm:prSet phldrT="[Текст]"/>
      <dgm:spPr/>
      <dgm:t>
        <a:bodyPr/>
        <a:lstStyle/>
        <a:p>
          <a:r>
            <a:rPr lang="ru-RU" dirty="0"/>
            <a:t>Читатели комиксов</a:t>
          </a:r>
          <a:br>
            <a:rPr lang="ru-RU" dirty="0"/>
          </a:br>
          <a:r>
            <a:rPr lang="ru-RU" dirty="0"/>
            <a:t>Блогеры</a:t>
          </a:r>
          <a:endParaRPr lang="en-US" dirty="0"/>
        </a:p>
      </dgm:t>
    </dgm:pt>
    <dgm:pt modelId="{8A45F8D6-14E9-4800-B9ED-2026C48EBBAC}" type="parTrans" cxnId="{590C8532-C665-4DB0-86FA-23AA4BDD1816}">
      <dgm:prSet/>
      <dgm:spPr/>
      <dgm:t>
        <a:bodyPr/>
        <a:lstStyle/>
        <a:p>
          <a:endParaRPr lang="ru-RU"/>
        </a:p>
      </dgm:t>
    </dgm:pt>
    <dgm:pt modelId="{223FB9C2-6837-43EA-BA9D-BC979B420EBA}" type="sibTrans" cxnId="{590C8532-C665-4DB0-86FA-23AA4BDD1816}">
      <dgm:prSet/>
      <dgm:spPr/>
      <dgm:t>
        <a:bodyPr/>
        <a:lstStyle/>
        <a:p>
          <a:endParaRPr lang="ru-RU"/>
        </a:p>
      </dgm:t>
    </dgm:pt>
    <dgm:pt modelId="{97B08B77-DF4C-4D43-9CD2-B561DFBE10C8}">
      <dgm:prSet/>
      <dgm:spPr/>
      <dgm:t>
        <a:bodyPr/>
        <a:lstStyle/>
        <a:p>
          <a:r>
            <a:rPr lang="en-US" dirty="0"/>
            <a:t>SberCloud / Yandex Cloud</a:t>
          </a:r>
          <a:endParaRPr lang="ru-RU" dirty="0"/>
        </a:p>
      </dgm:t>
    </dgm:pt>
    <dgm:pt modelId="{30CEDEB3-58DD-4285-8408-E11D31C19006}" type="parTrans" cxnId="{FB15B831-4E9E-4E47-85CB-928383D20459}">
      <dgm:prSet/>
      <dgm:spPr/>
      <dgm:t>
        <a:bodyPr/>
        <a:lstStyle/>
        <a:p>
          <a:endParaRPr lang="ru-RU"/>
        </a:p>
      </dgm:t>
    </dgm:pt>
    <dgm:pt modelId="{FE54D8BD-4C4E-4630-862B-F7ACC1140A41}" type="sibTrans" cxnId="{FB15B831-4E9E-4E47-85CB-928383D20459}">
      <dgm:prSet/>
      <dgm:spPr/>
      <dgm:t>
        <a:bodyPr/>
        <a:lstStyle/>
        <a:p>
          <a:endParaRPr lang="ru-RU"/>
        </a:p>
      </dgm:t>
    </dgm:pt>
    <dgm:pt modelId="{4DC19D29-53C6-43EE-9D5F-B9CA38DD37FF}" type="pres">
      <dgm:prSet presAssocID="{C7D4AB63-0D87-403B-B74B-903D05FBF77B}" presName="composite" presStyleCnt="0">
        <dgm:presLayoutVars>
          <dgm:chMax val="1"/>
          <dgm:dir/>
          <dgm:resizeHandles val="exact"/>
        </dgm:presLayoutVars>
      </dgm:prSet>
      <dgm:spPr/>
    </dgm:pt>
    <dgm:pt modelId="{3A1FEB65-4B40-430D-B998-0A62D3FC3B8F}" type="pres">
      <dgm:prSet presAssocID="{C7D4AB63-0D87-403B-B74B-903D05FBF77B}" presName="radial" presStyleCnt="0">
        <dgm:presLayoutVars>
          <dgm:animLvl val="ctr"/>
        </dgm:presLayoutVars>
      </dgm:prSet>
      <dgm:spPr/>
    </dgm:pt>
    <dgm:pt modelId="{DF13193B-3723-4B7A-AD2E-F3CE2ACEF14C}" type="pres">
      <dgm:prSet presAssocID="{222F10B1-7D1D-4949-BABA-6CAC165E3FAF}" presName="centerShape" presStyleLbl="vennNode1" presStyleIdx="0" presStyleCnt="9"/>
      <dgm:spPr/>
    </dgm:pt>
    <dgm:pt modelId="{543BD742-F0C7-4A96-8EBE-6A828F807664}" type="pres">
      <dgm:prSet presAssocID="{1688424C-997A-4DCA-8078-76D53A003D99}" presName="node" presStyleLbl="vennNode1" presStyleIdx="1" presStyleCnt="9">
        <dgm:presLayoutVars>
          <dgm:bulletEnabled val="1"/>
        </dgm:presLayoutVars>
      </dgm:prSet>
      <dgm:spPr/>
    </dgm:pt>
    <dgm:pt modelId="{D5314959-2B9A-4F1D-9366-605E75DAF220}" type="pres">
      <dgm:prSet presAssocID="{94483BD9-47A5-41A7-8078-8D7437D0CB08}" presName="node" presStyleLbl="vennNode1" presStyleIdx="2" presStyleCnt="9">
        <dgm:presLayoutVars>
          <dgm:bulletEnabled val="1"/>
        </dgm:presLayoutVars>
      </dgm:prSet>
      <dgm:spPr/>
    </dgm:pt>
    <dgm:pt modelId="{C556F7BB-5420-4EB7-AEBD-C077EBE7FED3}" type="pres">
      <dgm:prSet presAssocID="{BDB8300B-DD5F-4EFF-93DD-8B78AAF842D1}" presName="node" presStyleLbl="vennNode1" presStyleIdx="3" presStyleCnt="9">
        <dgm:presLayoutVars>
          <dgm:bulletEnabled val="1"/>
        </dgm:presLayoutVars>
      </dgm:prSet>
      <dgm:spPr/>
    </dgm:pt>
    <dgm:pt modelId="{5DFB69FB-8626-4C3B-B8E9-2944D2ECC77D}" type="pres">
      <dgm:prSet presAssocID="{7DC877A7-756F-4009-9C7C-50C29B4D0507}" presName="node" presStyleLbl="vennNode1" presStyleIdx="4" presStyleCnt="9">
        <dgm:presLayoutVars>
          <dgm:bulletEnabled val="1"/>
        </dgm:presLayoutVars>
      </dgm:prSet>
      <dgm:spPr/>
    </dgm:pt>
    <dgm:pt modelId="{4A75D0D4-C6EF-4C19-9F7F-13AFD303145E}" type="pres">
      <dgm:prSet presAssocID="{4DA0C70D-BB33-4604-BA1E-54CD98D6D217}" presName="node" presStyleLbl="vennNode1" presStyleIdx="5" presStyleCnt="9">
        <dgm:presLayoutVars>
          <dgm:bulletEnabled val="1"/>
        </dgm:presLayoutVars>
      </dgm:prSet>
      <dgm:spPr/>
    </dgm:pt>
    <dgm:pt modelId="{C0DAD7F1-1A09-40C2-A257-EA8EE0C08ED3}" type="pres">
      <dgm:prSet presAssocID="{366DB946-644F-431F-8D3A-CB4528D232F1}" presName="node" presStyleLbl="vennNode1" presStyleIdx="6" presStyleCnt="9">
        <dgm:presLayoutVars>
          <dgm:bulletEnabled val="1"/>
        </dgm:presLayoutVars>
      </dgm:prSet>
      <dgm:spPr/>
    </dgm:pt>
    <dgm:pt modelId="{27FD42CB-587A-423C-A319-506CF3E7DE61}" type="pres">
      <dgm:prSet presAssocID="{97B08B77-DF4C-4D43-9CD2-B561DFBE10C8}" presName="node" presStyleLbl="vennNode1" presStyleIdx="7" presStyleCnt="9">
        <dgm:presLayoutVars>
          <dgm:bulletEnabled val="1"/>
        </dgm:presLayoutVars>
      </dgm:prSet>
      <dgm:spPr/>
    </dgm:pt>
    <dgm:pt modelId="{B5180215-2095-42B5-A47A-A6611855E945}" type="pres">
      <dgm:prSet presAssocID="{1ACC9EFC-D1BA-434E-AFF5-4D7937BD1CF1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7477DD01-58FE-45F5-BC47-3AF43CF97F7F}" type="presOf" srcId="{BDB8300B-DD5F-4EFF-93DD-8B78AAF842D1}" destId="{C556F7BB-5420-4EB7-AEBD-C077EBE7FED3}" srcOrd="0" destOrd="0" presId="urn:microsoft.com/office/officeart/2005/8/layout/radial3"/>
    <dgm:cxn modelId="{0AC1F503-6B3B-4D8C-8317-511ECF72C469}" srcId="{222F10B1-7D1D-4949-BABA-6CAC165E3FAF}" destId="{4DA0C70D-BB33-4604-BA1E-54CD98D6D217}" srcOrd="4" destOrd="0" parTransId="{B4E2C646-B5B9-4DDF-B2C3-AE6DC8E1B5C0}" sibTransId="{80F2067B-8B4E-480F-B5AB-058DAF3AAC99}"/>
    <dgm:cxn modelId="{CC686628-764B-4538-B6CA-5B0C5A3E97EE}" type="presOf" srcId="{7DC877A7-756F-4009-9C7C-50C29B4D0507}" destId="{5DFB69FB-8626-4C3B-B8E9-2944D2ECC77D}" srcOrd="0" destOrd="0" presId="urn:microsoft.com/office/officeart/2005/8/layout/radial3"/>
    <dgm:cxn modelId="{84DB1231-6FDE-4801-A1B4-7A59A4316777}" type="presOf" srcId="{4DA0C70D-BB33-4604-BA1E-54CD98D6D217}" destId="{4A75D0D4-C6EF-4C19-9F7F-13AFD303145E}" srcOrd="0" destOrd="0" presId="urn:microsoft.com/office/officeart/2005/8/layout/radial3"/>
    <dgm:cxn modelId="{FB15B831-4E9E-4E47-85CB-928383D20459}" srcId="{222F10B1-7D1D-4949-BABA-6CAC165E3FAF}" destId="{97B08B77-DF4C-4D43-9CD2-B561DFBE10C8}" srcOrd="6" destOrd="0" parTransId="{30CEDEB3-58DD-4285-8408-E11D31C19006}" sibTransId="{FE54D8BD-4C4E-4630-862B-F7ACC1140A41}"/>
    <dgm:cxn modelId="{590C8532-C665-4DB0-86FA-23AA4BDD1816}" srcId="{222F10B1-7D1D-4949-BABA-6CAC165E3FAF}" destId="{366DB946-644F-431F-8D3A-CB4528D232F1}" srcOrd="5" destOrd="0" parTransId="{8A45F8D6-14E9-4800-B9ED-2026C48EBBAC}" sibTransId="{223FB9C2-6837-43EA-BA9D-BC979B420EBA}"/>
    <dgm:cxn modelId="{215F1138-C7AB-4223-94EC-9E738A3A19E4}" srcId="{222F10B1-7D1D-4949-BABA-6CAC165E3FAF}" destId="{BDB8300B-DD5F-4EFF-93DD-8B78AAF842D1}" srcOrd="2" destOrd="0" parTransId="{C3057D81-73E0-41D5-A07F-8C5F17AC0831}" sibTransId="{886AFFF3-BFD9-4E5A-9F8C-3EA312A04BA3}"/>
    <dgm:cxn modelId="{A9037A3D-319C-428B-A2AD-C0DEB0174274}" type="presOf" srcId="{C7D4AB63-0D87-403B-B74B-903D05FBF77B}" destId="{4DC19D29-53C6-43EE-9D5F-B9CA38DD37FF}" srcOrd="0" destOrd="0" presId="urn:microsoft.com/office/officeart/2005/8/layout/radial3"/>
    <dgm:cxn modelId="{92C49E64-4E77-461C-A3E7-4083D777AF90}" srcId="{222F10B1-7D1D-4949-BABA-6CAC165E3FAF}" destId="{94483BD9-47A5-41A7-8078-8D7437D0CB08}" srcOrd="1" destOrd="0" parTransId="{FE145ED1-FFE5-43BC-9800-E44C920CEEB6}" sibTransId="{E42DABC0-DDE8-4E2C-97C2-3CBC317C9513}"/>
    <dgm:cxn modelId="{AC826D66-7D22-487D-B179-C4375EE46CD7}" type="presOf" srcId="{366DB946-644F-431F-8D3A-CB4528D232F1}" destId="{C0DAD7F1-1A09-40C2-A257-EA8EE0C08ED3}" srcOrd="0" destOrd="0" presId="urn:microsoft.com/office/officeart/2005/8/layout/radial3"/>
    <dgm:cxn modelId="{FA6B746C-260B-49D2-9337-8DAED326C817}" type="presOf" srcId="{1688424C-997A-4DCA-8078-76D53A003D99}" destId="{543BD742-F0C7-4A96-8EBE-6A828F807664}" srcOrd="0" destOrd="0" presId="urn:microsoft.com/office/officeart/2005/8/layout/radial3"/>
    <dgm:cxn modelId="{C8DEF5B0-0F24-4FB3-82B8-380DA565B17E}" srcId="{C7D4AB63-0D87-403B-B74B-903D05FBF77B}" destId="{222F10B1-7D1D-4949-BABA-6CAC165E3FAF}" srcOrd="0" destOrd="0" parTransId="{403D8B29-B04F-431F-B43E-C8EABCE04840}" sibTransId="{9BD5661D-C3B8-42EE-8273-F86305589A55}"/>
    <dgm:cxn modelId="{91C0EEB4-ECB1-4DC9-AB35-FAE8D37C2CC1}" type="presOf" srcId="{222F10B1-7D1D-4949-BABA-6CAC165E3FAF}" destId="{DF13193B-3723-4B7A-AD2E-F3CE2ACEF14C}" srcOrd="0" destOrd="0" presId="urn:microsoft.com/office/officeart/2005/8/layout/radial3"/>
    <dgm:cxn modelId="{33FACEBB-8704-44FA-B676-40647182DD5F}" type="presOf" srcId="{1ACC9EFC-D1BA-434E-AFF5-4D7937BD1CF1}" destId="{B5180215-2095-42B5-A47A-A6611855E945}" srcOrd="0" destOrd="0" presId="urn:microsoft.com/office/officeart/2005/8/layout/radial3"/>
    <dgm:cxn modelId="{02D091D7-AAEE-4E0C-8886-22EE5CB5CFE3}" srcId="{222F10B1-7D1D-4949-BABA-6CAC165E3FAF}" destId="{7DC877A7-756F-4009-9C7C-50C29B4D0507}" srcOrd="3" destOrd="0" parTransId="{1E169B05-656C-46B0-96FC-A5FD1955F457}" sibTransId="{309E6A9F-91CF-4F2C-BDBC-6E517BA40EE2}"/>
    <dgm:cxn modelId="{96A3D6E9-14DB-49E9-8438-C08C07EC8FA8}" srcId="{222F10B1-7D1D-4949-BABA-6CAC165E3FAF}" destId="{1ACC9EFC-D1BA-434E-AFF5-4D7937BD1CF1}" srcOrd="7" destOrd="0" parTransId="{CB2870ED-EA68-4A34-8985-F4854366A819}" sibTransId="{6DA71C78-3E80-4C05-A0F1-1ACD08D7046A}"/>
    <dgm:cxn modelId="{669C51F2-E243-4ABD-873D-9E0CF629B415}" type="presOf" srcId="{94483BD9-47A5-41A7-8078-8D7437D0CB08}" destId="{D5314959-2B9A-4F1D-9366-605E75DAF220}" srcOrd="0" destOrd="0" presId="urn:microsoft.com/office/officeart/2005/8/layout/radial3"/>
    <dgm:cxn modelId="{E70EEEF9-223B-4FEA-8BC4-95E4EAC76678}" srcId="{222F10B1-7D1D-4949-BABA-6CAC165E3FAF}" destId="{1688424C-997A-4DCA-8078-76D53A003D99}" srcOrd="0" destOrd="0" parTransId="{8B9DEE56-91D9-42D6-A7BE-1092FECF6E07}" sibTransId="{4D5EDED4-023A-4845-BF59-A578DC951523}"/>
    <dgm:cxn modelId="{1CDFB6FC-FBB6-4E91-BAAC-8FA8859C8543}" type="presOf" srcId="{97B08B77-DF4C-4D43-9CD2-B561DFBE10C8}" destId="{27FD42CB-587A-423C-A319-506CF3E7DE61}" srcOrd="0" destOrd="0" presId="urn:microsoft.com/office/officeart/2005/8/layout/radial3"/>
    <dgm:cxn modelId="{BFDC69A6-620E-46B2-950B-62F285CC4D9A}" type="presParOf" srcId="{4DC19D29-53C6-43EE-9D5F-B9CA38DD37FF}" destId="{3A1FEB65-4B40-430D-B998-0A62D3FC3B8F}" srcOrd="0" destOrd="0" presId="urn:microsoft.com/office/officeart/2005/8/layout/radial3"/>
    <dgm:cxn modelId="{1E4FF731-7D4A-49BD-A1F4-7DBE9F2EFF4F}" type="presParOf" srcId="{3A1FEB65-4B40-430D-B998-0A62D3FC3B8F}" destId="{DF13193B-3723-4B7A-AD2E-F3CE2ACEF14C}" srcOrd="0" destOrd="0" presId="urn:microsoft.com/office/officeart/2005/8/layout/radial3"/>
    <dgm:cxn modelId="{14501369-B3A5-4326-8B53-407FA33E28E6}" type="presParOf" srcId="{3A1FEB65-4B40-430D-B998-0A62D3FC3B8F}" destId="{543BD742-F0C7-4A96-8EBE-6A828F807664}" srcOrd="1" destOrd="0" presId="urn:microsoft.com/office/officeart/2005/8/layout/radial3"/>
    <dgm:cxn modelId="{A01A08AD-F910-443F-96BF-297C374480B5}" type="presParOf" srcId="{3A1FEB65-4B40-430D-B998-0A62D3FC3B8F}" destId="{D5314959-2B9A-4F1D-9366-605E75DAF220}" srcOrd="2" destOrd="0" presId="urn:microsoft.com/office/officeart/2005/8/layout/radial3"/>
    <dgm:cxn modelId="{0F308CAA-F6CD-4412-868D-8B0E4FB96B6B}" type="presParOf" srcId="{3A1FEB65-4B40-430D-B998-0A62D3FC3B8F}" destId="{C556F7BB-5420-4EB7-AEBD-C077EBE7FED3}" srcOrd="3" destOrd="0" presId="urn:microsoft.com/office/officeart/2005/8/layout/radial3"/>
    <dgm:cxn modelId="{42EADA86-B3AB-45BC-B3BB-16B41B1E8E91}" type="presParOf" srcId="{3A1FEB65-4B40-430D-B998-0A62D3FC3B8F}" destId="{5DFB69FB-8626-4C3B-B8E9-2944D2ECC77D}" srcOrd="4" destOrd="0" presId="urn:microsoft.com/office/officeart/2005/8/layout/radial3"/>
    <dgm:cxn modelId="{C29C1AC5-BED4-48B9-8F06-FB424080951A}" type="presParOf" srcId="{3A1FEB65-4B40-430D-B998-0A62D3FC3B8F}" destId="{4A75D0D4-C6EF-4C19-9F7F-13AFD303145E}" srcOrd="5" destOrd="0" presId="urn:microsoft.com/office/officeart/2005/8/layout/radial3"/>
    <dgm:cxn modelId="{52DEBAD1-673F-45DB-A188-726F14538E4E}" type="presParOf" srcId="{3A1FEB65-4B40-430D-B998-0A62D3FC3B8F}" destId="{C0DAD7F1-1A09-40C2-A257-EA8EE0C08ED3}" srcOrd="6" destOrd="0" presId="urn:microsoft.com/office/officeart/2005/8/layout/radial3"/>
    <dgm:cxn modelId="{ACE82056-0530-41ED-93E5-1E5B295FDDDD}" type="presParOf" srcId="{3A1FEB65-4B40-430D-B998-0A62D3FC3B8F}" destId="{27FD42CB-587A-423C-A319-506CF3E7DE61}" srcOrd="7" destOrd="0" presId="urn:microsoft.com/office/officeart/2005/8/layout/radial3"/>
    <dgm:cxn modelId="{9CE18739-7990-4EE2-9EA3-B90F18159068}" type="presParOf" srcId="{3A1FEB65-4B40-430D-B998-0A62D3FC3B8F}" destId="{B5180215-2095-42B5-A47A-A6611855E94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3193B-3723-4B7A-AD2E-F3CE2ACEF14C}">
      <dsp:nvSpPr>
        <dsp:cNvPr id="0" name=""/>
        <dsp:cNvSpPr/>
      </dsp:nvSpPr>
      <dsp:spPr>
        <a:xfrm>
          <a:off x="2080947" y="980281"/>
          <a:ext cx="2442104" cy="24421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800"/>
            <a:buFont typeface="Calibri"/>
            <a:buNone/>
          </a:pPr>
          <a:r>
            <a:rPr lang="ru-RU" sz="24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Стартап-проект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2438585" y="1337919"/>
        <a:ext cx="1726828" cy="1726828"/>
      </dsp:txXfrm>
    </dsp:sp>
    <dsp:sp modelId="{543BD742-F0C7-4A96-8EBE-6A828F807664}">
      <dsp:nvSpPr>
        <dsp:cNvPr id="0" name=""/>
        <dsp:cNvSpPr/>
      </dsp:nvSpPr>
      <dsp:spPr>
        <a:xfrm>
          <a:off x="2691473" y="435"/>
          <a:ext cx="1221052" cy="1221052"/>
        </a:xfrm>
        <a:prstGeom prst="ellipse">
          <a:avLst/>
        </a:prstGeom>
        <a:solidFill>
          <a:schemeClr val="accent4">
            <a:alpha val="50000"/>
            <a:hueOff val="-214283"/>
            <a:satOff val="1815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ГГНТУ</a:t>
          </a:r>
        </a:p>
      </dsp:txBody>
      <dsp:txXfrm>
        <a:off x="2870292" y="179254"/>
        <a:ext cx="863414" cy="863414"/>
      </dsp:txXfrm>
    </dsp:sp>
    <dsp:sp modelId="{D5314959-2B9A-4F1D-9366-605E75DAF220}">
      <dsp:nvSpPr>
        <dsp:cNvPr id="0" name=""/>
        <dsp:cNvSpPr/>
      </dsp:nvSpPr>
      <dsp:spPr>
        <a:xfrm>
          <a:off x="3816036" y="466244"/>
          <a:ext cx="1221052" cy="1221052"/>
        </a:xfrm>
        <a:prstGeom prst="ellipse">
          <a:avLst/>
        </a:prstGeom>
        <a:solidFill>
          <a:schemeClr val="accent4">
            <a:alpha val="50000"/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i="0" u="none" kern="1200" dirty="0" err="1"/>
            <a:t>PyTorch</a:t>
          </a:r>
          <a:r>
            <a:rPr lang="en-US" sz="800" b="0" i="0" u="none" kern="1200" dirty="0"/>
            <a:t>, OpenCV</a:t>
          </a:r>
          <a:endParaRPr lang="ru-RU" sz="800" b="0" kern="1200" dirty="0"/>
        </a:p>
      </dsp:txBody>
      <dsp:txXfrm>
        <a:off x="3994855" y="645063"/>
        <a:ext cx="863414" cy="863414"/>
      </dsp:txXfrm>
    </dsp:sp>
    <dsp:sp modelId="{C556F7BB-5420-4EB7-AEBD-C077EBE7FED3}">
      <dsp:nvSpPr>
        <dsp:cNvPr id="0" name=""/>
        <dsp:cNvSpPr/>
      </dsp:nvSpPr>
      <dsp:spPr>
        <a:xfrm>
          <a:off x="4281845" y="1590807"/>
          <a:ext cx="1221052" cy="122105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Горизонты2030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Студенческий стартап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Акселерационная программа</a:t>
          </a:r>
        </a:p>
      </dsp:txBody>
      <dsp:txXfrm>
        <a:off x="4460664" y="1769626"/>
        <a:ext cx="863414" cy="863414"/>
      </dsp:txXfrm>
    </dsp:sp>
    <dsp:sp modelId="{5DFB69FB-8626-4C3B-B8E9-2944D2ECC77D}">
      <dsp:nvSpPr>
        <dsp:cNvPr id="0" name=""/>
        <dsp:cNvSpPr/>
      </dsp:nvSpPr>
      <dsp:spPr>
        <a:xfrm>
          <a:off x="3816036" y="2715369"/>
          <a:ext cx="1221052" cy="1221052"/>
        </a:xfrm>
        <a:prstGeom prst="ellipse">
          <a:avLst/>
        </a:prstGeom>
        <a:solidFill>
          <a:schemeClr val="accent4">
            <a:alpha val="50000"/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Рекламные </a:t>
          </a:r>
          <a:r>
            <a:rPr lang="ru-RU" sz="900" kern="1200" dirty="0" err="1"/>
            <a:t>агенства</a:t>
          </a:r>
          <a:endParaRPr lang="ru-R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СММ-</a:t>
          </a:r>
          <a:r>
            <a:rPr lang="ru-RU" sz="900" kern="1200" dirty="0" err="1"/>
            <a:t>агенства</a:t>
          </a:r>
          <a:endParaRPr lang="ru-R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3994855" y="2894188"/>
        <a:ext cx="863414" cy="863414"/>
      </dsp:txXfrm>
    </dsp:sp>
    <dsp:sp modelId="{4A75D0D4-C6EF-4C19-9F7F-13AFD303145E}">
      <dsp:nvSpPr>
        <dsp:cNvPr id="0" name=""/>
        <dsp:cNvSpPr/>
      </dsp:nvSpPr>
      <dsp:spPr>
        <a:xfrm>
          <a:off x="2691473" y="3181178"/>
          <a:ext cx="1221052" cy="1221052"/>
        </a:xfrm>
        <a:prstGeom prst="ellipse">
          <a:avLst/>
        </a:prstGeom>
        <a:solidFill>
          <a:schemeClr val="accent4">
            <a:alpha val="50000"/>
            <a:hueOff val="-1071416"/>
            <a:satOff val="9075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Пилотное тестирование на реальных видео у партнёрских SMM-</a:t>
          </a:r>
          <a:r>
            <a:rPr lang="ru-RU" sz="800" kern="1200" dirty="0" err="1"/>
            <a:t>агентст</a:t>
          </a:r>
          <a:endParaRPr lang="ru-RU" sz="800" kern="1200" dirty="0"/>
        </a:p>
      </dsp:txBody>
      <dsp:txXfrm>
        <a:off x="2870292" y="3359997"/>
        <a:ext cx="863414" cy="863414"/>
      </dsp:txXfrm>
    </dsp:sp>
    <dsp:sp modelId="{C0DAD7F1-1A09-40C2-A257-EA8EE0C08ED3}">
      <dsp:nvSpPr>
        <dsp:cNvPr id="0" name=""/>
        <dsp:cNvSpPr/>
      </dsp:nvSpPr>
      <dsp:spPr>
        <a:xfrm>
          <a:off x="1566911" y="2715369"/>
          <a:ext cx="1221052" cy="1221052"/>
        </a:xfrm>
        <a:prstGeom prst="ellipse">
          <a:avLst/>
        </a:prstGeom>
        <a:solidFill>
          <a:schemeClr val="accent4">
            <a:alpha val="50000"/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Читатели комиксов</a:t>
          </a:r>
          <a:br>
            <a:rPr lang="ru-RU" sz="800" kern="1200" dirty="0"/>
          </a:br>
          <a:r>
            <a:rPr lang="ru-RU" sz="800" kern="1200" dirty="0"/>
            <a:t>Блогеры</a:t>
          </a:r>
          <a:endParaRPr lang="en-US" sz="800" kern="1200" dirty="0"/>
        </a:p>
      </dsp:txBody>
      <dsp:txXfrm>
        <a:off x="1745730" y="2894188"/>
        <a:ext cx="863414" cy="863414"/>
      </dsp:txXfrm>
    </dsp:sp>
    <dsp:sp modelId="{27FD42CB-587A-423C-A319-506CF3E7DE61}">
      <dsp:nvSpPr>
        <dsp:cNvPr id="0" name=""/>
        <dsp:cNvSpPr/>
      </dsp:nvSpPr>
      <dsp:spPr>
        <a:xfrm>
          <a:off x="1101102" y="1590807"/>
          <a:ext cx="1221052" cy="1221052"/>
        </a:xfrm>
        <a:prstGeom prst="ellipse">
          <a:avLst/>
        </a:prstGeom>
        <a:solidFill>
          <a:schemeClr val="accent4">
            <a:alpha val="50000"/>
            <a:hueOff val="-1499983"/>
            <a:satOff val="12705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SberCloud / Yandex Cloud</a:t>
          </a:r>
          <a:endParaRPr lang="ru-RU" sz="800" kern="1200" dirty="0"/>
        </a:p>
      </dsp:txBody>
      <dsp:txXfrm>
        <a:off x="1279921" y="1769626"/>
        <a:ext cx="863414" cy="863414"/>
      </dsp:txXfrm>
    </dsp:sp>
    <dsp:sp modelId="{B5180215-2095-42B5-A47A-A6611855E945}">
      <dsp:nvSpPr>
        <dsp:cNvPr id="0" name=""/>
        <dsp:cNvSpPr/>
      </dsp:nvSpPr>
      <dsp:spPr>
        <a:xfrm>
          <a:off x="1566911" y="466244"/>
          <a:ext cx="1221052" cy="1221052"/>
        </a:xfrm>
        <a:prstGeom prst="ellipse">
          <a:avLst/>
        </a:prstGeom>
        <a:solidFill>
          <a:schemeClr val="accent4">
            <a:alpha val="50000"/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ФРИИ, </a:t>
          </a:r>
          <a:r>
            <a:rPr lang="en-US" sz="800" kern="1200" dirty="0" err="1"/>
            <a:t>YellowRockets</a:t>
          </a:r>
          <a:r>
            <a:rPr lang="en-US" sz="800" kern="1200" dirty="0"/>
            <a:t>, </a:t>
          </a:r>
          <a:r>
            <a:rPr lang="en-US" sz="800" kern="1200" dirty="0" err="1"/>
            <a:t>AngelsDeck</a:t>
          </a:r>
          <a:r>
            <a:rPr lang="en-US" sz="800" kern="1200" dirty="0"/>
            <a:t>, </a:t>
          </a:r>
          <a:r>
            <a:rPr lang="en-US" sz="800" kern="1200" dirty="0" err="1"/>
            <a:t>SmartHub</a:t>
          </a:r>
          <a:r>
            <a:rPr lang="en-US" sz="800" kern="1200" dirty="0"/>
            <a:t>, </a:t>
          </a:r>
          <a:r>
            <a:rPr lang="en-US" sz="800" kern="1200" dirty="0" err="1"/>
            <a:t>Sber</a:t>
          </a:r>
          <a:r>
            <a:rPr lang="en-US" sz="800" kern="1200" dirty="0"/>
            <a:t> AI Investments</a:t>
          </a:r>
          <a:endParaRPr lang="ru-RU" sz="800" kern="1200" dirty="0"/>
        </a:p>
      </dsp:txBody>
      <dsp:txXfrm>
        <a:off x="1745730" y="645063"/>
        <a:ext cx="863414" cy="86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C4BAA-E369-44AD-87C0-64F34E7C73DA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E880-491A-4E3B-8D0D-90D32A071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2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A728-D73C-E140-8099-AC13A4281303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862-1F40-B349-91D5-3B9B128B7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13" indent="0" algn="ctr">
              <a:buNone/>
              <a:defRPr sz="1800"/>
            </a:lvl2pPr>
            <a:lvl3pPr marL="839828" indent="0" algn="ctr">
              <a:buNone/>
              <a:defRPr sz="1700"/>
            </a:lvl3pPr>
            <a:lvl4pPr marL="1259742" indent="0" algn="ctr">
              <a:buNone/>
              <a:defRPr sz="1500"/>
            </a:lvl4pPr>
            <a:lvl5pPr marL="1679655" indent="0" algn="ctr">
              <a:buNone/>
              <a:defRPr sz="1500"/>
            </a:lvl5pPr>
            <a:lvl6pPr marL="2099569" indent="0" algn="ctr">
              <a:buNone/>
              <a:defRPr sz="1500"/>
            </a:lvl6pPr>
            <a:lvl7pPr marL="2519483" indent="0" algn="ctr">
              <a:buNone/>
              <a:defRPr sz="1500"/>
            </a:lvl7pPr>
            <a:lvl8pPr marL="2939397" indent="0" algn="ctr">
              <a:buNone/>
              <a:defRPr sz="1500"/>
            </a:lvl8pPr>
            <a:lvl9pPr marL="335931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3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3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62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736728"/>
            <a:ext cx="8721437" cy="4351338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05.12.2025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3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4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слайда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13653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156156"/>
            <a:ext cx="8721437" cy="5041446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612" indent="-209957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05.12.2025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9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38" indent="0" algn="ctr">
              <a:buNone/>
              <a:defRPr sz="1800"/>
            </a:lvl2pPr>
            <a:lvl3pPr marL="839876" indent="0" algn="ctr">
              <a:buNone/>
              <a:defRPr sz="1700"/>
            </a:lvl3pPr>
            <a:lvl4pPr marL="1259815" indent="0" algn="ctr">
              <a:buNone/>
              <a:defRPr sz="1500"/>
            </a:lvl4pPr>
            <a:lvl5pPr marL="1679753" indent="0" algn="ctr">
              <a:buNone/>
              <a:defRPr sz="1500"/>
            </a:lvl5pPr>
            <a:lvl6pPr marL="2099691" indent="0" algn="ctr">
              <a:buNone/>
              <a:defRPr sz="1500"/>
            </a:lvl6pPr>
            <a:lvl7pPr marL="2519629" indent="0" algn="ctr">
              <a:buNone/>
              <a:defRPr sz="1500"/>
            </a:lvl7pPr>
            <a:lvl8pPr marL="2939567" indent="0" algn="ctr">
              <a:buNone/>
              <a:defRPr sz="1500"/>
            </a:lvl8pPr>
            <a:lvl9pPr marL="3359506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1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1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736727"/>
            <a:ext cx="8721437" cy="4351338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05.12.2025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1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6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слайда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97931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156156"/>
            <a:ext cx="8721437" cy="5041446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722" indent="-209969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05.12.2025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9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067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83984" tIns="41992" rIns="83984" bIns="4199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8"/>
            <a:ext cx="8543925" cy="4351338"/>
          </a:xfrm>
          <a:prstGeom prst="rect">
            <a:avLst/>
          </a:prstGeom>
        </p:spPr>
        <p:txBody>
          <a:bodyPr vert="horz" lIns="83984" tIns="41992" rIns="83984" bIns="419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05.12.2025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1"/>
            <a:ext cx="3343275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/>
  <p:txStyles>
    <p:titleStyle>
      <a:lvl1pPr algn="l" defTabSz="8398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57" indent="-209957" algn="l" defTabSz="839828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871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78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69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12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26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3988" tIns="41994" rIns="83988" bIns="41994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05.12.2025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/>
  <p:txStyles>
    <p:titleStyle>
      <a:lvl1pPr algn="l" defTabSz="83987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69" indent="-209969" algn="l" defTabSz="839876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0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46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84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60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98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53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475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717176" y="5971994"/>
            <a:ext cx="4545105" cy="19160"/>
            <a:chOff x="717176" y="5971994"/>
            <a:chExt cx="4545105" cy="1916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rgbClr val="AB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rgbClr val="AB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99123" y="4971517"/>
            <a:ext cx="4545105" cy="19160"/>
            <a:chOff x="717176" y="5971994"/>
            <a:chExt cx="4545105" cy="1916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rgbClr val="AB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rgbClr val="AB2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67F83C5-B130-4B19-3B7B-1A38BB5F0422}"/>
              </a:ext>
            </a:extLst>
          </p:cNvPr>
          <p:cNvSpPr txBox="1"/>
          <p:nvPr/>
        </p:nvSpPr>
        <p:spPr>
          <a:xfrm>
            <a:off x="604786" y="3905614"/>
            <a:ext cx="553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FrameIT</a:t>
            </a:r>
            <a:r>
              <a:rPr lang="en-US" dirty="0">
                <a:highlight>
                  <a:srgbClr val="FFFF00"/>
                </a:highlight>
              </a:rPr>
              <a:t> – </a:t>
            </a:r>
            <a:r>
              <a:rPr lang="ru-RU" dirty="0">
                <a:highlight>
                  <a:srgbClr val="FFFF00"/>
                </a:highlight>
              </a:rPr>
              <a:t>автоматический комикс-генератор по видео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EA1D9-1099-0FBF-C181-B0EB82D1F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2" b="4265"/>
          <a:stretch/>
        </p:blipFill>
        <p:spPr>
          <a:xfrm>
            <a:off x="0" y="-2"/>
            <a:ext cx="6100408" cy="2345384"/>
          </a:xfrm>
          <a:prstGeom prst="rect">
            <a:avLst/>
          </a:prstGeom>
        </p:spPr>
      </p:pic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45728920-93FE-EBC4-F4B3-79DE8970AE7B}"/>
              </a:ext>
            </a:extLst>
          </p:cNvPr>
          <p:cNvSpPr/>
          <p:nvPr/>
        </p:nvSpPr>
        <p:spPr>
          <a:xfrm>
            <a:off x="6103137" y="2328415"/>
            <a:ext cx="6120000" cy="4529333"/>
          </a:xfrm>
          <a:prstGeom prst="rect">
            <a:avLst/>
          </a:prstGeom>
          <a:solidFill>
            <a:srgbClr val="FFA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ern="0" dirty="0">
              <a:solidFill>
                <a:srgbClr val="FCAF17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20F08F3D-19A0-F283-B4D9-189E302D0C5F}"/>
              </a:ext>
            </a:extLst>
          </p:cNvPr>
          <p:cNvSpPr/>
          <p:nvPr/>
        </p:nvSpPr>
        <p:spPr>
          <a:xfrm>
            <a:off x="6103137" y="-2"/>
            <a:ext cx="6121526" cy="2345384"/>
          </a:xfrm>
          <a:prstGeom prst="rect">
            <a:avLst/>
          </a:prstGeom>
          <a:solidFill>
            <a:srgbClr val="9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ern="0">
              <a:solidFill>
                <a:srgbClr val="8F00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BBE6753F-1FF2-1FD5-5F3E-382480803904}"/>
              </a:ext>
            </a:extLst>
          </p:cNvPr>
          <p:cNvSpPr/>
          <p:nvPr/>
        </p:nvSpPr>
        <p:spPr>
          <a:xfrm>
            <a:off x="6103137" y="5359336"/>
            <a:ext cx="6121528" cy="1514425"/>
          </a:xfrm>
          <a:prstGeom prst="rect">
            <a:avLst/>
          </a:prstGeom>
          <a:solidFill>
            <a:srgbClr val="FF2F2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D493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kern="0">
              <a:solidFill>
                <a:srgbClr val="FD493D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9644EF4C-859B-8782-138F-7DD0A87DB533}"/>
              </a:ext>
            </a:extLst>
          </p:cNvPr>
          <p:cNvSpPr/>
          <p:nvPr/>
        </p:nvSpPr>
        <p:spPr>
          <a:xfrm>
            <a:off x="8818529" y="-2"/>
            <a:ext cx="3406131" cy="4274948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B5D8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ern="0">
              <a:solidFill>
                <a:srgbClr val="B5D8E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Квадрат">
            <a:extLst>
              <a:ext uri="{FF2B5EF4-FFF2-40B4-BE49-F238E27FC236}">
                <a16:creationId xmlns:a16="http://schemas.microsoft.com/office/drawing/2014/main" id="{AD15AED6-150B-D1D3-D19B-6A10500ABD32}"/>
              </a:ext>
            </a:extLst>
          </p:cNvPr>
          <p:cNvSpPr/>
          <p:nvPr/>
        </p:nvSpPr>
        <p:spPr>
          <a:xfrm>
            <a:off x="8821757" y="2345382"/>
            <a:ext cx="3404109" cy="4529333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BB3C1"/>
                </a:solidFill>
              </a:defRPr>
            </a:pPr>
            <a:endParaRPr kern="0">
              <a:solidFill>
                <a:srgbClr val="FBB3C1"/>
              </a:solidFill>
              <a:latin typeface="+mj-lt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27CE2-B31D-5FF2-4BFA-66705FA41A98}"/>
              </a:ext>
            </a:extLst>
          </p:cNvPr>
          <p:cNvSpPr txBox="1"/>
          <p:nvPr/>
        </p:nvSpPr>
        <p:spPr>
          <a:xfrm>
            <a:off x="6401409" y="5926730"/>
            <a:ext cx="2682770" cy="451850"/>
          </a:xfrm>
          <a:prstGeom prst="rect">
            <a:avLst/>
          </a:prstGeom>
          <a:noFill/>
        </p:spPr>
        <p:txBody>
          <a:bodyPr wrap="square" tIns="36000" rIns="540000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white"/>
                </a:solidFill>
                <a:latin typeface="+mj-lt"/>
              </a:rPr>
              <a:t>2025год, ГГНТУ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8432F-F558-FC98-84F8-66C214563E0E}"/>
              </a:ext>
            </a:extLst>
          </p:cNvPr>
          <p:cNvSpPr txBox="1"/>
          <p:nvPr/>
        </p:nvSpPr>
        <p:spPr>
          <a:xfrm>
            <a:off x="604785" y="5317916"/>
            <a:ext cx="2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Команда «Вектор»</a:t>
            </a:r>
          </a:p>
        </p:txBody>
      </p:sp>
    </p:spTree>
    <p:extLst>
      <p:ext uri="{BB962C8B-B14F-4D97-AF65-F5344CB8AC3E}">
        <p14:creationId xmlns:p14="http://schemas.microsoft.com/office/powerpoint/2010/main" val="327253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125" y="259442"/>
            <a:ext cx="329404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Бизнес-модель по шаблону </a:t>
            </a:r>
            <a:r>
              <a:rPr lang="ru-RU" sz="1286" b="1" dirty="0" err="1"/>
              <a:t>Остервальдера</a:t>
            </a:r>
            <a:endParaRPr lang="ru-RU" sz="1286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3FC87DB7-563B-58AD-20DE-AE47E281F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89385"/>
              </p:ext>
            </p:extLst>
          </p:nvPr>
        </p:nvGraphicFramePr>
        <p:xfrm>
          <a:off x="0" y="841303"/>
          <a:ext cx="9906000" cy="6016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4230297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329036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622498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8242506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052841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95298972"/>
                    </a:ext>
                  </a:extLst>
                </a:gridCol>
              </a:tblGrid>
              <a:tr h="2134979">
                <a:tc rowSpan="3">
                  <a:txBody>
                    <a:bodyPr/>
                    <a:lstStyle/>
                    <a:p>
                      <a:pPr marL="0" algn="ctr" defTabSz="839876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Партнеры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Облачные провайдеры (GPU-серверы)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Провайдеры STT (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Speech</a:t>
                      </a:r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-Text) API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Рекламные и маркетинговые агентства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платформы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активности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улучшение ПО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и дообучение AI/ML моделей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Маркетинг и продажи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DBE2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Ценностное предложение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 времени и сил: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Полная автоматизация трудоемкого процесса создания комиксов из видео.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Доступность: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Создание комиксов становится доступным для пользователей без навыков дизайна и редактирования.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Скорость и масштабируемость: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Возможность быстро создавать большое количество контента.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Уникальность: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Автоматизированная работа именно с видео-контентом, а не со статичными изображениями, что является ключевым отличием от аналогов.</a:t>
                      </a:r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839876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Каналы продвижения будущего продукта</a:t>
                      </a:r>
                    </a:p>
                    <a:p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Токенная</a:t>
                      </a:r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модель: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покупка пакетов токенов для генерации комиксов.</a:t>
                      </a:r>
                    </a:p>
                    <a:p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Freemium</a:t>
                      </a:r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-доступ: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ограниченная бесплатная пробная версия для вовлечения.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Корпоративные продажи: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пакеты токенов + приоритетная поддержка для бизнеса.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White-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партнёрства: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интеграция технологии под бренд клиента.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DBE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аудитория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Создатели контента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Малый и средний бизнес (SMB):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Рекламные агентства, маркетологи для создания креативного контента для кампаний.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Медиа и развлекательная индустрия: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Студии анимации, редакции для быстрого создания промо-материалов.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Любители комиксов и графического дизайна: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Энтузиасты, не обладающие профессиональными навыками.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lang="ru-RU" sz="1050" b="0" i="0" dirty="0">
                        <a:solidFill>
                          <a:srgbClr val="0F1115"/>
                        </a:solidFill>
                        <a:effectLst/>
                        <a:latin typeface="quote-cjk-patc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785097"/>
                  </a:ext>
                </a:extLst>
              </a:tr>
              <a:tr h="116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ресурсы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Команда разработчиков: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ML-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инженеры (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Vision, NLP),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бэкенд-/фронтенд-разработчики (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Python, Django/Flask, React).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Технологический стек: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Проприетарные алгоритмы, код, модели машинного обучения (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OpenCV, </a:t>
                      </a:r>
                      <a:r>
                        <a:rPr 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PyTorch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 и </a:t>
                      </a:r>
                      <a:r>
                        <a:rPr lang="en-US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UX/UI: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Шаблоны комиксов, диалоговые "пузыри", интуитивно понятный интерфейс.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DB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839876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DB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044341"/>
                  </a:ext>
                </a:extLst>
              </a:tr>
              <a:tr h="218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ресурсы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Команда разработчиков: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ML-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инженеры (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Vision, NLP), 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бэкенд-/фронтенд-разработчики (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Python, Django/Flask, React).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Технологический стек: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Проприетарные алгоритмы, код, модели машинного обучения (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OpenCV, </a:t>
                      </a:r>
                      <a:r>
                        <a:rPr 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PyTorch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 и </a:t>
                      </a:r>
                      <a:r>
                        <a:rPr lang="en-US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UX/UI: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Шаблоны комиксов, диалоговые "пузыри", интуитивно понятный интерфейс.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DB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39876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Каналы сбыта будущего продукта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Собственный веб-сайт (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SaaS</a:t>
                      </a:r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-платформа):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Основной канал для привлечения и обслуживания индивидуальных пользователей и малого бизнеса.</a:t>
                      </a:r>
                    </a:p>
                    <a:p>
                      <a:r>
                        <a:rPr lang="ru-RU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сети и контент-маркетинг: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Привлечение целевой аудитории</a:t>
                      </a:r>
                    </a:p>
                  </a:txBody>
                  <a:tcPr>
                    <a:solidFill>
                      <a:srgbClr val="D8DB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46276"/>
                  </a:ext>
                </a:extLst>
              </a:tr>
              <a:tr h="1076960">
                <a:tc gridSpan="3"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</a:p>
                    <a:p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5 до 10 миллионов рублей на первый и второй год, включая: зарплаты сотрудников, привлечение внешних специалистов, расходы на оборудование и продвижение. Затраты на заработную плату и привлечение сторонних исполнителей будут основными статьями расходов.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</a:p>
                    <a:p>
                      <a:r>
                        <a:rPr lang="ru-RU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получения дохода 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продажа подписки на продукт (по модели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SaaS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а также предложения дополнительных функций, таких как премиум-шаблоны, расширенные опции стилизации или рекламные пакеты для бизнес-клиентов.</a:t>
                      </a:r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180992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1F488E-29A3-6F23-98E6-B8D80FB4B59E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4CBFECD-A0F9-3BA3-9942-0C0EF214EBE7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DE8887C-E879-8BC3-CDAA-8774D95CA29D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4CDCEEA-7565-268F-26CA-840A4C919B60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84E1E90-770E-33F8-23C8-6D560A1FB79E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AA136C0-8E42-2E7B-09BC-F80A3CEC6AF8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5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201670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Демонстрация прототипа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84B06C7-58C7-CCF0-AE45-FBB4E20F3A40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5449D8B-8361-B814-0262-2BBB14C9DFF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5AA2805-8E8B-D4D7-50D1-44001AB2564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D76EF98-F74C-67E7-427D-D4482F843104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9E2B0B9-20C4-D5C6-E605-ED2B615D8714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FC8CF26-92D4-A645-4820-0F820BBBE4FB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02A498-0256-E545-B0C4-AA5A0D48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68" y="1431214"/>
            <a:ext cx="8913264" cy="44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93" y="207927"/>
            <a:ext cx="4638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КАРТА КЛЮЧЕВЫХ КОММУНИКАЦИЙ ПРОЕКТА НА ЭТАПЕ 1</a:t>
            </a: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C5B3E2D-77CA-43B0-F6D4-E1A39D5AF0BB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AF3CD82-6965-1E2F-DF10-86722F0A6154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FE9553F-F4F7-9420-23AA-5AF6513DA9CF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478C9B1-7168-D08B-ACD8-D66294849A5C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01DFC1A-B85D-4AE6-E03D-78472FF80A18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FB0C4B9-924D-1CAE-F571-5FD5C0C3179E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1CE44A38-4DD6-46A6-B420-9BE667F71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383785"/>
              </p:ext>
            </p:extLst>
          </p:nvPr>
        </p:nvGraphicFramePr>
        <p:xfrm>
          <a:off x="-568561" y="1384984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Таблица 5">
            <a:extLst>
              <a:ext uri="{FF2B5EF4-FFF2-40B4-BE49-F238E27FC236}">
                <a16:creationId xmlns:a16="http://schemas.microsoft.com/office/drawing/2014/main" id="{348E77AA-BF42-4F90-8E4B-0B2D2DB1E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50911"/>
              </p:ext>
            </p:extLst>
          </p:nvPr>
        </p:nvGraphicFramePr>
        <p:xfrm>
          <a:off x="5227627" y="1070349"/>
          <a:ext cx="4297373" cy="5021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04805">
                  <a:extLst>
                    <a:ext uri="{9D8B030D-6E8A-4147-A177-3AD203B41FA5}">
                      <a16:colId xmlns:a16="http://schemas.microsoft.com/office/drawing/2014/main" val="2343137121"/>
                    </a:ext>
                  </a:extLst>
                </a:gridCol>
                <a:gridCol w="992568">
                  <a:extLst>
                    <a:ext uri="{9D8B030D-6E8A-4147-A177-3AD203B41FA5}">
                      <a16:colId xmlns:a16="http://schemas.microsoft.com/office/drawing/2014/main" val="4103901461"/>
                    </a:ext>
                  </a:extLst>
                </a:gridCol>
              </a:tblGrid>
              <a:tr h="368711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</a:t>
                      </a:r>
                      <a:endParaRPr lang="ru-RU" sz="1400" dirty="0"/>
                    </a:p>
                  </a:txBody>
                  <a:tcPr marL="74295" marR="74295" marT="37148" marB="371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TRL 3</a:t>
                      </a:r>
                      <a:endParaRPr lang="ru-RU" sz="1400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199200247"/>
                  </a:ext>
                </a:extLst>
              </a:tr>
              <a:tr h="994130">
                <a:tc>
                  <a:txBody>
                    <a:bodyPr/>
                    <a:lstStyle/>
                    <a:p>
                      <a:r>
                        <a:rPr lang="ru-RU" sz="1200" dirty="0"/>
                        <a:t>Разработана альфа-версия ключевых модулей</a:t>
                      </a:r>
                    </a:p>
                    <a:p>
                      <a:r>
                        <a:rPr lang="ru-RU" sz="1200" dirty="0"/>
                        <a:t>Есть базовая раскадровка и стилизация видео</a:t>
                      </a:r>
                    </a:p>
                    <a:p>
                      <a:r>
                        <a:rPr lang="ru-RU" sz="1200" dirty="0"/>
                        <a:t>Работает первичное распознавание речи (STT)</a:t>
                      </a:r>
                    </a:p>
                    <a:p>
                      <a:r>
                        <a:rPr lang="ru-RU" sz="1200" dirty="0"/>
                        <a:t>Технология подтверждена на ограниченных тестах</a:t>
                      </a:r>
                    </a:p>
                  </a:txBody>
                  <a:tcPr marL="74295" marR="74295" marT="37148" marB="3714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729826"/>
                  </a:ext>
                </a:extLst>
              </a:tr>
              <a:tr h="382331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Производство</a:t>
                      </a:r>
                      <a:endParaRPr lang="ru-RU" sz="1400" dirty="0"/>
                    </a:p>
                  </a:txBody>
                  <a:tcPr marL="74295" marR="74295" marT="37148" marB="37148" anchor="ctr"/>
                </a:tc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MRL 3</a:t>
                      </a:r>
                      <a:endParaRPr lang="ru-RU" sz="11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780112341"/>
                  </a:ext>
                </a:extLst>
              </a:tr>
              <a:tr h="1347304">
                <a:tc>
                  <a:txBody>
                    <a:bodyPr/>
                    <a:lstStyle/>
                    <a:p>
                      <a:r>
                        <a:rPr lang="ru-RU" sz="1200" dirty="0"/>
                        <a:t>Определена целевая аудитория и сегменты рынка</a:t>
                      </a:r>
                    </a:p>
                    <a:p>
                      <a:r>
                        <a:rPr lang="ru-RU" sz="1200" dirty="0"/>
                        <a:t>Подтверждена потребность в автоматизации создания комиксов</a:t>
                      </a:r>
                    </a:p>
                    <a:p>
                      <a:r>
                        <a:rPr lang="ru-RU" sz="1200" dirty="0"/>
                        <a:t>Проведён предварительный анализ конкурентов и трендов</a:t>
                      </a:r>
                    </a:p>
                    <a:p>
                      <a:r>
                        <a:rPr lang="ru-RU" sz="1200" dirty="0"/>
                        <a:t>Сформирована базовая бизнес-модель и ценностное предложение</a:t>
                      </a:r>
                    </a:p>
                  </a:txBody>
                  <a:tcPr marL="74295" marR="74295" marT="37148" marB="3714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54314"/>
                  </a:ext>
                </a:extLst>
              </a:tr>
              <a:tr h="382331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Продажи</a:t>
                      </a:r>
                      <a:endParaRPr lang="ru-RU" sz="1400" dirty="0"/>
                    </a:p>
                  </a:txBody>
                  <a:tcPr marL="74295" marR="74295" marT="37148" marB="371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CRL 5</a:t>
                      </a:r>
                      <a:endParaRPr lang="ru-RU" sz="1400" b="1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092460834"/>
                  </a:ext>
                </a:extLst>
              </a:tr>
              <a:tr h="1356486">
                <a:tc>
                  <a:txBody>
                    <a:bodyPr/>
                    <a:lstStyle/>
                    <a:p>
                      <a:r>
                        <a:rPr lang="ru-RU" sz="1200" dirty="0"/>
                        <a:t>Проведено тестирование продукта с реальными пользователями</a:t>
                      </a:r>
                    </a:p>
                    <a:p>
                      <a:r>
                        <a:rPr lang="ru-RU" sz="1200" dirty="0"/>
                        <a:t>Получены первые подтверждения ценности и положительные отзывы</a:t>
                      </a:r>
                    </a:p>
                  </a:txBody>
                  <a:tcPr marL="74295" marR="74295" marT="37148" marB="37148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6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9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94322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Финансовые показатели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5477" y="1181338"/>
            <a:ext cx="6405279" cy="20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Модель монетизации — </a:t>
            </a:r>
            <a:r>
              <a:rPr lang="ru-RU" sz="1400" b="1" dirty="0" err="1"/>
              <a:t>токенная</a:t>
            </a:r>
            <a:r>
              <a:rPr lang="ru-RU" sz="1400" b="1" dirty="0"/>
              <a:t> система:</a:t>
            </a:r>
            <a:br>
              <a:rPr lang="ru-RU" sz="1400" dirty="0"/>
            </a:br>
            <a:r>
              <a:rPr lang="ru-RU" sz="1400" dirty="0"/>
              <a:t>пользователь покупает пакеты токенов и расходует их на генерацию комиксов:</a:t>
            </a:r>
            <a:br>
              <a:rPr lang="ru-RU" sz="1400" dirty="0"/>
            </a:br>
            <a:r>
              <a:rPr lang="ru-RU" sz="1600" dirty="0"/>
              <a:t>Видео до </a:t>
            </a:r>
            <a:r>
              <a:rPr lang="ru-RU" sz="1600" b="1" dirty="0"/>
              <a:t>10 минут</a:t>
            </a:r>
            <a:r>
              <a:rPr lang="ru-RU" sz="1600" dirty="0"/>
              <a:t> — </a:t>
            </a:r>
            <a:r>
              <a:rPr lang="ru-RU" sz="1600" b="1" dirty="0"/>
              <a:t>50 токенов</a:t>
            </a:r>
            <a:endParaRPr lang="ru-RU" sz="1600" dirty="0"/>
          </a:p>
          <a:p>
            <a:r>
              <a:rPr lang="ru-RU" sz="1600" dirty="0"/>
              <a:t>От </a:t>
            </a:r>
            <a:r>
              <a:rPr lang="ru-RU" sz="1600" b="1" dirty="0"/>
              <a:t>10 до 30 минут</a:t>
            </a:r>
            <a:r>
              <a:rPr lang="ru-RU" sz="1600" dirty="0"/>
              <a:t> — </a:t>
            </a:r>
            <a:r>
              <a:rPr lang="ru-RU" sz="1600" b="1" dirty="0"/>
              <a:t>100 токенов</a:t>
            </a:r>
            <a:endParaRPr lang="ru-RU" sz="1600" dirty="0"/>
          </a:p>
          <a:p>
            <a:r>
              <a:rPr lang="ru-RU" sz="1600" dirty="0"/>
              <a:t>От </a:t>
            </a:r>
            <a:r>
              <a:rPr lang="ru-RU" sz="1600" b="1" dirty="0"/>
              <a:t>30 до 60 минут</a:t>
            </a:r>
            <a:r>
              <a:rPr lang="ru-RU" sz="1600" dirty="0"/>
              <a:t> — </a:t>
            </a:r>
            <a:r>
              <a:rPr lang="ru-RU" sz="1600" b="1" dirty="0"/>
              <a:t>150 токенов</a:t>
            </a:r>
            <a:endParaRPr lang="ru-RU" sz="1600" dirty="0"/>
          </a:p>
          <a:p>
            <a:r>
              <a:rPr lang="ru-RU" sz="1600" dirty="0"/>
              <a:t>От </a:t>
            </a:r>
            <a:r>
              <a:rPr lang="ru-RU" sz="1600" b="1" dirty="0"/>
              <a:t>60 до 250 минут</a:t>
            </a:r>
            <a:r>
              <a:rPr lang="ru-RU" sz="1600" dirty="0"/>
              <a:t> — </a:t>
            </a:r>
            <a:r>
              <a:rPr lang="ru-RU" sz="1600" b="1" dirty="0"/>
              <a:t>300 токенов</a:t>
            </a:r>
            <a:endParaRPr lang="ru-RU" sz="1600" dirty="0"/>
          </a:p>
          <a:p>
            <a:r>
              <a:rPr lang="ru-RU" sz="1600" dirty="0"/>
              <a:t>Более </a:t>
            </a:r>
            <a:r>
              <a:rPr lang="ru-RU" sz="1600" b="1" dirty="0"/>
              <a:t>250 минут</a:t>
            </a:r>
            <a:r>
              <a:rPr lang="ru-RU" sz="1600" dirty="0"/>
              <a:t> или </a:t>
            </a:r>
            <a:r>
              <a:rPr lang="ru-RU" sz="1600" b="1" dirty="0"/>
              <a:t>более 1 ГБ</a:t>
            </a:r>
            <a:r>
              <a:rPr lang="ru-RU" sz="1600" dirty="0"/>
              <a:t> — </a:t>
            </a:r>
            <a:r>
              <a:rPr lang="ru-RU" sz="1600" b="1" dirty="0"/>
              <a:t>загрузка запрещена</a:t>
            </a:r>
            <a:endParaRPr lang="ru-RU" sz="1200" dirty="0"/>
          </a:p>
          <a:p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201AAB-B609-BDD3-7A7F-92BDA23046D6}"/>
              </a:ext>
            </a:extLst>
          </p:cNvPr>
          <p:cNvSpPr/>
          <p:nvPr/>
        </p:nvSpPr>
        <p:spPr>
          <a:xfrm>
            <a:off x="170916" y="581114"/>
            <a:ext cx="9545652" cy="61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1FAE43-974F-9F62-FD0B-B27597237D70}"/>
              </a:ext>
            </a:extLst>
          </p:cNvPr>
          <p:cNvSpPr/>
          <p:nvPr/>
        </p:nvSpPr>
        <p:spPr>
          <a:xfrm>
            <a:off x="504202" y="4153256"/>
            <a:ext cx="3119215" cy="307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33294"/>
              </p:ext>
            </p:extLst>
          </p:nvPr>
        </p:nvGraphicFramePr>
        <p:xfrm>
          <a:off x="632520" y="4452139"/>
          <a:ext cx="8492018" cy="9354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0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062">
                <a:tc rowSpan="2">
                  <a:txBody>
                    <a:bodyPr/>
                    <a:lstStyle/>
                    <a:p>
                      <a:pPr marL="9525" indent="-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Целевые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 п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оказатели проекта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Единицы измерения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9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Прогнозные значения по периодам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36"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26г.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27г.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28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30г.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55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Объем выручки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млн. руб.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0.8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3.2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7.5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18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55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Планы по привлечению инвестиций и бюджетного финансирования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млн. руб.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1.0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2.0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3.0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79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24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276511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Календарный план стартап-проекта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4F3662A-A6AB-B85E-8EE9-0489BDDAB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91484"/>
              </p:ext>
            </p:extLst>
          </p:nvPr>
        </p:nvGraphicFramePr>
        <p:xfrm>
          <a:off x="0" y="754417"/>
          <a:ext cx="9906000" cy="5623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94327">
                  <a:extLst>
                    <a:ext uri="{9D8B030D-6E8A-4147-A177-3AD203B41FA5}">
                      <a16:colId xmlns:a16="http://schemas.microsoft.com/office/drawing/2014/main" val="3985348053"/>
                    </a:ext>
                  </a:extLst>
                </a:gridCol>
                <a:gridCol w="3658673">
                  <a:extLst>
                    <a:ext uri="{9D8B030D-6E8A-4147-A177-3AD203B41FA5}">
                      <a16:colId xmlns:a16="http://schemas.microsoft.com/office/drawing/2014/main" val="2127714516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09478852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431936804"/>
                    </a:ext>
                  </a:extLst>
                </a:gridCol>
              </a:tblGrid>
              <a:tr h="855123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этапа и 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Перечень работ этапа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Длительность этапа,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Примерная стоимость,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209"/>
                  </a:ext>
                </a:extLst>
              </a:tr>
              <a:tr h="1400577">
                <a:tc>
                  <a:txBody>
                    <a:bodyPr/>
                    <a:lstStyle/>
                    <a:p>
                      <a:r>
                        <a:rPr lang="ru-RU" dirty="0"/>
                        <a:t>Этап 1.</a:t>
                      </a:r>
                    </a:p>
                    <a:p>
                      <a:r>
                        <a:rPr lang="ru-RU" dirty="0"/>
                        <a:t>01.2026г. – 07.2026г.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Создание MVP: раскадровка, стилизация, распознавание речи</a:t>
                      </a:r>
                    </a:p>
                    <a:p>
                      <a:r>
                        <a:rPr lang="ru-RU" sz="1400" dirty="0"/>
                        <a:t>Разработка UI/UX и интеграция всех </a:t>
                      </a:r>
                      <a:r>
                        <a:rPr lang="ru-RU" sz="1400" dirty="0" err="1"/>
                        <a:t>модулейТестирование</a:t>
                      </a:r>
                      <a:r>
                        <a:rPr lang="ru-RU" sz="1400" dirty="0"/>
                        <a:t> на реальных видео и улучшение качества генерации</a:t>
                      </a:r>
                    </a:p>
                    <a:p>
                      <a:r>
                        <a:rPr lang="ru-RU" sz="1400" dirty="0"/>
                        <a:t>Подготовка версии 1.0 для первых 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900 000 – 1 400 000 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07788"/>
                  </a:ext>
                </a:extLst>
              </a:tr>
              <a:tr h="1400577">
                <a:tc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Этап 2. 08.2026г. – 01.2027г.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Добавление новых стилей и улучшенных моделей ИИ</a:t>
                      </a:r>
                    </a:p>
                    <a:p>
                      <a:r>
                        <a:rPr lang="ru-RU" sz="1400" dirty="0"/>
                        <a:t>Оптимизация скорости и стабильности сервиса на GPU</a:t>
                      </a:r>
                    </a:p>
                    <a:p>
                      <a:r>
                        <a:rPr lang="ru-RU" sz="1400" dirty="0"/>
                        <a:t>Интеграция платёжной системы и B2B-функций</a:t>
                      </a:r>
                    </a:p>
                    <a:p>
                      <a:r>
                        <a:rPr lang="ru-RU" sz="1400" dirty="0"/>
                        <a:t>Пилоты с агентствами, рост первых подписок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1 800 000 – 2 500 000 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01041"/>
                  </a:ext>
                </a:extLst>
              </a:tr>
              <a:tr h="1400577">
                <a:tc>
                  <a:txBody>
                    <a:bodyPr/>
                    <a:lstStyle/>
                    <a:p>
                      <a:r>
                        <a:rPr lang="ru-RU" dirty="0"/>
                        <a:t>Этап 3</a:t>
                      </a:r>
                    </a:p>
                    <a:p>
                      <a:r>
                        <a:rPr lang="ru-RU" dirty="0"/>
                        <a:t>02.2027г. – </a:t>
                      </a:r>
                    </a:p>
                    <a:p>
                      <a:r>
                        <a:rPr lang="ru-RU" dirty="0"/>
                        <a:t>12.2027г.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Выход на рынок: маркетинг, продажи, подключение </a:t>
                      </a:r>
                      <a:r>
                        <a:rPr lang="ru-RU" sz="1400" dirty="0" err="1"/>
                        <a:t>компанийПартнёрства</a:t>
                      </a:r>
                      <a:r>
                        <a:rPr lang="ru-RU" sz="1400" dirty="0"/>
                        <a:t> с медиа-агентствами и </a:t>
                      </a:r>
                      <a:r>
                        <a:rPr lang="ru-RU" sz="1400" dirty="0" err="1"/>
                        <a:t>платформамиРасширение</a:t>
                      </a:r>
                      <a:r>
                        <a:rPr lang="ru-RU" sz="1400" dirty="0"/>
                        <a:t> продукта (анимация, авторские стили, API)Масштабирование инфраструктуры и монетизации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</a:t>
                      </a:r>
                      <a:r>
                        <a:rPr lang="ru-RU" dirty="0" err="1"/>
                        <a:t>мес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2 500 000 – 3 500 000 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80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27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93" y="207927"/>
            <a:ext cx="12186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Риски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901566" y="754417"/>
            <a:ext cx="0" cy="61035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8A9C95-5D76-F370-F90C-40F3D5B03AFB}"/>
              </a:ext>
            </a:extLst>
          </p:cNvPr>
          <p:cNvSpPr/>
          <p:nvPr/>
        </p:nvSpPr>
        <p:spPr>
          <a:xfrm>
            <a:off x="332218" y="588685"/>
            <a:ext cx="9241563" cy="62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19499" y="754417"/>
            <a:ext cx="182024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Технологические риски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1846" y="754417"/>
            <a:ext cx="136287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Рыночные риски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0017" y="1165891"/>
            <a:ext cx="4225230" cy="537834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Высокая нагрузка на GPU и стоимость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вычисленийГенерация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комиксов из видео требует больших ресурсов — возможны задержки, высокая себестоимость обработки.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Нестабильность нейросетей на разных типах видео - плохой свет, движение камеры, шум → искажения, артефакты, разные стили между кадрами.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Ошибки распознавания русской речи (STT)Акценты, фоновые шумы, быстрая речь → некорректные диалоги в комиксе.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Ограничения сторонних библиотек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моделейPyTorch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OpenAI,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Whisper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Diffusers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— обновления, блокировки или изменения API могут нарушить работу продукта.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Сложности масштабирования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сервисаРост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пользователей → перегруз серверов, зависания, необходимость дорогой инфраструктуры.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Трудности в обеспечении единообразия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стиляРазные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кадры могут выглядеть по-разному, сложность поддержания стабильного художественного стиля.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Проблемы с обработкой больших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видеофайловВидео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&gt;500 МБ могут приводить к ошибкам, тайм-аутам или нехватке памяти.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3509" y="1165892"/>
            <a:ext cx="4225230" cy="537834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Высокая конкуренция со стороны крупных AI-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платформAdobe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Canva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Runway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могут быстро добавить аналогичные функции.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Недостаточный спрос на платную генерацию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комиксовЧасть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пользователей предпочитает бесплатные инструменты — возможен низкий конверт в оплату.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Быстрая смена трендов контент-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индустрииФормат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«комикс из видео» может потерять актуальность через 1–2 года.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Низкая платёжеспособность части B2C-аудиторииМногие создатели контента не готовы регулярно платить за токены.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Зависимость от алгоритмов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соцсетейИзменения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в рекомендациях TikTok/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Reels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могут снизить интерес к формату и спрос на генерацию контента.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Риск появления бесплатных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open-source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аналоговНовые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модели могут снизить уникальность продукта и давление на цену.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Сложность выхода на международный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рынокЛокализация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законы об авторских правах, конкуренция — могут замедлить рост.</a:t>
            </a:r>
          </a:p>
        </p:txBody>
      </p:sp>
    </p:spTree>
    <p:extLst>
      <p:ext uri="{BB962C8B-B14F-4D97-AF65-F5344CB8AC3E}">
        <p14:creationId xmlns:p14="http://schemas.microsoft.com/office/powerpoint/2010/main" val="17509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287" y="322587"/>
            <a:ext cx="144783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Профиль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18FE0B5-81DA-C291-27AD-051FE3EC8229}"/>
              </a:ext>
            </a:extLst>
          </p:cNvPr>
          <p:cNvSpPr txBox="1"/>
          <p:nvPr/>
        </p:nvSpPr>
        <p:spPr>
          <a:xfrm>
            <a:off x="6052830" y="1094661"/>
            <a:ext cx="3566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NewRomanPS-BoldMT"/>
              </a:rPr>
              <a:t>Технологическое направление в соответствии с перечнем критических технологий РФ: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Информационно-телекоммуникационные системы.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>
              <a:latin typeface="TimesNewRomanPS-Bold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992C4-2864-5CF5-8E54-0494BB314254}"/>
              </a:ext>
            </a:extLst>
          </p:cNvPr>
          <p:cNvSpPr txBox="1"/>
          <p:nvPr/>
        </p:nvSpPr>
        <p:spPr>
          <a:xfrm>
            <a:off x="6052830" y="3279109"/>
            <a:ext cx="3636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NewRomanPS-BoldMT"/>
              </a:rPr>
              <a:t>Рынок НТИ</a:t>
            </a:r>
            <a:r>
              <a:rPr lang="ru-RU" b="1" dirty="0">
                <a:latin typeface="TimesNewRomanPS-BoldMT"/>
              </a:rPr>
              <a:t>:</a:t>
            </a:r>
            <a:br>
              <a:rPr lang="ru-RU" b="1" dirty="0">
                <a:latin typeface="TimesNewRomanPS-BoldMT"/>
              </a:rPr>
            </a:br>
            <a:r>
              <a:rPr lang="ru-RU" dirty="0" err="1">
                <a:latin typeface="TimesNewRomanPS-BoldMT"/>
              </a:rPr>
              <a:t>МедиаНет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21AC0-19DE-2EAF-FB85-F1FF6057AE9D}"/>
              </a:ext>
            </a:extLst>
          </p:cNvPr>
          <p:cNvSpPr txBox="1"/>
          <p:nvPr/>
        </p:nvSpPr>
        <p:spPr>
          <a:xfrm>
            <a:off x="6056482" y="4787478"/>
            <a:ext cx="2802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TimesNewRomanPS-BoldMT"/>
              </a:rPr>
              <a:t>Сквозные технологии:</a:t>
            </a:r>
            <a:br>
              <a:rPr lang="ru-RU" sz="1800" b="1" i="0" u="none" strike="noStrike" baseline="0" dirty="0">
                <a:latin typeface="TimesNewRomanPS-BoldMT"/>
              </a:rPr>
            </a:br>
            <a:r>
              <a:rPr lang="ru-RU" sz="1800" i="0" u="none" strike="noStrike" baseline="0" dirty="0" err="1">
                <a:latin typeface="TimesNewRomanPS-BoldMT"/>
              </a:rPr>
              <a:t>Нейротехнологии</a:t>
            </a:r>
            <a:r>
              <a:rPr lang="ru-RU" sz="1800" i="0" u="none" strike="noStrike" baseline="0" dirty="0">
                <a:latin typeface="TimesNewRomanPS-BoldMT"/>
              </a:rPr>
              <a:t> и искусственный интеллект</a:t>
            </a:r>
            <a:br>
              <a:rPr lang="ru-RU" sz="1800" b="1" i="0" u="none" strike="noStrike" baseline="0" dirty="0">
                <a:latin typeface="TimesNewRomanPS-BoldMT"/>
              </a:rPr>
            </a:br>
            <a:endParaRPr lang="ru-RU" dirty="0">
              <a:highlight>
                <a:srgbClr val="FFFF00"/>
              </a:highligh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9D05F6-F796-228A-89A2-AE9B74F83D2B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50A611D-C743-5723-883B-31B494AEE534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DA3B140-7791-36CA-1B0F-1964CE96EDE8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50BA322-EBA3-E76E-A5A3-3685102C9776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F101D92-08CE-BD0C-7DD5-B1DD36FB6961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A03DB20-B393-321E-FB67-0B8604219DEB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213FFCD-8090-FFF8-DA4C-324899C5071B}"/>
              </a:ext>
            </a:extLst>
          </p:cNvPr>
          <p:cNvSpPr txBox="1"/>
          <p:nvPr/>
        </p:nvSpPr>
        <p:spPr>
          <a:xfrm>
            <a:off x="733510" y="1071874"/>
            <a:ext cx="49769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u="none" strike="noStrike" baseline="0" dirty="0">
                <a:latin typeface="TimesNewRomanPS-BoldMT"/>
              </a:rPr>
              <a:t>Текущий статус проекта (задел, что уже сделано): </a:t>
            </a:r>
          </a:p>
          <a:p>
            <a:r>
              <a:rPr lang="ru-RU" dirty="0">
                <a:latin typeface="TimesNewRomanPS-BoldMT"/>
              </a:rPr>
              <a:t>1. Проведен анализ рынка</a:t>
            </a:r>
          </a:p>
          <a:p>
            <a:r>
              <a:rPr lang="ru-RU" dirty="0">
                <a:latin typeface="TimesNewRomanPS-BoldMT"/>
              </a:rPr>
              <a:t>2. Проведен анализ конкурентов</a:t>
            </a:r>
          </a:p>
          <a:p>
            <a:r>
              <a:rPr lang="ru-RU" dirty="0">
                <a:latin typeface="TimesNewRomanPS-BoldMT"/>
              </a:rPr>
              <a:t>3. Проведены переговоры с потенциальными партнерами</a:t>
            </a:r>
          </a:p>
          <a:p>
            <a:r>
              <a:rPr lang="ru-RU" dirty="0">
                <a:latin typeface="TimesNewRomanPS-BoldMT"/>
              </a:rPr>
              <a:t>4. Проведены исследования современных методов компьютерного зрения, нейросетевых подходов к стилизации изображений и анализа речи</a:t>
            </a:r>
          </a:p>
          <a:p>
            <a:r>
              <a:rPr lang="ru-RU" dirty="0">
                <a:latin typeface="TimesNewRomanPS-BoldMT"/>
              </a:rPr>
              <a:t>5. Разработана альфа-версия проекта</a:t>
            </a:r>
          </a:p>
          <a:p>
            <a:endParaRPr lang="ru-RU" sz="1800" i="0" u="none" strike="noStrike" baseline="0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  <a:p>
            <a:r>
              <a:rPr lang="ru-RU" b="1" dirty="0">
                <a:latin typeface="TimesNewRomanPS-BoldMT"/>
              </a:rPr>
              <a:t>Уровень </a:t>
            </a:r>
            <a:r>
              <a:rPr lang="en-US" b="1" dirty="0">
                <a:latin typeface="TimesNewRomanPS-BoldMT"/>
              </a:rPr>
              <a:t>TRL</a:t>
            </a:r>
            <a:r>
              <a:rPr lang="ru-RU" b="1" dirty="0">
                <a:latin typeface="TimesNewRomanPS-BoldMT"/>
              </a:rPr>
              <a:t>:</a:t>
            </a:r>
            <a:r>
              <a:rPr lang="en-US" b="1" dirty="0">
                <a:latin typeface="TimesNewRomanPS-BoldMT"/>
              </a:rPr>
              <a:t> TRL3</a:t>
            </a:r>
            <a:endParaRPr lang="ru-RU" sz="1800" b="1" i="0" u="none" strike="noStrike" baseline="0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  <a:p>
            <a:endParaRPr lang="ru-RU" sz="1800" b="1" i="0" u="none" strike="noStrike" baseline="0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310314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287" y="322587"/>
            <a:ext cx="1442318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Команда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280"/>
          <p:cNvSpPr/>
          <p:nvPr/>
        </p:nvSpPr>
        <p:spPr>
          <a:xfrm>
            <a:off x="4865649" y="1714142"/>
            <a:ext cx="2509371" cy="132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l"/>
            <a:endParaRPr lang="ru-RU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- </a:t>
            </a:r>
            <a:r>
              <a:rPr lang="ru-RU" sz="1800" b="0" i="0" u="none" strike="noStrike" baseline="0" dirty="0" err="1">
                <a:latin typeface="TimesNewRomanPSMT"/>
              </a:rPr>
              <a:t>Газимаева</a:t>
            </a:r>
            <a:r>
              <a:rPr lang="ru-RU" sz="1800" b="0" i="0" u="none" strike="noStrike" baseline="0" dirty="0">
                <a:latin typeface="TimesNewRomanPSMT"/>
              </a:rPr>
              <a:t> </a:t>
            </a:r>
            <a:r>
              <a:rPr lang="ru-RU" dirty="0">
                <a:latin typeface="TimesNewRomanPSMT"/>
              </a:rPr>
              <a:t>Заира</a:t>
            </a:r>
            <a:endParaRPr lang="is-IS" sz="1800" b="0" i="0" u="none" strike="noStrike" baseline="0" dirty="0">
              <a:latin typeface="TimesNewRomanPSMT"/>
            </a:endParaRPr>
          </a:p>
          <a:p>
            <a:pPr algn="l"/>
            <a:r>
              <a:rPr lang="ru-RU" sz="1800" b="0" i="0" u="none" strike="noStrike" baseline="0" dirty="0">
                <a:latin typeface="TimesNewRomanPSMT"/>
              </a:rPr>
              <a:t>- </a:t>
            </a:r>
            <a:r>
              <a:rPr lang="ru-RU" dirty="0">
                <a:latin typeface="TimesNewRomanPSMT"/>
              </a:rPr>
              <a:t>+7(938) 999-47-09</a:t>
            </a:r>
            <a:endParaRPr lang="ru-RU" sz="1800" b="0" i="0" u="none" strike="noStrike" baseline="0" dirty="0">
              <a:latin typeface="TimesNewRomanPSMT"/>
            </a:endParaRPr>
          </a:p>
          <a:p>
            <a:pPr algn="l"/>
            <a:r>
              <a:rPr lang="ru-RU" sz="1800" b="0" i="0" u="none" strike="noStrike" baseline="0" dirty="0">
                <a:latin typeface="TimesNewRomanPSMT"/>
              </a:rPr>
              <a:t>- </a:t>
            </a:r>
            <a:r>
              <a:rPr lang="en-US" dirty="0">
                <a:latin typeface="TimesNewRomanPSMT"/>
              </a:rPr>
              <a:t>zaireykh@bk.ru</a:t>
            </a:r>
            <a:endParaRPr sz="1286" dirty="0"/>
          </a:p>
        </p:txBody>
      </p:sp>
      <p:sp>
        <p:nvSpPr>
          <p:cNvPr id="54" name="Rounded Rectangle 2099"/>
          <p:cNvSpPr/>
          <p:nvPr/>
        </p:nvSpPr>
        <p:spPr>
          <a:xfrm>
            <a:off x="4180931" y="1042778"/>
            <a:ext cx="1740062" cy="383004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25712" rIns="0" bIns="25712" anchor="ctr">
            <a:spAutoFit/>
          </a:bodyPr>
          <a:lstStyle/>
          <a:p>
            <a:pPr lvl="0" algn="ctr"/>
            <a:r>
              <a:rPr lang="ru-RU" dirty="0">
                <a:latin typeface="Calibri"/>
                <a:ea typeface="Calibri"/>
                <a:cs typeface="Calibri"/>
              </a:rPr>
              <a:t>Лидер проекта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BFE2839D-8D41-8C8D-839B-B045B1438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04532"/>
              </p:ext>
            </p:extLst>
          </p:nvPr>
        </p:nvGraphicFramePr>
        <p:xfrm>
          <a:off x="2894864" y="3714207"/>
          <a:ext cx="1509250" cy="18628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09250">
                  <a:extLst>
                    <a:ext uri="{9D8B030D-6E8A-4147-A177-3AD203B41FA5}">
                      <a16:colId xmlns:a16="http://schemas.microsoft.com/office/drawing/2014/main" val="154153208"/>
                    </a:ext>
                  </a:extLst>
                </a:gridCol>
              </a:tblGrid>
              <a:tr h="234638">
                <a:tc>
                  <a:txBody>
                    <a:bodyPr/>
                    <a:lstStyle/>
                    <a:p>
                      <a:r>
                        <a:rPr lang="ru-RU" sz="1000" b="0" dirty="0"/>
                        <a:t>Пашаева Роза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96508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r>
                        <a:rPr lang="en-US" sz="1000" dirty="0"/>
                        <a:t>UX/UI</a:t>
                      </a:r>
                      <a:r>
                        <a:rPr lang="ru-RU" sz="1000" dirty="0"/>
                        <a:t>-дизайнер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5758"/>
                  </a:ext>
                </a:extLst>
              </a:tr>
              <a:tr h="178400">
                <a:tc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88005353535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612967"/>
                  </a:ext>
                </a:extLst>
              </a:tr>
              <a:tr h="225014">
                <a:tc>
                  <a:txBody>
                    <a:bodyPr/>
                    <a:lstStyle/>
                    <a:p>
                      <a:r>
                        <a:rPr lang="ru-RU" sz="1000" dirty="0"/>
                        <a:t>Разработка структуры интерфейса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12603"/>
                  </a:ext>
                </a:extLst>
              </a:tr>
              <a:tr h="245019">
                <a:tc>
                  <a:txBody>
                    <a:bodyPr/>
                    <a:lstStyle/>
                    <a:p>
                      <a:r>
                        <a:rPr lang="en-US" sz="1000" dirty="0"/>
                        <a:t>1 </a:t>
                      </a:r>
                      <a:r>
                        <a:rPr lang="ru-RU" sz="1000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41371"/>
                  </a:ext>
                </a:extLst>
              </a:tr>
              <a:tr h="245019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38777"/>
                  </a:ext>
                </a:extLst>
              </a:tr>
              <a:tr h="245019">
                <a:tc>
                  <a:txBody>
                    <a:bodyPr/>
                    <a:lstStyle/>
                    <a:p>
                      <a:r>
                        <a:rPr lang="is-I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 ID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- 5105358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086619"/>
                  </a:ext>
                </a:extLst>
              </a:tr>
            </a:tbl>
          </a:graphicData>
        </a:graphic>
      </p:graphicFrame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88B49620-848B-BC50-1746-60E9F373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34124"/>
              </p:ext>
            </p:extLst>
          </p:nvPr>
        </p:nvGraphicFramePr>
        <p:xfrm>
          <a:off x="7393170" y="3714206"/>
          <a:ext cx="1384904" cy="17104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4904">
                  <a:extLst>
                    <a:ext uri="{9D8B030D-6E8A-4147-A177-3AD203B41FA5}">
                      <a16:colId xmlns:a16="http://schemas.microsoft.com/office/drawing/2014/main" val="154153208"/>
                    </a:ext>
                  </a:extLst>
                </a:gridCol>
              </a:tblGrid>
              <a:tr h="234638">
                <a:tc>
                  <a:txBody>
                    <a:bodyPr/>
                    <a:lstStyle/>
                    <a:p>
                      <a:r>
                        <a:rPr lang="ru-RU" sz="1000" b="0" dirty="0" err="1"/>
                        <a:t>Берсанукаев</a:t>
                      </a:r>
                      <a:r>
                        <a:rPr lang="ru-RU" sz="1000" b="0" dirty="0"/>
                        <a:t> Саид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96508"/>
                  </a:ext>
                </a:extLst>
              </a:tr>
              <a:tr h="190420">
                <a:tc>
                  <a:txBody>
                    <a:bodyPr/>
                    <a:lstStyle/>
                    <a:p>
                      <a:r>
                        <a:rPr lang="ru-RU" sz="1000" dirty="0"/>
                        <a:t>Разработчик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5758"/>
                  </a:ext>
                </a:extLst>
              </a:tr>
              <a:tr h="178400">
                <a:tc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88005353535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612967"/>
                  </a:ext>
                </a:extLst>
              </a:tr>
              <a:tr h="225014">
                <a:tc>
                  <a:txBody>
                    <a:bodyPr/>
                    <a:lstStyle/>
                    <a:p>
                      <a:r>
                        <a:rPr lang="ru-RU" sz="1000" dirty="0"/>
                        <a:t>Разработка прототипа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12603"/>
                  </a:ext>
                </a:extLst>
              </a:tr>
              <a:tr h="245019">
                <a:tc>
                  <a:txBody>
                    <a:bodyPr/>
                    <a:lstStyle/>
                    <a:p>
                      <a:r>
                        <a:rPr lang="ru-RU" sz="1000" dirty="0"/>
                        <a:t>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41371"/>
                  </a:ext>
                </a:extLst>
              </a:tr>
              <a:tr h="245019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38777"/>
                  </a:ext>
                </a:extLst>
              </a:tr>
              <a:tr h="245019"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 ID - 6460132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086619"/>
                  </a:ext>
                </a:extLst>
              </a:tr>
            </a:tbl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49E849D-CBDF-0DC4-30DE-856486F760BD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AE59ACC-ED10-47A0-0500-85CF04358EB0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2FC3D86-9DE4-B2FF-5C30-291EAD8E6A17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41A81E5-EA86-DCED-BDFC-F9E53709E5C2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8C34014-A3EA-AD1F-3EFD-9827BFC18E93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2B63A6E-4D66-10F4-C10C-5A23C0A90B99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50A7B5-6673-45F0-4834-8863040F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94074" l="33542" r="62396">
                        <a14:foregroundMark x1="44896" y1="37037" x2="44896" y2="37037"/>
                        <a14:foregroundMark x1="44896" y1="37037" x2="44896" y2="37037"/>
                        <a14:foregroundMark x1="46198" y1="30741" x2="46198" y2="30741"/>
                        <a14:foregroundMark x1="46198" y1="30741" x2="46198" y2="30741"/>
                        <a14:foregroundMark x1="46198" y1="30741" x2="49219" y2="37593"/>
                        <a14:foregroundMark x1="52656" y1="49259" x2="52656" y2="49259"/>
                        <a14:foregroundMark x1="52656" y1="49259" x2="52656" y2="49259"/>
                        <a14:foregroundMark x1="49740" y1="28611" x2="49740" y2="28611"/>
                        <a14:foregroundMark x1="49740" y1="28611" x2="49740" y2="28611"/>
                        <a14:foregroundMark x1="41094" y1="75000" x2="41094" y2="75000"/>
                        <a14:foregroundMark x1="41094" y1="75000" x2="41094" y2="75000"/>
                        <a14:foregroundMark x1="41094" y1="75000" x2="41094" y2="75000"/>
                        <a14:foregroundMark x1="41094" y1="75000" x2="41094" y2="75000"/>
                        <a14:foregroundMark x1="36719" y1="81944" x2="36719" y2="81944"/>
                        <a14:foregroundMark x1="36719" y1="81944" x2="36719" y2="81944"/>
                        <a14:foregroundMark x1="36719" y1="81944" x2="36719" y2="81944"/>
                        <a14:foregroundMark x1="36719" y1="81944" x2="36719" y2="81944"/>
                        <a14:foregroundMark x1="36719" y1="81944" x2="36719" y2="81944"/>
                        <a14:foregroundMark x1="39063" y1="77037" x2="42656" y2="85556"/>
                        <a14:foregroundMark x1="42656" y1="85556" x2="49375" y2="87593"/>
                        <a14:foregroundMark x1="37240" y1="71481" x2="34115" y2="85463"/>
                        <a14:foregroundMark x1="34115" y1="85463" x2="33802" y2="94074"/>
                        <a14:foregroundMark x1="34531" y1="92685" x2="58281" y2="90093"/>
                      </a14:backgroundRemoval>
                    </a14:imgEffect>
                  </a14:imgLayer>
                </a14:imgProps>
              </a:ext>
            </a:extLst>
          </a:blip>
          <a:srcRect l="29981" t="25067" r="33959" b="5749"/>
          <a:stretch>
            <a:fillRect/>
          </a:stretch>
        </p:blipFill>
        <p:spPr>
          <a:xfrm>
            <a:off x="3443750" y="1720594"/>
            <a:ext cx="1309891" cy="1413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BFBC4C-7A39-4708-48B3-7FFDB3AD4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53256" r="81249" b="20996"/>
          <a:stretch>
            <a:fillRect/>
          </a:stretch>
        </p:blipFill>
        <p:spPr>
          <a:xfrm>
            <a:off x="5801961" y="3714206"/>
            <a:ext cx="1591210" cy="17104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4F1984-5A47-7198-6FDB-C6F6EA93E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15" y="3714206"/>
            <a:ext cx="1509250" cy="1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8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10">
            <a:extLst>
              <a:ext uri="{FF2B5EF4-FFF2-40B4-BE49-F238E27FC236}">
                <a16:creationId xmlns:a16="http://schemas.microsoft.com/office/drawing/2014/main" id="{C72ED528-466D-BB48-85E5-2A2D73A027E8}"/>
              </a:ext>
            </a:extLst>
          </p:cNvPr>
          <p:cNvSpPr txBox="1">
            <a:spLocks/>
          </p:cNvSpPr>
          <p:nvPr/>
        </p:nvSpPr>
        <p:spPr>
          <a:xfrm>
            <a:off x="381947" y="857851"/>
            <a:ext cx="4320000" cy="27578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09969" indent="-209969" algn="l" defTabSz="839876" rtl="0" eaLnBrk="1" latinLnBrk="0" hangingPunct="1">
              <a:lnSpc>
                <a:spcPct val="90000"/>
              </a:lnSpc>
              <a:spcBef>
                <a:spcPts val="919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0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846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9784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722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TimesNewRomanPS-BoldMT"/>
              </a:rPr>
              <a:t>Проблема клиента, которую проект решает: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комиксов из видео является трудоёмким процессом, который требует много времени и сил. С этой проблемой в 2025 году, из-за стремительного развития сферы развлечений, сталкивается всё больше контент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мейкеров.</a:t>
            </a:r>
          </a:p>
        </p:txBody>
      </p:sp>
      <p:sp>
        <p:nvSpPr>
          <p:cNvPr id="9" name="Текст 15">
            <a:extLst>
              <a:ext uri="{FF2B5EF4-FFF2-40B4-BE49-F238E27FC236}">
                <a16:creationId xmlns:a16="http://schemas.microsoft.com/office/drawing/2014/main" id="{E8E038BC-E53B-614C-A9F9-2C3CA505EC53}"/>
              </a:ext>
            </a:extLst>
          </p:cNvPr>
          <p:cNvSpPr txBox="1">
            <a:spLocks/>
          </p:cNvSpPr>
          <p:nvPr/>
        </p:nvSpPr>
        <p:spPr>
          <a:xfrm>
            <a:off x="381947" y="3785609"/>
            <a:ext cx="4320000" cy="27578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09969" indent="-209969" algn="l" defTabSz="839876" rtl="0" eaLnBrk="1" latinLnBrk="0" hangingPunct="1">
              <a:lnSpc>
                <a:spcPct val="90000"/>
              </a:lnSpc>
              <a:spcBef>
                <a:spcPts val="919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0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846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9784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722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TimesNewRomanPS-BoldMT"/>
              </a:rPr>
              <a:t>Существующие варианты решения проблемы:</a:t>
            </a:r>
          </a:p>
          <a:p>
            <a:pPr marL="0" indent="0">
              <a:buNone/>
            </a:pPr>
            <a:endParaRPr lang="ru-RU" sz="1600" b="1" dirty="0">
              <a:latin typeface="TimesNewRomanPS-BoldMT"/>
            </a:endParaRPr>
          </a:p>
          <a:p>
            <a:pPr marL="0" indent="0">
              <a:buNone/>
            </a:pPr>
            <a:r>
              <a:rPr lang="ru-RU" sz="1600" dirty="0">
                <a:latin typeface="TimesNewRomanPS-BoldMT"/>
              </a:rPr>
              <a:t>1. Графические редакторы</a:t>
            </a:r>
            <a:br>
              <a:rPr lang="ru-RU" sz="1600" dirty="0">
                <a:latin typeface="TimesNewRomanPS-BoldMT"/>
              </a:rPr>
            </a:br>
            <a:r>
              <a:rPr lang="ru-RU" sz="1600" dirty="0">
                <a:latin typeface="TimesNewRomanPS-BoldMT"/>
              </a:rPr>
              <a:t>2. Нейросетевые аналоги, направленные на генерацию изображений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55A67F6-52B5-1CC1-5460-B9AFD507C0F6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A68322E-42A2-B290-646F-B8ACD5268D4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3577649-662B-CFAE-2423-7B7ADF4B250E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FDBFF0E-D955-FC33-FD9B-8B69A2C17AE6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ABE7E4A-2F8F-E47D-3974-23EEF03A98C4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9C03EE6-85C7-01E4-970C-BC018D279B79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E69729D-4490-590F-4543-E0186DDB6F60}"/>
              </a:ext>
            </a:extLst>
          </p:cNvPr>
          <p:cNvSpPr/>
          <p:nvPr/>
        </p:nvSpPr>
        <p:spPr>
          <a:xfrm>
            <a:off x="5385732" y="922789"/>
            <a:ext cx="3917659" cy="5511564"/>
          </a:xfrm>
          <a:prstGeom prst="roundRect">
            <a:avLst/>
          </a:prstGeom>
          <a:solidFill>
            <a:srgbClr val="E5F3F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Добавьте сюда картинку, которая иллюстрирует проблему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A9799-B1B7-D96E-B4E9-7F16FE2DD10F}"/>
              </a:ext>
            </a:extLst>
          </p:cNvPr>
          <p:cNvSpPr txBox="1"/>
          <p:nvPr/>
        </p:nvSpPr>
        <p:spPr>
          <a:xfrm>
            <a:off x="612396" y="28522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Актуальность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471CC4-6E36-3091-D1E6-D51F4DBFA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31" y="705466"/>
            <a:ext cx="3966860" cy="58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70523"/>
              </p:ext>
            </p:extLst>
          </p:nvPr>
        </p:nvGraphicFramePr>
        <p:xfrm>
          <a:off x="655320" y="1515034"/>
          <a:ext cx="4114800" cy="278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635" y="1145700"/>
            <a:ext cx="52633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 err="1"/>
              <a:t>Распределение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AI-</a:t>
            </a:r>
            <a:r>
              <a:rPr dirty="0" err="1"/>
              <a:t>креативных</a:t>
            </a:r>
            <a:r>
              <a:rPr dirty="0"/>
              <a:t> </a:t>
            </a:r>
            <a:r>
              <a:rPr dirty="0" err="1"/>
              <a:t>инструментов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5060643" y="4465803"/>
            <a:ext cx="3977756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 err="1"/>
              <a:t>Динамика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(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последние</a:t>
            </a:r>
            <a:r>
              <a:rPr dirty="0"/>
              <a:t> 5 </a:t>
            </a:r>
            <a:r>
              <a:rPr dirty="0" err="1"/>
              <a:t>лет</a:t>
            </a:r>
            <a:r>
              <a:rPr dirty="0"/>
              <a:t>):</a:t>
            </a:r>
          </a:p>
          <a:p>
            <a:r>
              <a:rPr dirty="0"/>
              <a:t>2019 — 1.1 </a:t>
            </a:r>
            <a:r>
              <a:rPr dirty="0" err="1"/>
              <a:t>млрд</a:t>
            </a:r>
            <a:r>
              <a:rPr dirty="0"/>
              <a:t> $</a:t>
            </a:r>
          </a:p>
          <a:p>
            <a:r>
              <a:rPr dirty="0"/>
              <a:t>2020 — 1.6 </a:t>
            </a:r>
            <a:r>
              <a:rPr dirty="0" err="1"/>
              <a:t>млрд</a:t>
            </a:r>
            <a:r>
              <a:rPr dirty="0"/>
              <a:t> $</a:t>
            </a:r>
          </a:p>
          <a:p>
            <a:r>
              <a:rPr dirty="0"/>
              <a:t>2021 — 2.3 </a:t>
            </a:r>
            <a:r>
              <a:rPr dirty="0" err="1"/>
              <a:t>млрд</a:t>
            </a:r>
            <a:r>
              <a:rPr dirty="0"/>
              <a:t> $</a:t>
            </a:r>
          </a:p>
          <a:p>
            <a:r>
              <a:rPr dirty="0"/>
              <a:t>2022 — 3.5 </a:t>
            </a:r>
            <a:r>
              <a:rPr dirty="0" err="1"/>
              <a:t>млрд</a:t>
            </a:r>
            <a:r>
              <a:rPr dirty="0"/>
              <a:t> $</a:t>
            </a:r>
          </a:p>
          <a:p>
            <a:r>
              <a:rPr dirty="0"/>
              <a:t>2023 — 5.1 </a:t>
            </a:r>
            <a:r>
              <a:rPr dirty="0" err="1"/>
              <a:t>млрд</a:t>
            </a:r>
            <a:r>
              <a:rPr dirty="0"/>
              <a:t> $</a:t>
            </a:r>
            <a:r>
              <a:rPr lang="ru-RU" dirty="0"/>
              <a:t>ч</a:t>
            </a:r>
            <a:endParaRPr dirty="0"/>
          </a:p>
          <a:p>
            <a:r>
              <a:rPr dirty="0"/>
              <a:t>2024 — 7.0 </a:t>
            </a:r>
            <a:r>
              <a:rPr dirty="0" err="1"/>
              <a:t>млрд</a:t>
            </a:r>
            <a:r>
              <a:rPr dirty="0"/>
              <a:t> $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2385" y="213860"/>
            <a:ext cx="321398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dirty="0" err="1"/>
              <a:t>Целевая</a:t>
            </a:r>
            <a:r>
              <a:rPr dirty="0"/>
              <a:t> </a:t>
            </a:r>
            <a:r>
              <a:rPr dirty="0" err="1"/>
              <a:t>доля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, </a:t>
            </a:r>
            <a:r>
              <a:rPr dirty="0" err="1"/>
              <a:t>которую</a:t>
            </a:r>
            <a:r>
              <a:rPr dirty="0"/>
              <a:t> </a:t>
            </a:r>
            <a:r>
              <a:rPr dirty="0" err="1"/>
              <a:t>планирует</a:t>
            </a:r>
            <a:r>
              <a:rPr dirty="0"/>
              <a:t> </a:t>
            </a:r>
            <a:r>
              <a:rPr dirty="0" err="1"/>
              <a:t>занять</a:t>
            </a:r>
            <a:r>
              <a:rPr dirty="0"/>
              <a:t> </a:t>
            </a:r>
            <a:r>
              <a:rPr dirty="0" err="1"/>
              <a:t>проект</a:t>
            </a:r>
            <a:r>
              <a:rPr dirty="0"/>
              <a:t>:</a:t>
            </a:r>
          </a:p>
          <a:p>
            <a:r>
              <a:rPr lang="ru-RU" b="1" dirty="0"/>
              <a:t>0.05% – 0.2% </a:t>
            </a:r>
            <a:r>
              <a:rPr b="1" dirty="0" err="1"/>
              <a:t>рынка</a:t>
            </a:r>
            <a:r>
              <a:rPr b="1" dirty="0"/>
              <a:t> </a:t>
            </a:r>
            <a:r>
              <a:rPr b="1" dirty="0" err="1"/>
              <a:t>креативных</a:t>
            </a:r>
            <a:r>
              <a:rPr b="1" dirty="0"/>
              <a:t> </a:t>
            </a:r>
            <a:r>
              <a:rPr b="1" dirty="0" err="1"/>
              <a:t>инструментов</a:t>
            </a:r>
            <a:endParaRPr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0643" y="2312520"/>
            <a:ext cx="50785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err="1"/>
              <a:t>Текущий</a:t>
            </a:r>
            <a:r>
              <a:rPr dirty="0"/>
              <a:t> </a:t>
            </a:r>
            <a:r>
              <a:rPr dirty="0" err="1"/>
              <a:t>объём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AI-</a:t>
            </a:r>
            <a:r>
              <a:rPr dirty="0" err="1"/>
              <a:t>креативных</a:t>
            </a:r>
            <a:r>
              <a:rPr dirty="0"/>
              <a:t> </a:t>
            </a:r>
            <a:r>
              <a:rPr dirty="0" err="1"/>
              <a:t>инструментов</a:t>
            </a:r>
            <a:r>
              <a:rPr dirty="0"/>
              <a:t> — 7 </a:t>
            </a:r>
            <a:r>
              <a:rPr dirty="0" err="1"/>
              <a:t>млрд</a:t>
            </a:r>
            <a:r>
              <a:rPr dirty="0"/>
              <a:t> $.</a:t>
            </a:r>
          </a:p>
          <a:p>
            <a:r>
              <a:rPr dirty="0" err="1"/>
              <a:t>География</a:t>
            </a:r>
            <a:r>
              <a:rPr dirty="0"/>
              <a:t>:</a:t>
            </a:r>
          </a:p>
          <a:p>
            <a:r>
              <a:rPr dirty="0"/>
              <a:t>• США — 55%</a:t>
            </a:r>
          </a:p>
          <a:p>
            <a:r>
              <a:rPr dirty="0"/>
              <a:t>• </a:t>
            </a:r>
            <a:r>
              <a:rPr dirty="0" err="1"/>
              <a:t>Европа</a:t>
            </a:r>
            <a:r>
              <a:rPr dirty="0"/>
              <a:t> — 22%</a:t>
            </a:r>
          </a:p>
          <a:p>
            <a:r>
              <a:rPr dirty="0"/>
              <a:t>• </a:t>
            </a:r>
            <a:r>
              <a:rPr dirty="0" err="1"/>
              <a:t>Азия</a:t>
            </a:r>
            <a:r>
              <a:rPr dirty="0"/>
              <a:t> — 18%</a:t>
            </a:r>
          </a:p>
          <a:p>
            <a:r>
              <a:rPr dirty="0"/>
              <a:t>• </a:t>
            </a:r>
            <a:r>
              <a:rPr dirty="0" err="1"/>
              <a:t>Россия</a:t>
            </a:r>
            <a:r>
              <a:rPr dirty="0"/>
              <a:t> — </a:t>
            </a:r>
            <a:r>
              <a:rPr dirty="0" err="1"/>
              <a:t>около</a:t>
            </a:r>
            <a:r>
              <a:rPr dirty="0"/>
              <a:t> 1%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0C1A2-629D-1329-4F5A-9E7B67162CD9}"/>
              </a:ext>
            </a:extLst>
          </p:cNvPr>
          <p:cNvSpPr txBox="1"/>
          <p:nvPr/>
        </p:nvSpPr>
        <p:spPr>
          <a:xfrm>
            <a:off x="632520" y="207927"/>
            <a:ext cx="126188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Рынок проекта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6E3F6E9-29D1-15E3-61BE-5323318A0EA2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8AFF600-2344-5E4F-D52F-46AB6008578A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D659ADB-4AE8-1462-9E38-844CFF38B241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15810A5-9879-753E-A43E-4F1642151A70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C55354B-47EE-6E4F-BD62-45F8944D9499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128FDD9-EC36-8A65-5452-012EF5068D19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60B3E97-05B0-440B-C710-03B74C792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698470"/>
              </p:ext>
            </p:extLst>
          </p:nvPr>
        </p:nvGraphicFramePr>
        <p:xfrm>
          <a:off x="710910" y="1542429"/>
          <a:ext cx="3855008" cy="267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AE4B717-C864-BB16-86C5-A260AF591AE3}"/>
              </a:ext>
            </a:extLst>
          </p:cNvPr>
          <p:cNvSpPr txBox="1"/>
          <p:nvPr/>
        </p:nvSpPr>
        <p:spPr>
          <a:xfrm>
            <a:off x="466165" y="4465803"/>
            <a:ext cx="4303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Лидеры рынка:</a:t>
            </a:r>
          </a:p>
          <a:p>
            <a:r>
              <a:rPr lang="ru-RU" dirty="0"/>
              <a:t>• </a:t>
            </a:r>
            <a:r>
              <a:rPr lang="en-US" dirty="0"/>
              <a:t>Adobe Firefly — 2.1 </a:t>
            </a:r>
            <a:r>
              <a:rPr lang="ru-RU" dirty="0"/>
              <a:t>млрд $</a:t>
            </a:r>
          </a:p>
          <a:p>
            <a:r>
              <a:rPr lang="ru-RU" dirty="0"/>
              <a:t>• </a:t>
            </a:r>
            <a:r>
              <a:rPr lang="en-US" dirty="0"/>
              <a:t>Canva AI — 1.5 </a:t>
            </a:r>
            <a:r>
              <a:rPr lang="ru-RU" dirty="0"/>
              <a:t>млрд $</a:t>
            </a:r>
          </a:p>
          <a:p>
            <a:r>
              <a:rPr lang="ru-RU" dirty="0"/>
              <a:t>• </a:t>
            </a:r>
            <a:r>
              <a:rPr lang="en-US" dirty="0"/>
              <a:t>Runway — 500 </a:t>
            </a:r>
            <a:r>
              <a:rPr lang="ru-RU" dirty="0"/>
              <a:t>млн $</a:t>
            </a:r>
          </a:p>
          <a:p>
            <a:r>
              <a:rPr lang="ru-RU" dirty="0"/>
              <a:t>• </a:t>
            </a:r>
            <a:r>
              <a:rPr lang="en-US" dirty="0"/>
              <a:t>Pika Labs — 300 </a:t>
            </a:r>
            <a:r>
              <a:rPr lang="ru-RU" dirty="0"/>
              <a:t>млн $</a:t>
            </a:r>
          </a:p>
          <a:p>
            <a:r>
              <a:rPr lang="ru-RU" dirty="0"/>
              <a:t>• </a:t>
            </a:r>
            <a:r>
              <a:rPr lang="en-US" dirty="0"/>
              <a:t>Midjourney/SD — 1 </a:t>
            </a:r>
            <a:r>
              <a:rPr lang="ru-RU" dirty="0"/>
              <a:t>млрд $ совокупно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93" y="207927"/>
            <a:ext cx="256467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Описание продукта и технологии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901566" y="754417"/>
            <a:ext cx="0" cy="61035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30017" y="1165892"/>
            <a:ext cx="4225230" cy="2639332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ru-RU" sz="1600" b="1" i="0" u="none" strike="noStrike" baseline="0" dirty="0">
                <a:solidFill>
                  <a:schemeClr val="tx1"/>
                </a:solidFill>
                <a:latin typeface="TimesNewRomanPS-BoldMT"/>
              </a:rPr>
              <a:t>Какой продукт (товар/ услуга/ устройство/ ПО/ технология/ процесс и т.д.) будет продаваться: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Комиксы за токены</a:t>
            </a:r>
            <a:endParaRPr lang="ru-RU" sz="1600" i="0" u="none" strike="noStrike" baseline="0" dirty="0">
              <a:solidFill>
                <a:schemeClr val="tx1"/>
              </a:solidFill>
              <a:latin typeface="TimesNewRomanPS-BoldMT"/>
            </a:endParaRPr>
          </a:p>
        </p:txBody>
      </p:sp>
      <p:sp>
        <p:nvSpPr>
          <p:cNvPr id="5" name="Скругленный прямоугольник 18">
            <a:extLst>
              <a:ext uri="{FF2B5EF4-FFF2-40B4-BE49-F238E27FC236}">
                <a16:creationId xmlns:a16="http://schemas.microsoft.com/office/drawing/2014/main" id="{6B31565E-AEDC-D53C-EE84-70ABB2C1ABF6}"/>
              </a:ext>
            </a:extLst>
          </p:cNvPr>
          <p:cNvSpPr/>
          <p:nvPr/>
        </p:nvSpPr>
        <p:spPr>
          <a:xfrm>
            <a:off x="530017" y="3984389"/>
            <a:ext cx="4225230" cy="2641935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tx1"/>
                </a:solidFill>
                <a:latin typeface="TimesNewRomanPS-BoldMT"/>
              </a:rPr>
              <a:t>Описание механики использования продукта клиентом:</a:t>
            </a:r>
            <a:br>
              <a:rPr lang="ru-RU" sz="1600" b="1" dirty="0">
                <a:solidFill>
                  <a:schemeClr val="tx1"/>
                </a:solidFill>
                <a:latin typeface="TimesNewRomanPS-BoldMT"/>
              </a:rPr>
            </a:br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1. Пользователь загружает видеофайл</a:t>
            </a:r>
          </a:p>
          <a:p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2. выставляет требуемые параметры (стилистика, количество фреймов)</a:t>
            </a:r>
          </a:p>
          <a:p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3. на выходе получает комикс в </a:t>
            </a:r>
            <a:r>
              <a:rPr lang="en-US" sz="1600" dirty="0">
                <a:solidFill>
                  <a:schemeClr val="tx1"/>
                </a:solidFill>
                <a:latin typeface="TimesNewRomanPS-BoldMT"/>
              </a:rPr>
              <a:t>pdf-</a:t>
            </a:r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файл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C5B3E2D-77CA-43B0-F6D4-E1A39D5AF0BB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AF3CD82-6965-1E2F-DF10-86722F0A6154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FE9553F-F4F7-9420-23AA-5AF6513DA9CF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478C9B1-7168-D08B-ACD8-D66294849A5C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01DFC1A-B85D-4AE6-E03D-78472FF80A18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FB0C4B9-924D-1CAE-F571-5FD5C0C3179E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956FD6-D942-AD1A-491D-9FA270648DDD}"/>
              </a:ext>
            </a:extLst>
          </p:cNvPr>
          <p:cNvSpPr/>
          <p:nvPr/>
        </p:nvSpPr>
        <p:spPr>
          <a:xfrm>
            <a:off x="6461515" y="4303058"/>
            <a:ext cx="1710571" cy="475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2BC477-E23F-A385-3256-16A87B9F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03" r="6256"/>
          <a:stretch>
            <a:fillRect/>
          </a:stretch>
        </p:blipFill>
        <p:spPr>
          <a:xfrm>
            <a:off x="4953000" y="1423077"/>
            <a:ext cx="4704503" cy="44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93" y="207927"/>
            <a:ext cx="256467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Описание продукта и технологии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901566" y="754417"/>
            <a:ext cx="0" cy="61035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30017" y="1165892"/>
            <a:ext cx="4225230" cy="2639332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ru-RU" sz="1600" b="1" i="0" u="none" strike="noStrike" baseline="0" dirty="0">
                <a:solidFill>
                  <a:schemeClr val="tx1"/>
                </a:solidFill>
                <a:latin typeface="TimesNewRomanPS-BoldMT"/>
              </a:rPr>
              <a:t>Потребительские сегменты: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B2B: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SMM-агентства и маркетинговые компании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Медиа-сообщества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Рекламные и PR-отделы компании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B2C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Читатели комиксов</a:t>
            </a:r>
          </a:p>
        </p:txBody>
      </p:sp>
      <p:sp>
        <p:nvSpPr>
          <p:cNvPr id="5" name="Скругленный прямоугольник 18">
            <a:extLst>
              <a:ext uri="{FF2B5EF4-FFF2-40B4-BE49-F238E27FC236}">
                <a16:creationId xmlns:a16="http://schemas.microsoft.com/office/drawing/2014/main" id="{6B31565E-AEDC-D53C-EE84-70ABB2C1ABF6}"/>
              </a:ext>
            </a:extLst>
          </p:cNvPr>
          <p:cNvSpPr/>
          <p:nvPr/>
        </p:nvSpPr>
        <p:spPr>
          <a:xfrm>
            <a:off x="530017" y="3984389"/>
            <a:ext cx="4225230" cy="2641935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tx1"/>
                </a:solidFill>
                <a:latin typeface="TimesNewRomanPS-BoldMT"/>
              </a:rPr>
              <a:t>Портрет клиента: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SMM-агентства, маркетинговые компании и креативные студии, которые ежедневно создают контент для брендов и социальных сетей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Любители комиксов, которые хотели бы разнообразить свою рутину потребления комиксов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C5B3E2D-77CA-43B0-F6D4-E1A39D5AF0BB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AF3CD82-6965-1E2F-DF10-86722F0A6154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FE9553F-F4F7-9420-23AA-5AF6513DA9CF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478C9B1-7168-D08B-ACD8-D66294849A5C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01DFC1A-B85D-4AE6-E03D-78472FF80A18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FB0C4B9-924D-1CAE-F571-5FD5C0C3179E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3A11B1-5DED-6C7D-7106-098BBFDC6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36" y="2200542"/>
            <a:ext cx="4388664" cy="29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4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05599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Конкуренты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79126"/>
              </p:ext>
            </p:extLst>
          </p:nvPr>
        </p:nvGraphicFramePr>
        <p:xfrm>
          <a:off x="248827" y="1104784"/>
          <a:ext cx="6101639" cy="529773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9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430">
                  <a:extLst>
                    <a:ext uri="{9D8B030D-6E8A-4147-A177-3AD203B41FA5}">
                      <a16:colId xmlns:a16="http://schemas.microsoft.com/office/drawing/2014/main" val="1219565399"/>
                    </a:ext>
                  </a:extLst>
                </a:gridCol>
                <a:gridCol w="862430">
                  <a:extLst>
                    <a:ext uri="{9D8B030D-6E8A-4147-A177-3AD203B41FA5}">
                      <a16:colId xmlns:a16="http://schemas.microsoft.com/office/drawing/2014/main" val="1221442679"/>
                    </a:ext>
                  </a:extLst>
                </a:gridCol>
                <a:gridCol w="862430">
                  <a:extLst>
                    <a:ext uri="{9D8B030D-6E8A-4147-A177-3AD203B41FA5}">
                      <a16:colId xmlns:a16="http://schemas.microsoft.com/office/drawing/2014/main" val="1193954022"/>
                    </a:ext>
                  </a:extLst>
                </a:gridCol>
              </a:tblGrid>
              <a:tr h="953463">
                <a:tc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98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119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Rounded Rectangle 2099"/>
          <p:cNvSpPr/>
          <p:nvPr/>
        </p:nvSpPr>
        <p:spPr>
          <a:xfrm>
            <a:off x="6795247" y="1140575"/>
            <a:ext cx="2729753" cy="5297725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09" tIns="32654" rIns="65309" bIns="32654" anchor="ctr">
            <a:no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Конкретные конкурентные преимущества продукта </a:t>
            </a:r>
          </a:p>
          <a:p>
            <a:r>
              <a:rPr lang="ru-RU" sz="900" b="1" dirty="0"/>
              <a:t>Специализация — </a:t>
            </a:r>
            <a:r>
              <a:rPr lang="ru-RU" sz="900" dirty="0"/>
              <a:t>лучший инструмент для формата “видео → комикс”.</a:t>
            </a:r>
          </a:p>
          <a:p>
            <a:r>
              <a:rPr lang="ru-RU" sz="900" b="1" dirty="0"/>
              <a:t>Уникальные стили </a:t>
            </a:r>
            <a:r>
              <a:rPr lang="ru-RU" sz="900" dirty="0"/>
              <a:t>— собственные модели и датасеты под комикс-эстетику.</a:t>
            </a:r>
          </a:p>
          <a:p>
            <a:r>
              <a:rPr lang="ru-RU" sz="900" b="1" dirty="0"/>
              <a:t>Сюжетность </a:t>
            </a:r>
            <a:r>
              <a:rPr lang="ru-RU" sz="900" dirty="0"/>
              <a:t>— автоматическое определение сцен, эмоций и диалогов.</a:t>
            </a:r>
          </a:p>
          <a:p>
            <a:r>
              <a:rPr lang="ru-RU" sz="900" b="1" dirty="0"/>
              <a:t>Качество </a:t>
            </a:r>
            <a:r>
              <a:rPr lang="ru-RU" sz="900" dirty="0"/>
              <a:t>— AI-контроль артефактов и улучшение финальных кадров.</a:t>
            </a:r>
          </a:p>
          <a:p>
            <a:r>
              <a:rPr lang="ru-RU" sz="900" b="1" dirty="0"/>
              <a:t>Локализация — </a:t>
            </a:r>
            <a:r>
              <a:rPr lang="ru-RU" sz="900" dirty="0"/>
              <a:t>точное распознавание русской речи и адаптация под СНГ-контент.</a:t>
            </a:r>
          </a:p>
          <a:p>
            <a:r>
              <a:rPr lang="ru-RU" sz="900" b="1" dirty="0"/>
              <a:t>Настройки</a:t>
            </a:r>
            <a:r>
              <a:rPr lang="ru-RU" sz="900" dirty="0"/>
              <a:t> — выбор стиля, кадров и редактирование результата.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B10DD8B-7679-214B-9675-742ECB5DF318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86C9ECE6-6AE1-A03C-8204-E0044FDEDA2F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D7E7387-BED0-059E-60CE-99653FB36672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4502615-F6AC-2D0D-07B5-03AF6B879251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7194E5E-C004-0551-E64D-18766C8FF1A5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FE1288D-7662-C262-CE85-3616C0503CA5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60B14E6-26FA-713E-6CF1-309845B29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33311"/>
              </p:ext>
            </p:extLst>
          </p:nvPr>
        </p:nvGraphicFramePr>
        <p:xfrm>
          <a:off x="162001" y="1322693"/>
          <a:ext cx="6633246" cy="5226421"/>
        </p:xfrm>
        <a:graphic>
          <a:graphicData uri="http://schemas.openxmlformats.org/drawingml/2006/table">
            <a:tbl>
              <a:tblPr/>
              <a:tblGrid>
                <a:gridCol w="1081274">
                  <a:extLst>
                    <a:ext uri="{9D8B030D-6E8A-4147-A177-3AD203B41FA5}">
                      <a16:colId xmlns:a16="http://schemas.microsoft.com/office/drawing/2014/main" val="5066783"/>
                    </a:ext>
                  </a:extLst>
                </a:gridCol>
                <a:gridCol w="1081274">
                  <a:extLst>
                    <a:ext uri="{9D8B030D-6E8A-4147-A177-3AD203B41FA5}">
                      <a16:colId xmlns:a16="http://schemas.microsoft.com/office/drawing/2014/main" val="807687451"/>
                    </a:ext>
                  </a:extLst>
                </a:gridCol>
                <a:gridCol w="1081274">
                  <a:extLst>
                    <a:ext uri="{9D8B030D-6E8A-4147-A177-3AD203B41FA5}">
                      <a16:colId xmlns:a16="http://schemas.microsoft.com/office/drawing/2014/main" val="502352341"/>
                    </a:ext>
                  </a:extLst>
                </a:gridCol>
                <a:gridCol w="1081274">
                  <a:extLst>
                    <a:ext uri="{9D8B030D-6E8A-4147-A177-3AD203B41FA5}">
                      <a16:colId xmlns:a16="http://schemas.microsoft.com/office/drawing/2014/main" val="3419937867"/>
                    </a:ext>
                  </a:extLst>
                </a:gridCol>
                <a:gridCol w="1226876">
                  <a:extLst>
                    <a:ext uri="{9D8B030D-6E8A-4147-A177-3AD203B41FA5}">
                      <a16:colId xmlns:a16="http://schemas.microsoft.com/office/drawing/2014/main" val="3459375013"/>
                    </a:ext>
                  </a:extLst>
                </a:gridCol>
                <a:gridCol w="1081274">
                  <a:extLst>
                    <a:ext uri="{9D8B030D-6E8A-4147-A177-3AD203B41FA5}">
                      <a16:colId xmlns:a16="http://schemas.microsoft.com/office/drawing/2014/main" val="4185574688"/>
                    </a:ext>
                  </a:extLst>
                </a:gridCol>
              </a:tblGrid>
              <a:tr h="629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Ключевые характеристики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dirty="0" err="1"/>
                        <a:t>FrameIT</a:t>
                      </a:r>
                      <a:endParaRPr lang="en-US" sz="1000" dirty="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dirty="0" err="1"/>
                        <a:t>MakeBeliefsComix</a:t>
                      </a:r>
                      <a:endParaRPr lang="en-US" sz="1000" dirty="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WittyComics</a:t>
                      </a:r>
                      <a:endParaRPr lang="en-US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Pixton</a:t>
                      </a:r>
                      <a:endParaRPr lang="en-US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ToonDoo</a:t>
                      </a:r>
                      <a:endParaRPr lang="en-US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341498"/>
                  </a:ext>
                </a:extLst>
              </a:tr>
              <a:tr h="629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Тип продукта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Автоматическое веб-приложение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Онлайн-сервис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Онлайн-сервис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/>
                        <a:t>Онлайн-сервис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/>
                        <a:t>Онлайн-сервис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611976"/>
                  </a:ext>
                </a:extLst>
              </a:tr>
              <a:tr h="4419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Стоимость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/>
                        <a:t>Бесплатно / </a:t>
                      </a:r>
                      <a:r>
                        <a:rPr lang="en-US" sz="1000" dirty="0"/>
                        <a:t>Freemium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Бесплатно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Условно-бесплатно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Условно-бесплатно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Бесплатно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02694"/>
                  </a:ext>
                </a:extLst>
              </a:tr>
              <a:tr h="4419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Поддержка кириллицы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✅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✅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✅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❌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❌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739719"/>
                  </a:ext>
                </a:extLst>
              </a:tr>
              <a:tr h="8176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Создание комиксов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Автоматически (ИИ, видео и речь)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Ручное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Ручное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/>
                        <a:t>Ручное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/>
                        <a:t>Ручное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490733"/>
                  </a:ext>
                </a:extLst>
              </a:tr>
              <a:tr h="629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Редактирование персонажей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Авто-распознавание эмоций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❌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Частично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✅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✅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33332"/>
                  </a:ext>
                </a:extLst>
              </a:tr>
              <a:tr h="6298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Регистрация для сохранения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Не требуется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Требуется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Требуется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Требуется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Требуется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521087"/>
                  </a:ext>
                </a:extLst>
              </a:tr>
              <a:tr h="1005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b="1"/>
                        <a:t>Уникальные особенности</a:t>
                      </a:r>
                      <a:endParaRPr lang="ru-RU" sz="1000"/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Автоматизация, ИИ-анализ, русский интерфейс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Маски, объекты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Простота, диалоги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/>
                        <a:t>Много форматов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/>
                        <a:t>Гибкие сцены</a:t>
                      </a:r>
                    </a:p>
                  </a:txBody>
                  <a:tcPr marL="55197" marR="55197" marT="27598" marB="27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78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55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93" y="207927"/>
            <a:ext cx="144071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Карта технологий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C5B3E2D-77CA-43B0-F6D4-E1A39D5AF0BB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AF3CD82-6965-1E2F-DF10-86722F0A6154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FE9553F-F4F7-9420-23AA-5AF6513DA9CF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478C9B1-7168-D08B-ACD8-D66294849A5C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01DFC1A-B85D-4AE6-E03D-78472FF80A18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FB0C4B9-924D-1CAE-F571-5FD5C0C3179E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000000"/>
                </a:solidFill>
                <a:sym typeface="Helvetica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64ECA8-E9D3-2AB6-9A88-843B93C86BF4}"/>
              </a:ext>
            </a:extLst>
          </p:cNvPr>
          <p:cNvSpPr txBox="1"/>
          <p:nvPr/>
        </p:nvSpPr>
        <p:spPr>
          <a:xfrm>
            <a:off x="1330440" y="1690062"/>
            <a:ext cx="76110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⚙️ Технологии проекта </a:t>
            </a:r>
            <a:r>
              <a:rPr lang="ru-RU" sz="2000" b="1" dirty="0" err="1"/>
              <a:t>FrameIT</a:t>
            </a:r>
            <a:endParaRPr lang="ru-RU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Python</a:t>
            </a:r>
            <a:r>
              <a:rPr lang="ru-RU" sz="2000" dirty="0"/>
              <a:t> — основной язык разработки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OpenCV</a:t>
            </a:r>
            <a:r>
              <a:rPr lang="ru-RU" sz="2000" dirty="0"/>
              <a:t> — автоматическая раскадровка и обработка видео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err="1"/>
              <a:t>PyTorch</a:t>
            </a:r>
            <a:r>
              <a:rPr lang="ru-RU" sz="2000" dirty="0"/>
              <a:t> — нейросетевые модели стилизации под комикс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STT (</a:t>
            </a:r>
            <a:r>
              <a:rPr lang="ru-RU" sz="2000" b="1" dirty="0" err="1"/>
              <a:t>Speech</a:t>
            </a:r>
            <a:r>
              <a:rPr lang="ru-RU" sz="2000" b="1" dirty="0"/>
              <a:t>-</a:t>
            </a:r>
            <a:r>
              <a:rPr lang="ru-RU" sz="2000" b="1" dirty="0" err="1"/>
              <a:t>to</a:t>
            </a:r>
            <a:r>
              <a:rPr lang="ru-RU" sz="2000" b="1" dirty="0"/>
              <a:t>-Text)</a:t>
            </a:r>
            <a:r>
              <a:rPr lang="ru-RU" sz="2000" dirty="0"/>
              <a:t> — распознавание речи из видео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NLP</a:t>
            </a:r>
            <a:r>
              <a:rPr lang="ru-RU" sz="2000" dirty="0"/>
              <a:t> — генерация и разметка диалогов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Алгоритмы контроля качества</a:t>
            </a:r>
            <a:r>
              <a:rPr lang="ru-RU" sz="2000" dirty="0"/>
              <a:t> — устранение артефактов изображений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UI/UX-фреймворк (</a:t>
            </a:r>
            <a:r>
              <a:rPr lang="ru-RU" sz="2000" b="1" dirty="0" err="1"/>
              <a:t>React</a:t>
            </a:r>
            <a:r>
              <a:rPr lang="ru-RU" sz="2000" b="1" dirty="0"/>
              <a:t> / </a:t>
            </a:r>
            <a:r>
              <a:rPr lang="ru-RU" sz="2000" b="1" dirty="0" err="1"/>
              <a:t>Django</a:t>
            </a:r>
            <a:r>
              <a:rPr lang="ru-RU" sz="2000" b="1" dirty="0"/>
              <a:t>)</a:t>
            </a:r>
            <a:r>
              <a:rPr lang="ru-RU" sz="2000" dirty="0"/>
              <a:t> — реализация веб-интерфейса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GPU-серверы / облачные вычисления</a:t>
            </a:r>
            <a:r>
              <a:rPr lang="ru-RU" sz="2000" dirty="0"/>
              <a:t> — для обучения и стилизации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333807678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60778A680BE145B3E171F8BCE5FCC2" ma:contentTypeVersion="10" ma:contentTypeDescription="Создание документа." ma:contentTypeScope="" ma:versionID="48cf80f593d2d0fa224fb36be141b76a">
  <xsd:schema xmlns:xsd="http://www.w3.org/2001/XMLSchema" xmlns:xs="http://www.w3.org/2001/XMLSchema" xmlns:p="http://schemas.microsoft.com/office/2006/metadata/properties" xmlns:ns2="69cc3dea-af89-41ea-b8da-7ab11462d30a" xmlns:ns3="d8b453d6-be7a-4931-bedf-235701e60354" targetNamespace="http://schemas.microsoft.com/office/2006/metadata/properties" ma:root="true" ma:fieldsID="5a12abfc72ef197ef8bcff461a1448d9" ns2:_="" ns3:_="">
    <xsd:import namespace="69cc3dea-af89-41ea-b8da-7ab11462d30a"/>
    <xsd:import namespace="d8b453d6-be7a-4931-bedf-235701e603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53d6-be7a-4931-bedf-235701e60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0CA30-6DA9-45CC-B03D-6C7DFE627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c3dea-af89-41ea-b8da-7ab11462d30a"/>
    <ds:schemaRef ds:uri="d8b453d6-be7a-4931-bedf-235701e60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319F3-832D-4CD2-8CE3-1288F9B2F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F2574-6B2D-4151-B4E6-5F2B862C21E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8b453d6-be7a-4931-bedf-235701e60354"/>
    <ds:schemaRef ds:uri="69cc3dea-af89-41ea-b8da-7ab11462d30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18001</TotalTime>
  <Words>1670</Words>
  <Application>Microsoft Office PowerPoint</Application>
  <PresentationFormat>Лист A4 (210x297 мм)</PresentationFormat>
  <Paragraphs>291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quote-cjk-patch</vt:lpstr>
      <vt:lpstr>Times New Roman</vt:lpstr>
      <vt:lpstr>TimesNewRomanPS-BoldMT</vt:lpstr>
      <vt:lpstr>TimesNewRomanPSMT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Буассонад Георгий Владимирович</dc:creator>
  <cp:lastModifiedBy>Zai Reykh</cp:lastModifiedBy>
  <cp:revision>396</cp:revision>
  <cp:lastPrinted>2017-09-07T15:28:26Z</cp:lastPrinted>
  <dcterms:created xsi:type="dcterms:W3CDTF">2016-03-23T11:46:06Z</dcterms:created>
  <dcterms:modified xsi:type="dcterms:W3CDTF">2025-12-05T13:50:50Z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0x0101004060778A680BE145B3E171F8BCE5FCC2</vt:lpwstr>
  </property>
</Properties>
</file>