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2E0"/>
    <a:srgbClr val="B4B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Al-Zoubaidi" userId="b9ce0a7a8fa9718a" providerId="LiveId" clId="{32B6A707-C720-416B-990D-CB423A9B8856}"/>
    <pc:docChg chg="custSel modSld">
      <pc:chgData name="Ali Al-Zoubaidi" userId="b9ce0a7a8fa9718a" providerId="LiveId" clId="{32B6A707-C720-416B-990D-CB423A9B8856}" dt="2025-02-12T18:21:30.399" v="8" actId="478"/>
      <pc:docMkLst>
        <pc:docMk/>
      </pc:docMkLst>
      <pc:sldChg chg="delSp mod">
        <pc:chgData name="Ali Al-Zoubaidi" userId="b9ce0a7a8fa9718a" providerId="LiveId" clId="{32B6A707-C720-416B-990D-CB423A9B8856}" dt="2025-02-12T18:20:27.600" v="0" actId="478"/>
        <pc:sldMkLst>
          <pc:docMk/>
          <pc:sldMk cId="1310924975" sldId="256"/>
        </pc:sldMkLst>
        <pc:picChg chg="del">
          <ac:chgData name="Ali Al-Zoubaidi" userId="b9ce0a7a8fa9718a" providerId="LiveId" clId="{32B6A707-C720-416B-990D-CB423A9B8856}" dt="2025-02-12T18:20:27.600" v="0" actId="478"/>
          <ac:picMkLst>
            <pc:docMk/>
            <pc:sldMk cId="1310924975" sldId="256"/>
            <ac:picMk id="7" creationId="{0597E06B-7335-9292-F61D-E14BF5C51FDF}"/>
          </ac:picMkLst>
        </pc:picChg>
      </pc:sldChg>
      <pc:sldChg chg="delSp mod">
        <pc:chgData name="Ali Al-Zoubaidi" userId="b9ce0a7a8fa9718a" providerId="LiveId" clId="{32B6A707-C720-416B-990D-CB423A9B8856}" dt="2025-02-12T18:20:31.729" v="1" actId="478"/>
        <pc:sldMkLst>
          <pc:docMk/>
          <pc:sldMk cId="3727012146" sldId="259"/>
        </pc:sldMkLst>
        <pc:picChg chg="del">
          <ac:chgData name="Ali Al-Zoubaidi" userId="b9ce0a7a8fa9718a" providerId="LiveId" clId="{32B6A707-C720-416B-990D-CB423A9B8856}" dt="2025-02-12T18:20:31.729" v="1" actId="478"/>
          <ac:picMkLst>
            <pc:docMk/>
            <pc:sldMk cId="3727012146" sldId="259"/>
            <ac:picMk id="54" creationId="{8B44990F-7A94-FEE9-6DE2-C64AD17B655E}"/>
          </ac:picMkLst>
        </pc:picChg>
      </pc:sldChg>
      <pc:sldChg chg="delSp mod">
        <pc:chgData name="Ali Al-Zoubaidi" userId="b9ce0a7a8fa9718a" providerId="LiveId" clId="{32B6A707-C720-416B-990D-CB423A9B8856}" dt="2025-02-12T18:21:30.399" v="8" actId="478"/>
        <pc:sldMkLst>
          <pc:docMk/>
          <pc:sldMk cId="2712254872" sldId="260"/>
        </pc:sldMkLst>
        <pc:picChg chg="del">
          <ac:chgData name="Ali Al-Zoubaidi" userId="b9ce0a7a8fa9718a" providerId="LiveId" clId="{32B6A707-C720-416B-990D-CB423A9B8856}" dt="2025-02-12T18:21:30.399" v="8" actId="478"/>
          <ac:picMkLst>
            <pc:docMk/>
            <pc:sldMk cId="2712254872" sldId="260"/>
            <ac:picMk id="14" creationId="{15E11A94-9570-89A7-C717-9ABAADD7FAB2}"/>
          </ac:picMkLst>
        </pc:picChg>
      </pc:sldChg>
      <pc:sldChg chg="delSp mod">
        <pc:chgData name="Ali Al-Zoubaidi" userId="b9ce0a7a8fa9718a" providerId="LiveId" clId="{32B6A707-C720-416B-990D-CB423A9B8856}" dt="2025-02-12T18:21:17.688" v="7" actId="478"/>
        <pc:sldMkLst>
          <pc:docMk/>
          <pc:sldMk cId="2726411818" sldId="261"/>
        </pc:sldMkLst>
        <pc:picChg chg="del">
          <ac:chgData name="Ali Al-Zoubaidi" userId="b9ce0a7a8fa9718a" providerId="LiveId" clId="{32B6A707-C720-416B-990D-CB423A9B8856}" dt="2025-02-12T18:21:17.688" v="7" actId="478"/>
          <ac:picMkLst>
            <pc:docMk/>
            <pc:sldMk cId="2726411818" sldId="261"/>
            <ac:picMk id="22" creationId="{322F673D-0D90-4BB7-2CC6-A4D3E5FDED90}"/>
          </ac:picMkLst>
        </pc:picChg>
      </pc:sldChg>
      <pc:sldChg chg="delSp mod">
        <pc:chgData name="Ali Al-Zoubaidi" userId="b9ce0a7a8fa9718a" providerId="LiveId" clId="{32B6A707-C720-416B-990D-CB423A9B8856}" dt="2025-02-12T18:21:13.129" v="6" actId="478"/>
        <pc:sldMkLst>
          <pc:docMk/>
          <pc:sldMk cId="4003175191" sldId="262"/>
        </pc:sldMkLst>
        <pc:picChg chg="del">
          <ac:chgData name="Ali Al-Zoubaidi" userId="b9ce0a7a8fa9718a" providerId="LiveId" clId="{32B6A707-C720-416B-990D-CB423A9B8856}" dt="2025-02-12T18:21:13.129" v="6" actId="478"/>
          <ac:picMkLst>
            <pc:docMk/>
            <pc:sldMk cId="4003175191" sldId="262"/>
            <ac:picMk id="11" creationId="{F0A7DA5A-D4B6-1840-37FF-89BDB9A1D034}"/>
          </ac:picMkLst>
        </pc:picChg>
      </pc:sldChg>
      <pc:sldChg chg="delSp mod">
        <pc:chgData name="Ali Al-Zoubaidi" userId="b9ce0a7a8fa9718a" providerId="LiveId" clId="{32B6A707-C720-416B-990D-CB423A9B8856}" dt="2025-02-12T18:21:08.406" v="5" actId="478"/>
        <pc:sldMkLst>
          <pc:docMk/>
          <pc:sldMk cId="3874756283" sldId="263"/>
        </pc:sldMkLst>
        <pc:picChg chg="del">
          <ac:chgData name="Ali Al-Zoubaidi" userId="b9ce0a7a8fa9718a" providerId="LiveId" clId="{32B6A707-C720-416B-990D-CB423A9B8856}" dt="2025-02-12T18:21:08.406" v="5" actId="478"/>
          <ac:picMkLst>
            <pc:docMk/>
            <pc:sldMk cId="3874756283" sldId="263"/>
            <ac:picMk id="30" creationId="{A2696431-5E64-AE08-AD3A-B6CF03B25132}"/>
          </ac:picMkLst>
        </pc:picChg>
      </pc:sldChg>
      <pc:sldChg chg="delSp mod">
        <pc:chgData name="Ali Al-Zoubaidi" userId="b9ce0a7a8fa9718a" providerId="LiveId" clId="{32B6A707-C720-416B-990D-CB423A9B8856}" dt="2025-02-12T18:21:04.965" v="4" actId="478"/>
        <pc:sldMkLst>
          <pc:docMk/>
          <pc:sldMk cId="1406996553" sldId="265"/>
        </pc:sldMkLst>
        <pc:picChg chg="del">
          <ac:chgData name="Ali Al-Zoubaidi" userId="b9ce0a7a8fa9718a" providerId="LiveId" clId="{32B6A707-C720-416B-990D-CB423A9B8856}" dt="2025-02-12T18:21:04.965" v="4" actId="478"/>
          <ac:picMkLst>
            <pc:docMk/>
            <pc:sldMk cId="1406996553" sldId="265"/>
            <ac:picMk id="8" creationId="{594736CC-BB3F-FC5B-5667-665EF9545544}"/>
          </ac:picMkLst>
        </pc:picChg>
      </pc:sldChg>
      <pc:sldChg chg="delSp mod">
        <pc:chgData name="Ali Al-Zoubaidi" userId="b9ce0a7a8fa9718a" providerId="LiveId" clId="{32B6A707-C720-416B-990D-CB423A9B8856}" dt="2025-02-12T18:20:48.632" v="2" actId="478"/>
        <pc:sldMkLst>
          <pc:docMk/>
          <pc:sldMk cId="4066210938" sldId="266"/>
        </pc:sldMkLst>
        <pc:picChg chg="del">
          <ac:chgData name="Ali Al-Zoubaidi" userId="b9ce0a7a8fa9718a" providerId="LiveId" clId="{32B6A707-C720-416B-990D-CB423A9B8856}" dt="2025-02-12T18:20:48.632" v="2" actId="478"/>
          <ac:picMkLst>
            <pc:docMk/>
            <pc:sldMk cId="4066210938" sldId="266"/>
            <ac:picMk id="7" creationId="{6635AEE1-6DFA-DEA6-66B4-F531C805CEB5}"/>
          </ac:picMkLst>
        </pc:picChg>
      </pc:sldChg>
      <pc:sldChg chg="delSp mod">
        <pc:chgData name="Ali Al-Zoubaidi" userId="b9ce0a7a8fa9718a" providerId="LiveId" clId="{32B6A707-C720-416B-990D-CB423A9B8856}" dt="2025-02-12T18:20:58.106" v="3" actId="478"/>
        <pc:sldMkLst>
          <pc:docMk/>
          <pc:sldMk cId="1670907528" sldId="267"/>
        </pc:sldMkLst>
        <pc:picChg chg="del">
          <ac:chgData name="Ali Al-Zoubaidi" userId="b9ce0a7a8fa9718a" providerId="LiveId" clId="{32B6A707-C720-416B-990D-CB423A9B8856}" dt="2025-02-12T18:20:58.106" v="3" actId="478"/>
          <ac:picMkLst>
            <pc:docMk/>
            <pc:sldMk cId="1670907528" sldId="267"/>
            <ac:picMk id="18" creationId="{45D8F85B-1EBD-146D-3BFC-B3B508CB598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9BDA9-53F3-4A6A-BC5B-FD15DAC93C0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37CB16-9C72-45FA-9FF1-F5288E49A3F2}">
      <dgm:prSet custT="1"/>
      <dgm:spPr/>
      <dgm:t>
        <a:bodyPr/>
        <a:lstStyle/>
        <a:p>
          <a:r>
            <a:rPr lang="ru-RU" sz="1400" b="1" dirty="0"/>
            <a:t>Снижение затрат</a:t>
          </a:r>
          <a:r>
            <a:rPr lang="ru-RU" sz="1400" dirty="0"/>
            <a:t> Услуги по очистке космоса обойдутся дешевле, чем расходы на постоянный мониторинг и устранение последствий столкновений</a:t>
          </a:r>
          <a:r>
            <a:rPr lang="ru-RU" sz="800" dirty="0"/>
            <a:t>.</a:t>
          </a:r>
          <a:endParaRPr lang="en-US" sz="800" dirty="0"/>
        </a:p>
      </dgm:t>
    </dgm:pt>
    <dgm:pt modelId="{F2F7ED63-A684-4599-967F-69EEF00A6611}" type="parTrans" cxnId="{8840D5C9-F9FA-4EFD-9B59-C0B1D57F154D}">
      <dgm:prSet/>
      <dgm:spPr/>
      <dgm:t>
        <a:bodyPr/>
        <a:lstStyle/>
        <a:p>
          <a:endParaRPr lang="en-US"/>
        </a:p>
      </dgm:t>
    </dgm:pt>
    <dgm:pt modelId="{8B6ABACF-84B7-4267-B3D5-E1EB65AF3278}" type="sibTrans" cxnId="{8840D5C9-F9FA-4EFD-9B59-C0B1D57F154D}">
      <dgm:prSet/>
      <dgm:spPr/>
      <dgm:t>
        <a:bodyPr/>
        <a:lstStyle/>
        <a:p>
          <a:endParaRPr lang="en-US"/>
        </a:p>
      </dgm:t>
    </dgm:pt>
    <dgm:pt modelId="{2D9FE45E-01F0-4470-B59A-04025FF58F65}">
      <dgm:prSet custT="1"/>
      <dgm:spPr/>
      <dgm:t>
        <a:bodyPr/>
        <a:lstStyle/>
        <a:p>
          <a:r>
            <a:rPr lang="ru-RU" sz="1400" b="1" dirty="0"/>
            <a:t>Защита инфраструктуры</a:t>
          </a:r>
          <a:r>
            <a:rPr lang="ru-RU" sz="1400" dirty="0"/>
            <a:t> «Космический Транспортер» обеспечивает безопасность действующих спутников и миссий.</a:t>
          </a:r>
          <a:endParaRPr lang="en-US" sz="1400" dirty="0"/>
        </a:p>
      </dgm:t>
    </dgm:pt>
    <dgm:pt modelId="{968AD20E-5AAE-469D-A1D7-1A45D9424151}" type="parTrans" cxnId="{96C46A65-9016-4ED3-A164-F7BAB3B7B269}">
      <dgm:prSet/>
      <dgm:spPr/>
      <dgm:t>
        <a:bodyPr/>
        <a:lstStyle/>
        <a:p>
          <a:endParaRPr lang="en-US"/>
        </a:p>
      </dgm:t>
    </dgm:pt>
    <dgm:pt modelId="{5E5BE356-8AE0-44A4-999D-4918743CD0EE}" type="sibTrans" cxnId="{96C46A65-9016-4ED3-A164-F7BAB3B7B269}">
      <dgm:prSet/>
      <dgm:spPr/>
      <dgm:t>
        <a:bodyPr/>
        <a:lstStyle/>
        <a:p>
          <a:endParaRPr lang="en-US"/>
        </a:p>
      </dgm:t>
    </dgm:pt>
    <dgm:pt modelId="{F1ACB2A0-0EA1-4ADF-B999-04248CAA40FC}">
      <dgm:prSet custT="1"/>
      <dgm:spPr/>
      <dgm:t>
        <a:bodyPr/>
        <a:lstStyle/>
        <a:p>
          <a:r>
            <a:rPr lang="ru-RU" sz="1400" b="1" dirty="0"/>
            <a:t>Экологическая устойчивость</a:t>
          </a:r>
          <a:r>
            <a:rPr lang="ru-RU" sz="1400" dirty="0"/>
            <a:t> Снижение количества мусора открывает новые возможности для будущих космических запусков.</a:t>
          </a:r>
          <a:endParaRPr lang="en-US" sz="1400" dirty="0"/>
        </a:p>
      </dgm:t>
    </dgm:pt>
    <dgm:pt modelId="{BEFD05D1-921E-447F-B79F-F8C637A40072}" type="parTrans" cxnId="{729B60B5-7C19-479D-897F-4FB8A8D5C85C}">
      <dgm:prSet/>
      <dgm:spPr/>
      <dgm:t>
        <a:bodyPr/>
        <a:lstStyle/>
        <a:p>
          <a:endParaRPr lang="en-US"/>
        </a:p>
      </dgm:t>
    </dgm:pt>
    <dgm:pt modelId="{71E6065C-935E-44D6-B8FA-6F04385CE594}" type="sibTrans" cxnId="{729B60B5-7C19-479D-897F-4FB8A8D5C85C}">
      <dgm:prSet/>
      <dgm:spPr/>
      <dgm:t>
        <a:bodyPr/>
        <a:lstStyle/>
        <a:p>
          <a:endParaRPr lang="en-US"/>
        </a:p>
      </dgm:t>
    </dgm:pt>
    <dgm:pt modelId="{CF7B1D7E-2135-4D48-909C-98B2A7CA6456}" type="pres">
      <dgm:prSet presAssocID="{C8B9BDA9-53F3-4A6A-BC5B-FD15DAC93C02}" presName="Name0" presStyleCnt="0">
        <dgm:presLayoutVars>
          <dgm:dir/>
          <dgm:resizeHandles val="exact"/>
        </dgm:presLayoutVars>
      </dgm:prSet>
      <dgm:spPr/>
    </dgm:pt>
    <dgm:pt modelId="{5FFDCCDE-2F02-4D13-B62C-A9673679F11B}" type="pres">
      <dgm:prSet presAssocID="{F137CB16-9C72-45FA-9FF1-F5288E49A3F2}" presName="compNode" presStyleCnt="0"/>
      <dgm:spPr/>
    </dgm:pt>
    <dgm:pt modelId="{4C998745-A10D-4B25-8A8F-40DBE687B922}" type="pres">
      <dgm:prSet presAssocID="{F137CB16-9C72-45FA-9FF1-F5288E49A3F2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Деньги контур"/>
        </a:ext>
      </dgm:extLst>
    </dgm:pt>
    <dgm:pt modelId="{C631EE11-EFBC-45CE-A3BA-53F45B922EF4}" type="pres">
      <dgm:prSet presAssocID="{F137CB16-9C72-45FA-9FF1-F5288E49A3F2}" presName="textRect" presStyleLbl="revTx" presStyleIdx="0" presStyleCnt="3">
        <dgm:presLayoutVars>
          <dgm:bulletEnabled val="1"/>
        </dgm:presLayoutVars>
      </dgm:prSet>
      <dgm:spPr/>
    </dgm:pt>
    <dgm:pt modelId="{FF7C3CA4-815F-4D9C-9672-1C85E583F9E9}" type="pres">
      <dgm:prSet presAssocID="{8B6ABACF-84B7-4267-B3D5-E1EB65AF3278}" presName="sibTrans" presStyleLbl="sibTrans2D1" presStyleIdx="0" presStyleCnt="0"/>
      <dgm:spPr/>
    </dgm:pt>
    <dgm:pt modelId="{BDCD9BD7-345C-4387-9EF2-6310F43580A3}" type="pres">
      <dgm:prSet presAssocID="{2D9FE45E-01F0-4470-B59A-04025FF58F65}" presName="compNode" presStyleCnt="0"/>
      <dgm:spPr/>
    </dgm:pt>
    <dgm:pt modelId="{2E117092-BEAB-4E25-9D5A-093110B70FAF}" type="pres">
      <dgm:prSet presAssocID="{2D9FE45E-01F0-4470-B59A-04025FF58F65}" presName="pict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Спутник со сплошной заливкой"/>
        </a:ext>
      </dgm:extLst>
    </dgm:pt>
    <dgm:pt modelId="{9E181C77-07E2-4A8F-BCC8-968A23786052}" type="pres">
      <dgm:prSet presAssocID="{2D9FE45E-01F0-4470-B59A-04025FF58F65}" presName="textRect" presStyleLbl="revTx" presStyleIdx="1" presStyleCnt="3">
        <dgm:presLayoutVars>
          <dgm:bulletEnabled val="1"/>
        </dgm:presLayoutVars>
      </dgm:prSet>
      <dgm:spPr/>
    </dgm:pt>
    <dgm:pt modelId="{11F31255-AEB4-4958-8BF0-29263B041A2A}" type="pres">
      <dgm:prSet presAssocID="{5E5BE356-8AE0-44A4-999D-4918743CD0EE}" presName="sibTrans" presStyleLbl="sibTrans2D1" presStyleIdx="0" presStyleCnt="0"/>
      <dgm:spPr/>
    </dgm:pt>
    <dgm:pt modelId="{90117BA1-32E3-4148-B5BE-C1B4AF4964FA}" type="pres">
      <dgm:prSet presAssocID="{F1ACB2A0-0EA1-4ADF-B999-04248CAA40FC}" presName="compNode" presStyleCnt="0"/>
      <dgm:spPr/>
    </dgm:pt>
    <dgm:pt modelId="{FEEA32D6-4D0B-4294-A342-03933871C5CE}" type="pres">
      <dgm:prSet presAssocID="{F1ACB2A0-0EA1-4ADF-B999-04248CAA40FC}" presName="pict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Космонавт, мужской со сплошной заливкой"/>
        </a:ext>
      </dgm:extLst>
    </dgm:pt>
    <dgm:pt modelId="{D864E12E-FAB9-4BC4-AD8C-E9CD76117072}" type="pres">
      <dgm:prSet presAssocID="{F1ACB2A0-0EA1-4ADF-B999-04248CAA40FC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4C9A431F-7627-4761-80F3-70F2542E17B6}" type="presOf" srcId="{F137CB16-9C72-45FA-9FF1-F5288E49A3F2}" destId="{C631EE11-EFBC-45CE-A3BA-53F45B922EF4}" srcOrd="0" destOrd="0" presId="urn:microsoft.com/office/officeart/2005/8/layout/pList1"/>
    <dgm:cxn modelId="{68F7B25E-D9F6-4305-B804-F52F6C6A4322}" type="presOf" srcId="{8B6ABACF-84B7-4267-B3D5-E1EB65AF3278}" destId="{FF7C3CA4-815F-4D9C-9672-1C85E583F9E9}" srcOrd="0" destOrd="0" presId="urn:microsoft.com/office/officeart/2005/8/layout/pList1"/>
    <dgm:cxn modelId="{96C46A65-9016-4ED3-A164-F7BAB3B7B269}" srcId="{C8B9BDA9-53F3-4A6A-BC5B-FD15DAC93C02}" destId="{2D9FE45E-01F0-4470-B59A-04025FF58F65}" srcOrd="1" destOrd="0" parTransId="{968AD20E-5AAE-469D-A1D7-1A45D9424151}" sibTransId="{5E5BE356-8AE0-44A4-999D-4918743CD0EE}"/>
    <dgm:cxn modelId="{0BBFDF47-AFAA-4E5D-8C0B-A7CC6E5E095A}" type="presOf" srcId="{5E5BE356-8AE0-44A4-999D-4918743CD0EE}" destId="{11F31255-AEB4-4958-8BF0-29263B041A2A}" srcOrd="0" destOrd="0" presId="urn:microsoft.com/office/officeart/2005/8/layout/pList1"/>
    <dgm:cxn modelId="{61A29068-E43B-4089-9EB0-4FCB49B9CDEE}" type="presOf" srcId="{F1ACB2A0-0EA1-4ADF-B999-04248CAA40FC}" destId="{D864E12E-FAB9-4BC4-AD8C-E9CD76117072}" srcOrd="0" destOrd="0" presId="urn:microsoft.com/office/officeart/2005/8/layout/pList1"/>
    <dgm:cxn modelId="{729B60B5-7C19-479D-897F-4FB8A8D5C85C}" srcId="{C8B9BDA9-53F3-4A6A-BC5B-FD15DAC93C02}" destId="{F1ACB2A0-0EA1-4ADF-B999-04248CAA40FC}" srcOrd="2" destOrd="0" parTransId="{BEFD05D1-921E-447F-B79F-F8C637A40072}" sibTransId="{71E6065C-935E-44D6-B8FA-6F04385CE594}"/>
    <dgm:cxn modelId="{A16A5EBB-E286-4E6F-B33C-CE52F10E5552}" type="presOf" srcId="{C8B9BDA9-53F3-4A6A-BC5B-FD15DAC93C02}" destId="{CF7B1D7E-2135-4D48-909C-98B2A7CA6456}" srcOrd="0" destOrd="0" presId="urn:microsoft.com/office/officeart/2005/8/layout/pList1"/>
    <dgm:cxn modelId="{8840D5C9-F9FA-4EFD-9B59-C0B1D57F154D}" srcId="{C8B9BDA9-53F3-4A6A-BC5B-FD15DAC93C02}" destId="{F137CB16-9C72-45FA-9FF1-F5288E49A3F2}" srcOrd="0" destOrd="0" parTransId="{F2F7ED63-A684-4599-967F-69EEF00A6611}" sibTransId="{8B6ABACF-84B7-4267-B3D5-E1EB65AF3278}"/>
    <dgm:cxn modelId="{932B0EF3-C415-4DD6-853D-DB12E898345A}" type="presOf" srcId="{2D9FE45E-01F0-4470-B59A-04025FF58F65}" destId="{9E181C77-07E2-4A8F-BCC8-968A23786052}" srcOrd="0" destOrd="0" presId="urn:microsoft.com/office/officeart/2005/8/layout/pList1"/>
    <dgm:cxn modelId="{0869A5D6-206F-4D61-AD97-BA0318A57A2D}" type="presParOf" srcId="{CF7B1D7E-2135-4D48-909C-98B2A7CA6456}" destId="{5FFDCCDE-2F02-4D13-B62C-A9673679F11B}" srcOrd="0" destOrd="0" presId="urn:microsoft.com/office/officeart/2005/8/layout/pList1"/>
    <dgm:cxn modelId="{29A88942-BD5C-4BAD-9746-B8C0EE6ECE3C}" type="presParOf" srcId="{5FFDCCDE-2F02-4D13-B62C-A9673679F11B}" destId="{4C998745-A10D-4B25-8A8F-40DBE687B922}" srcOrd="0" destOrd="0" presId="urn:microsoft.com/office/officeart/2005/8/layout/pList1"/>
    <dgm:cxn modelId="{1FC2E62D-95DE-470C-A24A-E0DCE31C4CF0}" type="presParOf" srcId="{5FFDCCDE-2F02-4D13-B62C-A9673679F11B}" destId="{C631EE11-EFBC-45CE-A3BA-53F45B922EF4}" srcOrd="1" destOrd="0" presId="urn:microsoft.com/office/officeart/2005/8/layout/pList1"/>
    <dgm:cxn modelId="{E901EA96-F9D3-4F5F-AFAA-C0752CC95BEB}" type="presParOf" srcId="{CF7B1D7E-2135-4D48-909C-98B2A7CA6456}" destId="{FF7C3CA4-815F-4D9C-9672-1C85E583F9E9}" srcOrd="1" destOrd="0" presId="urn:microsoft.com/office/officeart/2005/8/layout/pList1"/>
    <dgm:cxn modelId="{97B54419-1D45-4CF2-84E1-09629F60F26C}" type="presParOf" srcId="{CF7B1D7E-2135-4D48-909C-98B2A7CA6456}" destId="{BDCD9BD7-345C-4387-9EF2-6310F43580A3}" srcOrd="2" destOrd="0" presId="urn:microsoft.com/office/officeart/2005/8/layout/pList1"/>
    <dgm:cxn modelId="{60F567F2-983D-4394-8050-7B001E18F686}" type="presParOf" srcId="{BDCD9BD7-345C-4387-9EF2-6310F43580A3}" destId="{2E117092-BEAB-4E25-9D5A-093110B70FAF}" srcOrd="0" destOrd="0" presId="urn:microsoft.com/office/officeart/2005/8/layout/pList1"/>
    <dgm:cxn modelId="{8669EFFA-091A-4C4A-95B6-648DE0C22B47}" type="presParOf" srcId="{BDCD9BD7-345C-4387-9EF2-6310F43580A3}" destId="{9E181C77-07E2-4A8F-BCC8-968A23786052}" srcOrd="1" destOrd="0" presId="urn:microsoft.com/office/officeart/2005/8/layout/pList1"/>
    <dgm:cxn modelId="{C21DF878-CC5E-4D18-8E8F-77BEE91D3D88}" type="presParOf" srcId="{CF7B1D7E-2135-4D48-909C-98B2A7CA6456}" destId="{11F31255-AEB4-4958-8BF0-29263B041A2A}" srcOrd="3" destOrd="0" presId="urn:microsoft.com/office/officeart/2005/8/layout/pList1"/>
    <dgm:cxn modelId="{1E7A1E5A-9917-48CF-A554-40EDF5756287}" type="presParOf" srcId="{CF7B1D7E-2135-4D48-909C-98B2A7CA6456}" destId="{90117BA1-32E3-4148-B5BE-C1B4AF4964FA}" srcOrd="4" destOrd="0" presId="urn:microsoft.com/office/officeart/2005/8/layout/pList1"/>
    <dgm:cxn modelId="{27B2EFDA-3FD9-4AC5-8D9B-EA811E4D72BD}" type="presParOf" srcId="{90117BA1-32E3-4148-B5BE-C1B4AF4964FA}" destId="{FEEA32D6-4D0B-4294-A342-03933871C5CE}" srcOrd="0" destOrd="0" presId="urn:microsoft.com/office/officeart/2005/8/layout/pList1"/>
    <dgm:cxn modelId="{C65F731B-EA92-4B69-86D7-C09C7035197F}" type="presParOf" srcId="{90117BA1-32E3-4148-B5BE-C1B4AF4964FA}" destId="{D864E12E-FAB9-4BC4-AD8C-E9CD7611707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98745-A10D-4B25-8A8F-40DBE687B922}">
      <dsp:nvSpPr>
        <dsp:cNvPr id="0" name=""/>
        <dsp:cNvSpPr/>
      </dsp:nvSpPr>
      <dsp:spPr>
        <a:xfrm>
          <a:off x="1274" y="1041768"/>
          <a:ext cx="2022491" cy="1393496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1EE11-EFBC-45CE-A3BA-53F45B922EF4}">
      <dsp:nvSpPr>
        <dsp:cNvPr id="0" name=""/>
        <dsp:cNvSpPr/>
      </dsp:nvSpPr>
      <dsp:spPr>
        <a:xfrm>
          <a:off x="1274" y="2435265"/>
          <a:ext cx="2022491" cy="750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Снижение затрат</a:t>
          </a:r>
          <a:r>
            <a:rPr lang="ru-RU" sz="1400" kern="1200" dirty="0"/>
            <a:t> Услуги по очистке космоса обойдутся дешевле, чем расходы на постоянный мониторинг и устранение последствий столкновений</a:t>
          </a:r>
          <a:r>
            <a:rPr lang="ru-RU" sz="800" kern="1200" dirty="0"/>
            <a:t>.</a:t>
          </a:r>
          <a:endParaRPr lang="en-US" sz="800" kern="1200" dirty="0"/>
        </a:p>
      </dsp:txBody>
      <dsp:txXfrm>
        <a:off x="1274" y="2435265"/>
        <a:ext cx="2022491" cy="750344"/>
      </dsp:txXfrm>
    </dsp:sp>
    <dsp:sp modelId="{2E117092-BEAB-4E25-9D5A-093110B70FAF}">
      <dsp:nvSpPr>
        <dsp:cNvPr id="0" name=""/>
        <dsp:cNvSpPr/>
      </dsp:nvSpPr>
      <dsp:spPr>
        <a:xfrm>
          <a:off x="2226099" y="1041768"/>
          <a:ext cx="2022491" cy="1393496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81C77-07E2-4A8F-BCC8-968A23786052}">
      <dsp:nvSpPr>
        <dsp:cNvPr id="0" name=""/>
        <dsp:cNvSpPr/>
      </dsp:nvSpPr>
      <dsp:spPr>
        <a:xfrm>
          <a:off x="2226099" y="2435265"/>
          <a:ext cx="2022491" cy="750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Защита инфраструктуры</a:t>
          </a:r>
          <a:r>
            <a:rPr lang="ru-RU" sz="1400" kern="1200" dirty="0"/>
            <a:t> «Космический Транспортер» обеспечивает безопасность действующих спутников и миссий.</a:t>
          </a:r>
          <a:endParaRPr lang="en-US" sz="1400" kern="1200" dirty="0"/>
        </a:p>
      </dsp:txBody>
      <dsp:txXfrm>
        <a:off x="2226099" y="2435265"/>
        <a:ext cx="2022491" cy="750344"/>
      </dsp:txXfrm>
    </dsp:sp>
    <dsp:sp modelId="{FEEA32D6-4D0B-4294-A342-03933871C5CE}">
      <dsp:nvSpPr>
        <dsp:cNvPr id="0" name=""/>
        <dsp:cNvSpPr/>
      </dsp:nvSpPr>
      <dsp:spPr>
        <a:xfrm>
          <a:off x="4450925" y="1041768"/>
          <a:ext cx="2022491" cy="1393496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3000" b="-2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64E12E-FAB9-4BC4-AD8C-E9CD76117072}">
      <dsp:nvSpPr>
        <dsp:cNvPr id="0" name=""/>
        <dsp:cNvSpPr/>
      </dsp:nvSpPr>
      <dsp:spPr>
        <a:xfrm>
          <a:off x="4450925" y="2435265"/>
          <a:ext cx="2022491" cy="750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Экологическая устойчивость</a:t>
          </a:r>
          <a:r>
            <a:rPr lang="ru-RU" sz="1400" kern="1200" dirty="0"/>
            <a:t> Снижение количества мусора открывает новые возможности для будущих космических запусков.</a:t>
          </a:r>
          <a:endParaRPr lang="en-US" sz="1400" kern="1200" dirty="0"/>
        </a:p>
      </dsp:txBody>
      <dsp:txXfrm>
        <a:off x="4450925" y="2435265"/>
        <a:ext cx="2022491" cy="750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6C118-D4BF-BBCC-4CF7-77A6EF0E6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F2C325-E725-01D2-E5DF-BE55934B7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9BC50E-7A53-76E3-9BDE-19480A59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3A7B0-E9AD-B5A8-AD4E-B3A2536C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C846DE-2DE4-C0F2-3FA4-75B5BD1D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09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4BB2D-A610-2509-9AA2-EA11ED0D3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9C5A1-10A6-58B4-81A1-1977E6DBA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BEA13D-555D-1D39-8B35-6DD9AFE3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736205-9D1F-4682-7C7F-ADE40B51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35B386-4483-487D-CEF1-085BCFA3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3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B89F2-C94C-BE5C-2EF6-0AE657AD2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86C73A-3615-8568-9095-459C07690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0FED0F-32BB-51F6-96EF-1B58F0E2B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C87A9A-83E7-8B44-C729-01962D9B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CAE73-E20D-8DA4-E469-70A9F101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67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DB6EA-425D-81AE-3073-6C2240957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37AFE-B111-AD62-CDEF-5B7C6A12E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9946B5-9C1C-B3F2-D1D5-7A24EE49D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768F30-0A45-572B-B3A8-968BC071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96A7B2-31E7-ED83-B527-0CFF10B6A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ED3691-DEF1-E4BA-7C59-699DE68BA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AE344-2958-5EFC-CB10-7EB12700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CB6A9D-9C78-A19B-D721-D1EE798F3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65CD7-542D-37A8-E4E1-6F7066881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705C72E-01A8-4FE3-3FA8-6E1005ABB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9E2CB9-3B09-8F58-D230-ADEFDB43F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8F4ED6-1E87-88FF-1E05-3B75B102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A6331A-A297-E210-042F-DD610363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9F50AD-591E-5481-C08D-8E7E0414C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16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98901-A726-331C-5186-7853A6ABA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C14276E-7D92-081B-92F3-1CBB3A3B3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42DB4D-DB76-5A3F-3494-B79E78D73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5EC7DC-180D-E79F-5DD6-E458FA866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75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895DEF-B3E9-F574-A060-979AF2A6D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7D524D-EF82-61BD-7C97-22868F1F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207606-7317-89F1-2794-C2D8A75EC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83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86354-831B-881D-4BF7-80CA7053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B67CD3-1BE8-B0FF-10E1-8D462CCAC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D76C3A-12F3-736F-6251-C7DA02E75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F62EE1-EEC5-143B-CBFF-636CDD512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D98F4C-F240-FD8C-DCA2-05F3B8EB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DD75B3-B8F5-74C5-99C8-251ABD45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52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23559A-7415-0B03-7F1F-D17ACC7A5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EEEE536-DA4E-B252-31AE-04C565A1A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159A20-E258-EA2B-DD98-2D10FA653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BFECAA-5341-FC72-C7C4-E9251BB2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C54522-F531-6CA4-943B-C52424A7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CE8F3B-5242-0749-18A0-516AFF6AD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92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32A6E7-54D6-0A03-92AA-27D209A87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88BCCD-336F-5607-3C04-133C139DC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263776-3E1E-4202-F51F-694F9FF9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1E3F9D-0EDE-525F-B24B-62278196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7A7AAE-263E-ED1D-DF3F-79BF5F40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42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AF2844B-6E7B-C416-CA72-54EEA0F1C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ECD68D-E446-7227-7C1C-3F4E6A69B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00B741-2F9D-F78E-5A0A-3E3520532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BA0FA0-7833-DDE0-3EB7-934BBECE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C17A39-A39F-11D7-1536-72228FC7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38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4970D-A7F0-D5C5-4096-68F0A0B8F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06A31D-577C-60A1-B3BE-0B2C692A4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758810-F20C-3475-23CC-EA1EA5383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C72583-1001-44E5-BD83-AFE91FDBF472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41640C-B658-AFF7-4F5C-2235FC467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8349E9-C163-C118-6EF9-64EDB62C8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FB85E5-4BEC-41E0-AA8E-BB4DDB808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1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lali@live.ru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94BD9-3EC3-DB11-BFD1-47DE4179A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0838" y="684592"/>
            <a:ext cx="3062287" cy="2387600"/>
          </a:xfrm>
        </p:spPr>
        <p:txBody>
          <a:bodyPr>
            <a:normAutofit/>
          </a:bodyPr>
          <a:lstStyle/>
          <a:p>
            <a:pPr algn="l"/>
            <a:r>
              <a:rPr lang="ru-RU" sz="3500" dirty="0">
                <a:solidFill>
                  <a:schemeClr val="bg1"/>
                </a:solidFill>
              </a:rPr>
              <a:t>Космический транспортер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B0217B-45F4-358E-DB24-9ED1882F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1" r="16909" b="-1"/>
          <a:stretch/>
        </p:blipFill>
        <p:spPr>
          <a:xfrm>
            <a:off x="126206" y="3494783"/>
            <a:ext cx="4105507" cy="324802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B6F64F7E-F7CE-8FE4-E3DA-CFFAD18A2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854" y="6016818"/>
            <a:ext cx="3673103" cy="60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2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3A2506-E819-3F68-2BAF-9E6B1E578192}"/>
              </a:ext>
            </a:extLst>
          </p:cNvPr>
          <p:cNvSpPr txBox="1"/>
          <p:nvPr/>
        </p:nvSpPr>
        <p:spPr>
          <a:xfrm>
            <a:off x="6038449" y="0"/>
            <a:ext cx="5303806" cy="12886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Космический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мусор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—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критическая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угроза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для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бизнеса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и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инфраструктуры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7C701E-5151-4086-9CF2-7F44AA38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656C08E-A84B-4C76-9D3B-46237B5A9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7946769-432B-42E1-C7B5-52D17167B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27" y="377922"/>
            <a:ext cx="4140671" cy="2931037"/>
          </a:xfrm>
          <a:prstGeom prst="rect">
            <a:avLst/>
          </a:prstGeom>
        </p:spPr>
      </p:pic>
      <p:grpSp>
        <p:nvGrpSpPr>
          <p:cNvPr id="65" name="Graphic 4">
            <a:extLst>
              <a:ext uri="{FF2B5EF4-FFF2-40B4-BE49-F238E27FC236}">
                <a16:creationId xmlns:a16="http://schemas.microsoft.com/office/drawing/2014/main" id="{72FB3F6E-946C-4B30-8EAA-64FA3056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888" y="5091324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820447A-FA0D-448D-8513-13647DCEE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80F5A0F-E8FC-415B-BA7F-74C42D42C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77443A5-2061-492B-AFF5-658AB7E7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276C0A3-C877-457C-917D-473FABC9E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9808886-A26A-41C2-9401-727236349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FB169C8-A66F-4AEC-BBEE-4DEBBE844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EC418CD-F215-459D-8919-D5B5194EB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034A84-840E-429B-9A4F-ECC31AB62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D050DBA-8800-4A73-84C0-34DC71A6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D4BF35D-BFFA-45A5-8081-FEDD30757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6B354BD-25DC-42A0-9CE7-824686810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52C4A08-6644-42B7-8237-2AD5F0041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1D58C06-A184-4272-9824-2F0853518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7" name="Объект 26">
            <a:extLst>
              <a:ext uri="{FF2B5EF4-FFF2-40B4-BE49-F238E27FC236}">
                <a16:creationId xmlns:a16="http://schemas.microsoft.com/office/drawing/2014/main" id="{0D9D97BF-9453-D751-1A9D-B6EA03C50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099" y="1617435"/>
            <a:ext cx="7383101" cy="49859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🔴 </a:t>
            </a:r>
            <a:r>
              <a:rPr lang="en-US" sz="2000" b="1" dirty="0" err="1">
                <a:solidFill>
                  <a:schemeClr val="bg1"/>
                </a:solidFill>
              </a:rPr>
              <a:t>Гигантские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финансовые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риски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Уничтожение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одного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спутника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связи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может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привести</a:t>
            </a:r>
            <a:r>
              <a:rPr lang="en-US" sz="1500" dirty="0">
                <a:solidFill>
                  <a:schemeClr val="bg1"/>
                </a:solidFill>
              </a:rPr>
              <a:t> к </a:t>
            </a:r>
            <a:r>
              <a:rPr lang="en-US" sz="1500" b="1" dirty="0" err="1">
                <a:solidFill>
                  <a:schemeClr val="bg1"/>
                </a:solidFill>
              </a:rPr>
              <a:t>убыткам</a:t>
            </a:r>
            <a:r>
              <a:rPr lang="en-US" sz="1500" b="1" dirty="0">
                <a:solidFill>
                  <a:schemeClr val="bg1"/>
                </a:solidFill>
              </a:rPr>
              <a:t> $100+ </a:t>
            </a:r>
            <a:r>
              <a:rPr lang="en-US" sz="1500" b="1" dirty="0" err="1">
                <a:solidFill>
                  <a:schemeClr val="bg1"/>
                </a:solidFill>
              </a:rPr>
              <a:t>млн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Потеря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спутников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навигации</a:t>
            </a:r>
            <a:r>
              <a:rPr lang="en-US" sz="1500" dirty="0">
                <a:solidFill>
                  <a:schemeClr val="bg1"/>
                </a:solidFill>
              </a:rPr>
              <a:t> и </a:t>
            </a:r>
            <a:r>
              <a:rPr lang="en-US" sz="1500" dirty="0" err="1">
                <a:solidFill>
                  <a:schemeClr val="bg1"/>
                </a:solidFill>
              </a:rPr>
              <a:t>телекоммуникации</a:t>
            </a:r>
            <a:r>
              <a:rPr lang="en-US" sz="1500" dirty="0">
                <a:solidFill>
                  <a:schemeClr val="bg1"/>
                </a:solidFill>
              </a:rPr>
              <a:t> – </a:t>
            </a:r>
            <a:r>
              <a:rPr lang="en-US" sz="1500" b="1" dirty="0" err="1">
                <a:solidFill>
                  <a:schemeClr val="bg1"/>
                </a:solidFill>
              </a:rPr>
              <a:t>миллиардные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убытки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для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корпораций</a:t>
            </a:r>
            <a:r>
              <a:rPr lang="en-US" sz="1500" b="1" dirty="0">
                <a:solidFill>
                  <a:schemeClr val="bg1"/>
                </a:solidFill>
              </a:rPr>
              <a:t> и </a:t>
            </a:r>
            <a:r>
              <a:rPr lang="en-US" sz="1500" b="1" dirty="0" err="1">
                <a:solidFill>
                  <a:schemeClr val="bg1"/>
                </a:solidFill>
              </a:rPr>
              <a:t>государств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🔴 </a:t>
            </a:r>
            <a:r>
              <a:rPr lang="en-US" sz="2000" b="1" dirty="0" err="1">
                <a:solidFill>
                  <a:schemeClr val="bg1"/>
                </a:solidFill>
              </a:rPr>
              <a:t>Рост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затрат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на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мониторинг</a:t>
            </a:r>
            <a:r>
              <a:rPr lang="en-US" sz="2000" b="1" dirty="0">
                <a:solidFill>
                  <a:schemeClr val="bg1"/>
                </a:solidFill>
              </a:rPr>
              <a:t> и </a:t>
            </a:r>
            <a:r>
              <a:rPr lang="en-US" sz="2000" b="1" dirty="0" err="1">
                <a:solidFill>
                  <a:schemeClr val="bg1"/>
                </a:solidFill>
              </a:rPr>
              <a:t>избегание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столкновений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NASA, ESA и </a:t>
            </a:r>
            <a:r>
              <a:rPr lang="en-US" sz="1500" dirty="0" err="1">
                <a:solidFill>
                  <a:schemeClr val="bg1"/>
                </a:solidFill>
              </a:rPr>
              <a:t>Роскосмос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тратят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сотни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миллионов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долларов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на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слежение</a:t>
            </a:r>
            <a:r>
              <a:rPr lang="en-US" sz="1500" dirty="0">
                <a:solidFill>
                  <a:schemeClr val="bg1"/>
                </a:solidFill>
              </a:rPr>
              <a:t> за </a:t>
            </a:r>
            <a:r>
              <a:rPr lang="en-US" sz="1500" dirty="0" err="1">
                <a:solidFill>
                  <a:schemeClr val="bg1"/>
                </a:solidFill>
              </a:rPr>
              <a:t>обломками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Операторы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вынуждены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менять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орбиты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спутников</a:t>
            </a:r>
            <a:r>
              <a:rPr lang="en-US" sz="1500" dirty="0">
                <a:solidFill>
                  <a:schemeClr val="bg1"/>
                </a:solidFill>
              </a:rPr>
              <a:t>, что </a:t>
            </a:r>
            <a:r>
              <a:rPr lang="en-US" sz="1500" dirty="0" err="1">
                <a:solidFill>
                  <a:schemeClr val="bg1"/>
                </a:solidFill>
              </a:rPr>
              <a:t>требует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топлива</a:t>
            </a:r>
            <a:r>
              <a:rPr lang="en-US" sz="1500" dirty="0">
                <a:solidFill>
                  <a:schemeClr val="bg1"/>
                </a:solidFill>
              </a:rPr>
              <a:t> и </a:t>
            </a:r>
            <a:r>
              <a:rPr lang="en-US" sz="1500" b="1" dirty="0" err="1">
                <a:solidFill>
                  <a:schemeClr val="bg1"/>
                </a:solidFill>
              </a:rPr>
              <a:t>сокращает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срок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их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службы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🔴 </a:t>
            </a:r>
            <a:r>
              <a:rPr lang="en-US" sz="2000" b="1" dirty="0" err="1">
                <a:solidFill>
                  <a:schemeClr val="bg1"/>
                </a:solidFill>
              </a:rPr>
              <a:t>Прямые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угрозы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Международной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космической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станции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Зафиксировано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более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b="1" dirty="0">
                <a:solidFill>
                  <a:schemeClr val="bg1"/>
                </a:solidFill>
              </a:rPr>
              <a:t>30 </a:t>
            </a:r>
            <a:r>
              <a:rPr lang="en-US" sz="1500" b="1" dirty="0" err="1">
                <a:solidFill>
                  <a:schemeClr val="bg1"/>
                </a:solidFill>
              </a:rPr>
              <a:t>случаев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экстренного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маневрирования</a:t>
            </a:r>
            <a:r>
              <a:rPr lang="en-US" sz="1500" dirty="0">
                <a:solidFill>
                  <a:schemeClr val="bg1"/>
                </a:solidFill>
              </a:rPr>
              <a:t> МКС.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Космонавтам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приходится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эвакуироваться</a:t>
            </a:r>
            <a:r>
              <a:rPr lang="en-US" sz="1500" b="1" dirty="0">
                <a:solidFill>
                  <a:schemeClr val="bg1"/>
                </a:solidFill>
              </a:rPr>
              <a:t> в </a:t>
            </a:r>
            <a:r>
              <a:rPr lang="en-US" sz="1500" b="1" dirty="0" err="1">
                <a:solidFill>
                  <a:schemeClr val="bg1"/>
                </a:solidFill>
              </a:rPr>
              <a:t>спасательные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капсулы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при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угрозах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столкновений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🔴 </a:t>
            </a:r>
            <a:r>
              <a:rPr lang="en-US" sz="2000" b="1" dirty="0" err="1">
                <a:solidFill>
                  <a:schemeClr val="bg1"/>
                </a:solidFill>
              </a:rPr>
              <a:t>Потенциальные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экологические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катастрофы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</a:rPr>
              <a:t>Крупные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фрагменты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могут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входить</a:t>
            </a:r>
            <a:r>
              <a:rPr lang="en-US" sz="1500" b="1" dirty="0">
                <a:solidFill>
                  <a:schemeClr val="bg1"/>
                </a:solidFill>
              </a:rPr>
              <a:t> в </a:t>
            </a:r>
            <a:r>
              <a:rPr lang="en-US" sz="1500" b="1" dirty="0" err="1">
                <a:solidFill>
                  <a:schemeClr val="bg1"/>
                </a:solidFill>
              </a:rPr>
              <a:t>атмосферу</a:t>
            </a:r>
            <a:r>
              <a:rPr lang="en-US" sz="1500" b="1" dirty="0">
                <a:solidFill>
                  <a:schemeClr val="bg1"/>
                </a:solidFill>
              </a:rPr>
              <a:t> и </a:t>
            </a:r>
            <a:r>
              <a:rPr lang="en-US" sz="1500" b="1" dirty="0" err="1">
                <a:solidFill>
                  <a:schemeClr val="bg1"/>
                </a:solidFill>
              </a:rPr>
              <a:t>падать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на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Землю</a:t>
            </a:r>
            <a:r>
              <a:rPr lang="en-US" sz="1500" dirty="0">
                <a:solidFill>
                  <a:schemeClr val="bg1"/>
                </a:solidFill>
              </a:rPr>
              <a:t>, </a:t>
            </a:r>
            <a:r>
              <a:rPr lang="en-US" sz="1500" dirty="0" err="1">
                <a:solidFill>
                  <a:schemeClr val="bg1"/>
                </a:solidFill>
              </a:rPr>
              <a:t>создавая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опасность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для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err="1">
                <a:solidFill>
                  <a:schemeClr val="bg1"/>
                </a:solidFill>
              </a:rPr>
              <a:t>населения</a:t>
            </a:r>
            <a:r>
              <a:rPr lang="en-US" sz="1500" dirty="0">
                <a:solidFill>
                  <a:schemeClr val="bg1"/>
                </a:solidFill>
              </a:rPr>
              <a:t> и </a:t>
            </a:r>
            <a:r>
              <a:rPr lang="en-US" sz="1500" dirty="0" err="1">
                <a:solidFill>
                  <a:schemeClr val="bg1"/>
                </a:solidFill>
              </a:rPr>
              <a:t>инфраструктуры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225" name="Рисунок 224">
            <a:extLst>
              <a:ext uri="{FF2B5EF4-FFF2-40B4-BE49-F238E27FC236}">
                <a16:creationId xmlns:a16="http://schemas.microsoft.com/office/drawing/2014/main" id="{82A55BCD-C5DF-21DF-550E-D603D36E4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652" y="5282785"/>
            <a:ext cx="2776368" cy="460426"/>
          </a:xfrm>
          <a:prstGeom prst="rect">
            <a:avLst/>
          </a:prstGeom>
        </p:spPr>
      </p:pic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id="{928EE516-E811-185B-1F53-06D43CAB0B09}"/>
              </a:ext>
            </a:extLst>
          </p:cNvPr>
          <p:cNvSpPr/>
          <p:nvPr/>
        </p:nvSpPr>
        <p:spPr>
          <a:xfrm>
            <a:off x="5246255" y="471055"/>
            <a:ext cx="602912" cy="6650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01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спутник&#10;&#10;Автоматически созданное описание">
            <a:extLst>
              <a:ext uri="{FF2B5EF4-FFF2-40B4-BE49-F238E27FC236}">
                <a16:creationId xmlns:a16="http://schemas.microsoft.com/office/drawing/2014/main" id="{15A15ABE-4358-01A2-E29A-A90D0F067D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E1B2A-0326-3B49-5B1C-F61F38A85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ru-RU" sz="6200" b="1" dirty="0">
                <a:ln w="22225">
                  <a:solidFill>
                    <a:srgbClr val="FFFFFF"/>
                  </a:solidFill>
                </a:ln>
                <a:noFill/>
              </a:rPr>
              <a:t>Наше решение — Космический Транспортер</a:t>
            </a:r>
            <a:br>
              <a:rPr lang="ru-RU" sz="6200" dirty="0">
                <a:ln w="22225">
                  <a:solidFill>
                    <a:srgbClr val="FFFFFF"/>
                  </a:solidFill>
                </a:ln>
                <a:noFill/>
              </a:rPr>
            </a:br>
            <a:endParaRPr lang="ru-RU" sz="6200" dirty="0">
              <a:ln w="22225">
                <a:solidFill>
                  <a:srgbClr val="FFFFFF"/>
                </a:solidFill>
              </a:ln>
              <a:noFill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A4DF31-E9DA-AF60-CB32-525210892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2579" y="1065862"/>
            <a:ext cx="4657976" cy="4230254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</a:rPr>
              <a:t>Первый в мире многоразовый аппарат</a:t>
            </a:r>
            <a:r>
              <a:rPr lang="ru-RU" sz="2200" dirty="0">
                <a:solidFill>
                  <a:srgbClr val="FFFFFF"/>
                </a:solidFill>
              </a:rPr>
              <a:t>, решающий проблему космического мусора.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</a:rPr>
              <a:t>Способен собирать, транспортировать и утилизировать любые объекты на орбите</a:t>
            </a:r>
            <a:r>
              <a:rPr lang="ru-RU" sz="22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FFFFFF"/>
                </a:solidFill>
              </a:rPr>
              <a:t>Убирает мусор </a:t>
            </a:r>
            <a:r>
              <a:rPr lang="ru-RU" sz="2200" b="1" dirty="0">
                <a:solidFill>
                  <a:srgbClr val="FFFFFF"/>
                </a:solidFill>
              </a:rPr>
              <a:t>точечно и безопасно</a:t>
            </a:r>
            <a:r>
              <a:rPr lang="ru-RU" sz="2200" dirty="0">
                <a:solidFill>
                  <a:srgbClr val="FFFFFF"/>
                </a:solidFill>
              </a:rPr>
              <a:t>, не создавая новых фрагментов.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</a:rPr>
              <a:t>Перемещает спутники между орбитами</a:t>
            </a:r>
            <a:r>
              <a:rPr lang="ru-RU" sz="2200" dirty="0">
                <a:solidFill>
                  <a:srgbClr val="FFFFFF"/>
                </a:solidFill>
              </a:rPr>
              <a:t>, продлевая срок их эксплуатации.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</a:rPr>
              <a:t>Возвращает спутники на Землю</a:t>
            </a:r>
            <a:r>
              <a:rPr lang="ru-RU" sz="2200" dirty="0">
                <a:solidFill>
                  <a:srgbClr val="FFFFFF"/>
                </a:solidFill>
              </a:rPr>
              <a:t> для ремонта и повторного использования.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</a:rPr>
              <a:t>Работает без возврата на Землю благодаря модульной конструкции</a:t>
            </a:r>
            <a:r>
              <a:rPr lang="ru-RU" sz="22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endParaRPr lang="ru-RU" sz="2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ru-RU" sz="2200" dirty="0">
              <a:solidFill>
                <a:srgbClr val="FFFFFF"/>
              </a:solidFill>
            </a:endParaRPr>
          </a:p>
          <a:p>
            <a:endParaRPr lang="ru-RU" sz="1100" dirty="0">
              <a:solidFill>
                <a:srgbClr val="FFFFF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654F1F-8EA4-DD07-9F3C-AD4D2E35F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3" y="5111343"/>
            <a:ext cx="1182727" cy="11644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D5D6C0-4E02-80A6-6BBF-3818189C9097}"/>
              </a:ext>
            </a:extLst>
          </p:cNvPr>
          <p:cNvSpPr txBox="1"/>
          <p:nvPr/>
        </p:nvSpPr>
        <p:spPr>
          <a:xfrm>
            <a:off x="1268850" y="5401738"/>
            <a:ext cx="6169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Полную работу Космического Транспортера можно будет увидеть на демонстрационном видео которое показана  если перейти по QR-коду</a:t>
            </a:r>
          </a:p>
        </p:txBody>
      </p:sp>
    </p:spTree>
    <p:extLst>
      <p:ext uri="{BB962C8B-B14F-4D97-AF65-F5344CB8AC3E}">
        <p14:creationId xmlns:p14="http://schemas.microsoft.com/office/powerpoint/2010/main" val="2712254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0D71B10-4D1A-1D91-F389-E7310237CFE6}"/>
              </a:ext>
            </a:extLst>
          </p:cNvPr>
          <p:cNvSpPr txBox="1"/>
          <p:nvPr/>
        </p:nvSpPr>
        <p:spPr>
          <a:xfrm>
            <a:off x="304799" y="1636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Бизнес-модель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2F22B9-17EC-4FA0-A688-E631415360A1}"/>
              </a:ext>
            </a:extLst>
          </p:cNvPr>
          <p:cNvSpPr txBox="1"/>
          <p:nvPr/>
        </p:nvSpPr>
        <p:spPr>
          <a:xfrm>
            <a:off x="6650182" y="1039567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💰 </a:t>
            </a:r>
            <a:r>
              <a:rPr lang="ru-RU" b="1" dirty="0"/>
              <a:t>Экономическая эффективность проекта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Минимальная стоимость миссии – $2 млн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Средняя стоимость миссии – </a:t>
            </a:r>
            <a:r>
              <a:rPr lang="ru-RU" b="1" dirty="0"/>
              <a:t>$10 млн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Стоимость варьируется от </a:t>
            </a:r>
            <a:r>
              <a:rPr lang="ru-RU" b="1" dirty="0"/>
              <a:t>$100 000 до $15 млн</a:t>
            </a:r>
            <a:r>
              <a:rPr lang="ru-RU" dirty="0"/>
              <a:t> в зависимости от задач заказчика.</a:t>
            </a:r>
          </a:p>
          <a:p>
            <a:r>
              <a:rPr lang="ru-RU" dirty="0"/>
              <a:t>📈 </a:t>
            </a:r>
            <a:r>
              <a:rPr lang="ru-RU" b="1" dirty="0"/>
              <a:t>Прогнозируемая выручка</a:t>
            </a:r>
            <a:endParaRPr lang="ru-RU" dirty="0"/>
          </a:p>
          <a:p>
            <a:r>
              <a:rPr lang="ru-RU" b="1" dirty="0"/>
              <a:t>Год 1</a:t>
            </a:r>
            <a:r>
              <a:rPr lang="ru-RU" dirty="0"/>
              <a:t>: </a:t>
            </a:r>
            <a:r>
              <a:rPr lang="ru-RU" b="1" dirty="0"/>
              <a:t>$10 млн</a:t>
            </a:r>
            <a:r>
              <a:rPr lang="ru-RU" dirty="0"/>
              <a:t> (Роскосмос).</a:t>
            </a:r>
          </a:p>
          <a:p>
            <a:r>
              <a:rPr lang="ru-RU" b="1" dirty="0"/>
              <a:t>Год 2</a:t>
            </a:r>
            <a:r>
              <a:rPr lang="ru-RU" dirty="0"/>
              <a:t>: </a:t>
            </a:r>
            <a:r>
              <a:rPr lang="ru-RU" b="1" dirty="0"/>
              <a:t>$50 млн</a:t>
            </a:r>
            <a:r>
              <a:rPr lang="ru-RU" dirty="0"/>
              <a:t> (NASA, ESA).</a:t>
            </a:r>
          </a:p>
          <a:p>
            <a:r>
              <a:rPr lang="ru-RU" b="1" dirty="0"/>
              <a:t>Год 3</a:t>
            </a:r>
            <a:r>
              <a:rPr lang="ru-RU" dirty="0"/>
              <a:t>: </a:t>
            </a:r>
            <a:r>
              <a:rPr lang="ru-RU" b="1" dirty="0"/>
              <a:t>$200 млн</a:t>
            </a:r>
            <a:r>
              <a:rPr lang="ru-RU" dirty="0"/>
              <a:t> (Роскосмос, NASA, ESA, </a:t>
            </a:r>
            <a:r>
              <a:rPr lang="ru-RU" dirty="0" err="1"/>
              <a:t>SpaceX</a:t>
            </a:r>
            <a:r>
              <a:rPr lang="ru-RU" dirty="0"/>
              <a:t>, UK Space Agency, CNSA).</a:t>
            </a:r>
          </a:p>
        </p:txBody>
      </p:sp>
      <p:graphicFrame>
        <p:nvGraphicFramePr>
          <p:cNvPr id="14" name="TextBox 4">
            <a:extLst>
              <a:ext uri="{FF2B5EF4-FFF2-40B4-BE49-F238E27FC236}">
                <a16:creationId xmlns:a16="http://schemas.microsoft.com/office/drawing/2014/main" id="{FD2F20E2-8AAE-4BF9-7A90-C8BC66FC3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030530"/>
              </p:ext>
            </p:extLst>
          </p:nvPr>
        </p:nvGraphicFramePr>
        <p:xfrm>
          <a:off x="0" y="857347"/>
          <a:ext cx="6474691" cy="4227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BC289BC-951B-E1C8-1107-D391679D75D7}"/>
              </a:ext>
            </a:extLst>
          </p:cNvPr>
          <p:cNvSpPr txBox="1"/>
          <p:nvPr/>
        </p:nvSpPr>
        <p:spPr>
          <a:xfrm>
            <a:off x="73891" y="1039567"/>
            <a:ext cx="6326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Для космических агентств и корпораций наш проект открывает три ключевые выгоды:</a:t>
            </a:r>
          </a:p>
        </p:txBody>
      </p:sp>
    </p:spTree>
    <p:extLst>
      <p:ext uri="{BB962C8B-B14F-4D97-AF65-F5344CB8AC3E}">
        <p14:creationId xmlns:p14="http://schemas.microsoft.com/office/powerpoint/2010/main" val="272641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16886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30F81-3953-9FB5-22DB-6D579D4A6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🏆 </a:t>
            </a:r>
            <a:r>
              <a:rPr kumimoji="0" lang="ru-RU" altLang="ru-RU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Почему Космический Транспортер лучше?</a:t>
            </a: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215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7C6957C-7732-D5FB-5D65-4BDFCED2BD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257599"/>
              </p:ext>
            </p:extLst>
          </p:nvPr>
        </p:nvGraphicFramePr>
        <p:xfrm>
          <a:off x="1151099" y="2083248"/>
          <a:ext cx="9889791" cy="356169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11858">
                  <a:extLst>
                    <a:ext uri="{9D8B030D-6E8A-4147-A177-3AD203B41FA5}">
                      <a16:colId xmlns:a16="http://schemas.microsoft.com/office/drawing/2014/main" val="215807403"/>
                    </a:ext>
                  </a:extLst>
                </a:gridCol>
                <a:gridCol w="2246405">
                  <a:extLst>
                    <a:ext uri="{9D8B030D-6E8A-4147-A177-3AD203B41FA5}">
                      <a16:colId xmlns:a16="http://schemas.microsoft.com/office/drawing/2014/main" val="99786706"/>
                    </a:ext>
                  </a:extLst>
                </a:gridCol>
                <a:gridCol w="1934547">
                  <a:extLst>
                    <a:ext uri="{9D8B030D-6E8A-4147-A177-3AD203B41FA5}">
                      <a16:colId xmlns:a16="http://schemas.microsoft.com/office/drawing/2014/main" val="965987952"/>
                    </a:ext>
                  </a:extLst>
                </a:gridCol>
                <a:gridCol w="2053289">
                  <a:extLst>
                    <a:ext uri="{9D8B030D-6E8A-4147-A177-3AD203B41FA5}">
                      <a16:colId xmlns:a16="http://schemas.microsoft.com/office/drawing/2014/main" val="10632970"/>
                    </a:ext>
                  </a:extLst>
                </a:gridCol>
                <a:gridCol w="1343692">
                  <a:extLst>
                    <a:ext uri="{9D8B030D-6E8A-4147-A177-3AD203B41FA5}">
                      <a16:colId xmlns:a16="http://schemas.microsoft.com/office/drawing/2014/main" val="1904328381"/>
                    </a:ext>
                  </a:extLst>
                </a:gridCol>
              </a:tblGrid>
              <a:tr h="631598"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Показатель</a:t>
                      </a: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Космический Транспортер</a:t>
                      </a:r>
                      <a:endParaRPr lang="ru-RU" sz="15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AstroScale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ClearSpace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Surrey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42571"/>
                  </a:ext>
                </a:extLst>
              </a:tr>
              <a:tr h="403702">
                <a:tc>
                  <a:txBody>
                    <a:bodyPr/>
                    <a:lstStyle/>
                    <a:p>
                      <a:r>
                        <a:rPr lang="ru-RU" sz="1500" b="1" cap="none" spc="0">
                          <a:solidFill>
                            <a:schemeClr val="tx1"/>
                          </a:solidFill>
                        </a:rPr>
                        <a:t>Многоразовая миссия</a:t>
                      </a:r>
                      <a:endParaRPr lang="ru-RU" sz="1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735649"/>
                  </a:ext>
                </a:extLst>
              </a:tr>
              <a:tr h="631598">
                <a:tc>
                  <a:txBody>
                    <a:bodyPr/>
                    <a:lstStyle/>
                    <a:p>
                      <a:r>
                        <a:rPr lang="ru-RU" sz="1500" b="1" cap="none" spc="0">
                          <a:solidFill>
                            <a:schemeClr val="tx1"/>
                          </a:solidFill>
                        </a:rPr>
                        <a:t>Удаление мусора любой массы</a:t>
                      </a:r>
                      <a:endParaRPr lang="ru-RU" sz="1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8785594"/>
                  </a:ext>
                </a:extLst>
              </a:tr>
              <a:tr h="631598">
                <a:tc>
                  <a:txBody>
                    <a:bodyPr/>
                    <a:lstStyle/>
                    <a:p>
                      <a:r>
                        <a:rPr lang="ru-RU" sz="1500" b="1" cap="none" spc="0">
                          <a:solidFill>
                            <a:schemeClr val="tx1"/>
                          </a:solidFill>
                        </a:rPr>
                        <a:t>Возвращение спутников</a:t>
                      </a:r>
                      <a:endParaRPr lang="ru-RU" sz="1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94488"/>
                  </a:ext>
                </a:extLst>
              </a:tr>
              <a:tr h="631598">
                <a:tc>
                  <a:txBody>
                    <a:bodyPr/>
                    <a:lstStyle/>
                    <a:p>
                      <a:r>
                        <a:rPr lang="ru-RU" sz="1500" b="1" cap="none" spc="0">
                          <a:solidFill>
                            <a:schemeClr val="tx1"/>
                          </a:solidFill>
                        </a:rPr>
                        <a:t>Работа в автономном режиме</a:t>
                      </a:r>
                      <a:endParaRPr lang="ru-RU" sz="1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270434"/>
                  </a:ext>
                </a:extLst>
              </a:tr>
              <a:tr h="631598">
                <a:tc>
                  <a:txBody>
                    <a:bodyPr/>
                    <a:lstStyle/>
                    <a:p>
                      <a:r>
                        <a:rPr lang="ru-RU" sz="1500" b="1" cap="none" spc="0">
                          <a:solidFill>
                            <a:schemeClr val="tx1"/>
                          </a:solidFill>
                        </a:rPr>
                        <a:t>Перемещение спутников</a:t>
                      </a:r>
                      <a:endParaRPr lang="ru-RU" sz="1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cap="none" spc="0">
                          <a:solidFill>
                            <a:schemeClr val="tx1"/>
                          </a:solidFill>
                        </a:rPr>
                        <a:t>❌</a:t>
                      </a:r>
                      <a:endParaRPr lang="ru-RU" sz="15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7670" marR="97670" marT="68369" marB="68369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61023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75F64E6-0E55-F27D-FD88-A3A7669063BF}"/>
              </a:ext>
            </a:extLst>
          </p:cNvPr>
          <p:cNvSpPr txBox="1"/>
          <p:nvPr/>
        </p:nvSpPr>
        <p:spPr>
          <a:xfrm>
            <a:off x="628072" y="5703777"/>
            <a:ext cx="111113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/>
              <a:t>🔹 </a:t>
            </a:r>
            <a:r>
              <a:rPr lang="ru-RU" b="1"/>
              <a:t>Мы единственные, кто предлагает универсальное решение:</a:t>
            </a:r>
            <a:r>
              <a:rPr lang="ru-RU"/>
              <a:t> очистку, транспортировку и утилизацию. </a:t>
            </a:r>
          </a:p>
          <a:p>
            <a:r>
              <a:rPr lang="ru-RU"/>
              <a:t>🔹 </a:t>
            </a:r>
            <a:r>
              <a:rPr lang="ru-RU" b="1"/>
              <a:t>Наше решение более эффективное и экономически выгодное по сравнению с конкурентами.</a:t>
            </a:r>
            <a:r>
              <a:rPr lang="ru-RU"/>
              <a:t> </a:t>
            </a:r>
          </a:p>
          <a:p>
            <a:r>
              <a:rPr lang="ru-RU"/>
              <a:t>🔹 </a:t>
            </a:r>
            <a:r>
              <a:rPr lang="ru-RU" b="1"/>
              <a:t>Технология запатентована и поддерживается сильной командой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17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BA1B18-DA80-B4A7-CA53-63638AE42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06" y="5119690"/>
            <a:ext cx="10227833" cy="3159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solidFill>
                  <a:schemeClr val="bg1"/>
                </a:solidFill>
              </a:rPr>
              <a:t>🌍 </a:t>
            </a:r>
            <a:r>
              <a:rPr lang="ru-RU" sz="1400" b="1" dirty="0">
                <a:solidFill>
                  <a:schemeClr val="bg1"/>
                </a:solidFill>
              </a:rPr>
              <a:t>Географические перспективы</a:t>
            </a:r>
            <a:endParaRPr lang="ru-RU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chemeClr val="bg1"/>
                </a:solidFill>
              </a:rPr>
              <a:t>Начало проекта – </a:t>
            </a:r>
            <a:r>
              <a:rPr lang="ru-RU" sz="1400" b="1" dirty="0">
                <a:solidFill>
                  <a:schemeClr val="bg1"/>
                </a:solidFill>
              </a:rPr>
              <a:t>Российская Федерация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bg1"/>
                </a:solidFill>
              </a:rPr>
              <a:t>Возможность масштабирования: </a:t>
            </a:r>
            <a:r>
              <a:rPr lang="ru-RU" sz="1400" b="1" dirty="0">
                <a:solidFill>
                  <a:schemeClr val="bg1"/>
                </a:solidFill>
              </a:rPr>
              <a:t>Китай, Индия, Северная Корея, Европа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14DF2D-F5E2-6CA7-640E-949987D32F8F}"/>
              </a:ext>
            </a:extLst>
          </p:cNvPr>
          <p:cNvSpPr txBox="1"/>
          <p:nvPr/>
        </p:nvSpPr>
        <p:spPr>
          <a:xfrm>
            <a:off x="6640945" y="370583"/>
            <a:ext cx="6096000" cy="1898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📊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Глобальный рынок космических технологий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2021 году объем рынка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$10,85 млрд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 2028 году ожидается рост до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$30,22 млрд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(CAGR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15%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Инвестиции в космическую отрасль за год достигли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$15,3 млрд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Более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$251 млрд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выделено на развитие космоса в РФ на 2024 год.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Совокупные вложения в индустрию за 8 лет составят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$1,8 трлн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A3FBE5-6438-C9F0-F12E-F81DFE833A61}"/>
              </a:ext>
            </a:extLst>
          </p:cNvPr>
          <p:cNvSpPr txBox="1"/>
          <p:nvPr/>
        </p:nvSpPr>
        <p:spPr>
          <a:xfrm>
            <a:off x="272473" y="2173481"/>
            <a:ext cx="6368472" cy="931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🎯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Доступный рынок (SAM) и целевой рынок (SOM)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2024 году объём доступного рынка (SAM) составил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$400 млн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 2026 году целевой рынок (SOM) оценивается в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$200 млн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A8EF0E-97B2-445C-2C28-EB5E577277B3}"/>
              </a:ext>
            </a:extLst>
          </p:cNvPr>
          <p:cNvSpPr txBox="1"/>
          <p:nvPr/>
        </p:nvSpPr>
        <p:spPr>
          <a:xfrm>
            <a:off x="5823528" y="3091855"/>
            <a:ext cx="6368472" cy="144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👥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Клиенты и ключевые игроки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Космические агентства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(Роскосмос, NASA, ESA, CNSA, UK Space Agency).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Космические корпорации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SpaceX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Blue Origin и др.).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Государственные и частные структуры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заинтересованные в безопасном освоении орбит.</a:t>
            </a:r>
          </a:p>
        </p:txBody>
      </p:sp>
      <p:pic>
        <p:nvPicPr>
          <p:cNvPr id="4098" name="Picture 2" descr="Роскосмос и NASA унифицируют стыковки для взаимопомощи в космосе - Мир 2051">
            <a:extLst>
              <a:ext uri="{FF2B5EF4-FFF2-40B4-BE49-F238E27FC236}">
                <a16:creationId xmlns:a16="http://schemas.microsoft.com/office/drawing/2014/main" id="{1E1B325C-DBEA-8B4F-C420-1DB442C20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59" y="4657035"/>
            <a:ext cx="2403078" cy="16020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FA2698B-2B01-B10E-C0AF-7F5488842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1" y="115193"/>
            <a:ext cx="1722581" cy="28394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3F99FC0-627E-A1BC-469A-92CBE135ED67}"/>
              </a:ext>
            </a:extLst>
          </p:cNvPr>
          <p:cNvSpPr txBox="1"/>
          <p:nvPr/>
        </p:nvSpPr>
        <p:spPr>
          <a:xfrm>
            <a:off x="126206" y="1102515"/>
            <a:ext cx="6368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+mj-lt"/>
              </a:rPr>
              <a:t>Рыночный потенциал и возможности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475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5F7ABCA-A68A-47DD-B732-76FF34C6F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56123-6FDB-CBCA-9C81-607BDE59CC00}"/>
              </a:ext>
            </a:extLst>
          </p:cNvPr>
          <p:cNvSpPr txBox="1"/>
          <p:nvPr/>
        </p:nvSpPr>
        <p:spPr>
          <a:xfrm>
            <a:off x="6317673" y="764699"/>
            <a:ext cx="5084840" cy="13243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📅 </a:t>
            </a:r>
            <a:r>
              <a:rPr lang="en-US" sz="1200" b="1" dirty="0"/>
              <a:t>2027</a:t>
            </a:r>
            <a:r>
              <a:rPr lang="en-US" sz="1200" dirty="0"/>
              <a:t> — </a:t>
            </a:r>
            <a:r>
              <a:rPr lang="en-US" sz="1200" dirty="0" err="1"/>
              <a:t>Масштабирование</a:t>
            </a:r>
            <a:r>
              <a:rPr lang="en-US" sz="1200" dirty="0"/>
              <a:t> </a:t>
            </a:r>
            <a:r>
              <a:rPr lang="en-US" sz="1200" dirty="0" err="1"/>
              <a:t>бизнеса</a:t>
            </a:r>
            <a:r>
              <a:rPr lang="en-US" sz="1200" dirty="0"/>
              <a:t>, </a:t>
            </a:r>
            <a:r>
              <a:rPr lang="en-US" sz="1200" dirty="0" err="1"/>
              <a:t>выход</a:t>
            </a:r>
            <a:r>
              <a:rPr lang="en-US" sz="1200" dirty="0"/>
              <a:t> </a:t>
            </a:r>
            <a:r>
              <a:rPr lang="en-US" sz="1200" dirty="0" err="1"/>
              <a:t>на</a:t>
            </a:r>
            <a:r>
              <a:rPr lang="en-US" sz="1200" dirty="0"/>
              <a:t> </a:t>
            </a:r>
            <a:r>
              <a:rPr lang="en-US" sz="1200" dirty="0" err="1"/>
              <a:t>международный</a:t>
            </a:r>
            <a:r>
              <a:rPr lang="en-US" sz="1200" dirty="0"/>
              <a:t> </a:t>
            </a:r>
            <a:r>
              <a:rPr lang="en-US" sz="1200" dirty="0" err="1"/>
              <a:t>уровень</a:t>
            </a:r>
            <a:r>
              <a:rPr lang="en-US" sz="1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Увеличение</a:t>
            </a:r>
            <a:r>
              <a:rPr lang="en-US" sz="1200" dirty="0"/>
              <a:t> </a:t>
            </a:r>
            <a:r>
              <a:rPr lang="en-US" sz="1200" dirty="0" err="1"/>
              <a:t>количества</a:t>
            </a:r>
            <a:r>
              <a:rPr lang="en-US" sz="1200" dirty="0"/>
              <a:t> </a:t>
            </a:r>
            <a:r>
              <a:rPr lang="en-US" sz="1200" dirty="0" err="1"/>
              <a:t>запусков</a:t>
            </a:r>
            <a:r>
              <a:rPr lang="en-US" sz="1200" dirty="0"/>
              <a:t> и </a:t>
            </a:r>
            <a:r>
              <a:rPr lang="en-US" sz="1200" dirty="0" err="1"/>
              <a:t>расширение</a:t>
            </a:r>
            <a:r>
              <a:rPr lang="en-US" sz="1200" dirty="0"/>
              <a:t> </a:t>
            </a:r>
            <a:r>
              <a:rPr lang="en-US" sz="1200" dirty="0" err="1"/>
              <a:t>функционала</a:t>
            </a:r>
            <a:r>
              <a:rPr lang="en-US" sz="1200" dirty="0"/>
              <a:t> </a:t>
            </a:r>
            <a:r>
              <a:rPr lang="en-US" sz="1200" dirty="0" err="1"/>
              <a:t>аппарата</a:t>
            </a:r>
            <a:r>
              <a:rPr lang="en-US" sz="1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Начало</a:t>
            </a:r>
            <a:r>
              <a:rPr lang="en-US" sz="1200" dirty="0"/>
              <a:t> </a:t>
            </a:r>
            <a:r>
              <a:rPr lang="en-US" sz="1200" dirty="0" err="1"/>
              <a:t>контрактов</a:t>
            </a:r>
            <a:r>
              <a:rPr lang="en-US" sz="1200" dirty="0"/>
              <a:t> </a:t>
            </a:r>
            <a:r>
              <a:rPr lang="en-US" sz="1200" dirty="0" err="1"/>
              <a:t>на</a:t>
            </a:r>
            <a:r>
              <a:rPr lang="en-US" sz="1200" dirty="0"/>
              <a:t> </a:t>
            </a:r>
            <a:r>
              <a:rPr lang="en-US" sz="1200" dirty="0" err="1"/>
              <a:t>транспортировку</a:t>
            </a:r>
            <a:r>
              <a:rPr lang="en-US" sz="1200" dirty="0"/>
              <a:t> </a:t>
            </a:r>
            <a:r>
              <a:rPr lang="en-US" sz="1200" dirty="0" err="1"/>
              <a:t>спутников</a:t>
            </a:r>
            <a:r>
              <a:rPr lang="en-US" sz="1200" dirty="0"/>
              <a:t> и </a:t>
            </a:r>
            <a:r>
              <a:rPr lang="en-US" sz="1200" dirty="0" err="1"/>
              <a:t>их</a:t>
            </a:r>
            <a:r>
              <a:rPr lang="en-US" sz="1200" dirty="0"/>
              <a:t> </a:t>
            </a:r>
            <a:r>
              <a:rPr lang="en-US" sz="1200" dirty="0" err="1"/>
              <a:t>ремонт</a:t>
            </a:r>
            <a:r>
              <a:rPr lang="en-US" sz="1200" dirty="0"/>
              <a:t> </a:t>
            </a:r>
            <a:r>
              <a:rPr lang="en-US" sz="1200" dirty="0" err="1"/>
              <a:t>на</a:t>
            </a:r>
            <a:r>
              <a:rPr lang="en-US" sz="1200" dirty="0"/>
              <a:t> </a:t>
            </a:r>
            <a:r>
              <a:rPr lang="en-US" sz="1200" dirty="0" err="1"/>
              <a:t>орбите</a:t>
            </a:r>
            <a:r>
              <a:rPr lang="en-US" sz="1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Привлечение</a:t>
            </a:r>
            <a:r>
              <a:rPr lang="en-US" sz="1200" dirty="0"/>
              <a:t> </a:t>
            </a:r>
            <a:r>
              <a:rPr lang="en-US" sz="1200" dirty="0" err="1"/>
              <a:t>новых</a:t>
            </a:r>
            <a:r>
              <a:rPr lang="en-US" sz="1200" dirty="0"/>
              <a:t> </a:t>
            </a:r>
            <a:r>
              <a:rPr lang="en-US" sz="1200" dirty="0" err="1"/>
              <a:t>партнёров</a:t>
            </a:r>
            <a:r>
              <a:rPr lang="en-US" sz="1200" dirty="0"/>
              <a:t> и </a:t>
            </a:r>
            <a:r>
              <a:rPr lang="en-US" sz="1200" dirty="0" err="1"/>
              <a:t>клиентов</a:t>
            </a:r>
            <a:r>
              <a:rPr lang="en-US" sz="1200" dirty="0"/>
              <a:t> </a:t>
            </a:r>
            <a:r>
              <a:rPr lang="en-US" sz="1200" dirty="0" err="1"/>
              <a:t>из</a:t>
            </a:r>
            <a:r>
              <a:rPr lang="en-US" sz="1200" dirty="0"/>
              <a:t> </a:t>
            </a:r>
            <a:r>
              <a:rPr lang="en-US" sz="1200" dirty="0" err="1"/>
              <a:t>Европы</a:t>
            </a:r>
            <a:r>
              <a:rPr lang="en-US" sz="1200" dirty="0"/>
              <a:t>, </a:t>
            </a:r>
            <a:r>
              <a:rPr lang="en-US" sz="1200" dirty="0" err="1"/>
              <a:t>Китая</a:t>
            </a:r>
            <a:r>
              <a:rPr lang="en-US" sz="1200" dirty="0"/>
              <a:t> и </a:t>
            </a:r>
            <a:r>
              <a:rPr lang="en-US" sz="1200" dirty="0" err="1"/>
              <a:t>Индии</a:t>
            </a:r>
            <a:r>
              <a:rPr lang="en-US" sz="1200" dirty="0"/>
              <a:t>.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200170CB-2ECB-03DE-7906-6CE8400258EB}"/>
              </a:ext>
            </a:extLst>
          </p:cNvPr>
          <p:cNvSpPr txBox="1">
            <a:spLocks/>
          </p:cNvSpPr>
          <p:nvPr/>
        </p:nvSpPr>
        <p:spPr>
          <a:xfrm>
            <a:off x="416219" y="4527148"/>
            <a:ext cx="1600040" cy="507279"/>
          </a:xfrm>
          <a:prstGeom prst="rect">
            <a:avLst/>
          </a:prstGeom>
        </p:spPr>
        <p:txBody>
          <a:bodyPr vert="horz" lIns="83701" tIns="41850" rIns="83701" bIns="4185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63" dirty="0">
                <a:latin typeface="Amasis MT Pro Black" panose="02040A04050005020304" pitchFamily="18" charset="0"/>
              </a:rPr>
              <a:t>2024-25</a:t>
            </a:r>
            <a:endParaRPr lang="ru-RU" sz="2563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EA169CDE-0B25-B6AA-21FA-72DD88BEE993}"/>
              </a:ext>
            </a:extLst>
          </p:cNvPr>
          <p:cNvSpPr txBox="1">
            <a:spLocks/>
          </p:cNvSpPr>
          <p:nvPr/>
        </p:nvSpPr>
        <p:spPr>
          <a:xfrm>
            <a:off x="3147167" y="4547279"/>
            <a:ext cx="1600040" cy="467018"/>
          </a:xfrm>
          <a:prstGeom prst="rect">
            <a:avLst/>
          </a:prstGeom>
        </p:spPr>
        <p:txBody>
          <a:bodyPr vert="horz" lIns="83701" tIns="41850" rIns="83701" bIns="4185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63" dirty="0">
                <a:latin typeface="Amasis MT Pro Black" panose="02040A04050005020304" pitchFamily="18" charset="0"/>
              </a:rPr>
              <a:t>2025-26</a:t>
            </a:r>
            <a:endParaRPr lang="ru-RU" sz="2563" dirty="0"/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9220CE83-9AD2-C725-E5F4-7D08617A501D}"/>
              </a:ext>
            </a:extLst>
          </p:cNvPr>
          <p:cNvSpPr txBox="1">
            <a:spLocks/>
          </p:cNvSpPr>
          <p:nvPr/>
        </p:nvSpPr>
        <p:spPr>
          <a:xfrm>
            <a:off x="6214852" y="4513112"/>
            <a:ext cx="1600040" cy="507279"/>
          </a:xfrm>
          <a:prstGeom prst="rect">
            <a:avLst/>
          </a:prstGeom>
        </p:spPr>
        <p:txBody>
          <a:bodyPr vert="horz" lIns="83701" tIns="41850" rIns="83701" bIns="4185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63" dirty="0">
                <a:latin typeface="Amasis MT Pro Black" panose="02040A04050005020304" pitchFamily="18" charset="0"/>
              </a:rPr>
              <a:t>2026</a:t>
            </a:r>
            <a:endParaRPr lang="ru-RU" sz="2563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A5BAE3B4-B39B-3D1F-6E87-53A3A711C6A7}"/>
              </a:ext>
            </a:extLst>
          </p:cNvPr>
          <p:cNvSpPr txBox="1">
            <a:spLocks/>
          </p:cNvSpPr>
          <p:nvPr/>
        </p:nvSpPr>
        <p:spPr>
          <a:xfrm>
            <a:off x="9802473" y="4414495"/>
            <a:ext cx="1600040" cy="507279"/>
          </a:xfrm>
          <a:prstGeom prst="rect">
            <a:avLst/>
          </a:prstGeom>
        </p:spPr>
        <p:txBody>
          <a:bodyPr vert="horz" lIns="83701" tIns="41850" rIns="83701" bIns="4185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63" dirty="0">
                <a:latin typeface="Amasis MT Pro Black" panose="02040A04050005020304" pitchFamily="18" charset="0"/>
              </a:rPr>
              <a:t>2030</a:t>
            </a:r>
            <a:endParaRPr lang="ru-RU" sz="2563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1E6437-7B68-C2C9-78D9-AAFD30971F8E}"/>
              </a:ext>
            </a:extLst>
          </p:cNvPr>
          <p:cNvSpPr txBox="1"/>
          <p:nvPr/>
        </p:nvSpPr>
        <p:spPr>
          <a:xfrm>
            <a:off x="115742" y="5060464"/>
            <a:ext cx="27741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Запуск маркетинговой компании для того чтобы набрать популярности среди инвесторов и научных кругов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F049F8-E0C7-2E05-0F26-3F9171C08E9F}"/>
              </a:ext>
            </a:extLst>
          </p:cNvPr>
          <p:cNvSpPr txBox="1"/>
          <p:nvPr/>
        </p:nvSpPr>
        <p:spPr>
          <a:xfrm>
            <a:off x="2889896" y="5051290"/>
            <a:ext cx="23085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Получение инвестиций и подготовка к запуску нашего космического транспортного средства в космос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9C0D02-F87F-01F0-4F95-D359F7C1FB26}"/>
              </a:ext>
            </a:extLst>
          </p:cNvPr>
          <p:cNvSpPr txBox="1"/>
          <p:nvPr/>
        </p:nvSpPr>
        <p:spPr>
          <a:xfrm>
            <a:off x="5616716" y="5060464"/>
            <a:ext cx="30213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После успешного запуска в космос мы начинаем принимать заказы от наших основных клиентов (Роскосмос</a:t>
            </a:r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 CSA, NASA, ESA, UK space agency, CNSA и других космических агентств)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00DC6C-99A7-4161-DFEC-4CD0A23B3359}"/>
              </a:ext>
            </a:extLst>
          </p:cNvPr>
          <p:cNvSpPr txBox="1"/>
          <p:nvPr/>
        </p:nvSpPr>
        <p:spPr>
          <a:xfrm>
            <a:off x="8794776" y="5014297"/>
            <a:ext cx="339417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На этом этапе мы становимся защитниками планеты и превращаемся в лучшую компанию по уборке космического мусора и защите планеты от любых угроз, исходящих из космоса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DEDAD3-F792-87FA-3F5C-C5AACA321A3E}"/>
              </a:ext>
            </a:extLst>
          </p:cNvPr>
          <p:cNvSpPr txBox="1"/>
          <p:nvPr/>
        </p:nvSpPr>
        <p:spPr>
          <a:xfrm>
            <a:off x="-47045" y="817721"/>
            <a:ext cx="2670172" cy="215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📅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—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Запуск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маркетинговой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кампании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привлечение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инвесторов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Презентация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проекта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международных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форумах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конференциях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Привлечение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партнёров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подписания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меморандумов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о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сотрудничестве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Разработка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тестирование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ключевых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технологий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926A9F-3C64-D45F-AE27-FDD020DA0289}"/>
              </a:ext>
            </a:extLst>
          </p:cNvPr>
          <p:cNvSpPr txBox="1"/>
          <p:nvPr/>
        </p:nvSpPr>
        <p:spPr>
          <a:xfrm>
            <a:off x="2720752" y="764699"/>
            <a:ext cx="3190156" cy="1986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📅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2025-2026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—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Получение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инвестиций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разработка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прототипа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подготовка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к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запуску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Заключение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контрактов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с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государственными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агентствами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частными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клиентами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Изготовление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тестирование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первого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рабочего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образца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аппарата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Проведение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симуляционных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испытаний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в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наземных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условиях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60042B-AA57-01FE-AD7B-A3D70885BA96}"/>
              </a:ext>
            </a:extLst>
          </p:cNvPr>
          <p:cNvSpPr txBox="1"/>
          <p:nvPr/>
        </p:nvSpPr>
        <p:spPr>
          <a:xfrm>
            <a:off x="6214852" y="2443505"/>
            <a:ext cx="5579984" cy="1155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📅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2027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—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Первый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тестовый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запуск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в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космос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начало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коммерческих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миссий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Запуск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первого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аппарата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низкую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околоземную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орбиту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(160-2000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км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Проведение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миссий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очистке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космического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мусора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Начало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коммерческих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заказов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от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ключевых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клиентов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Роскосмос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NASA, ESA, SpaceX, UK Space Agency, CNSA).</a:t>
            </a:r>
          </a:p>
        </p:txBody>
      </p:sp>
      <p:pic>
        <p:nvPicPr>
          <p:cNvPr id="40" name="Рисунок 39" descr="Линейный график контур">
            <a:extLst>
              <a:ext uri="{FF2B5EF4-FFF2-40B4-BE49-F238E27FC236}">
                <a16:creationId xmlns:a16="http://schemas.microsoft.com/office/drawing/2014/main" id="{196F2AD2-6C71-C018-EBBE-C2DBA2467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742" y="3330627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EBA4E6F-D4DF-456B-2EFC-C4FAC12D44FE}"/>
              </a:ext>
            </a:extLst>
          </p:cNvPr>
          <p:cNvSpPr txBox="1"/>
          <p:nvPr/>
        </p:nvSpPr>
        <p:spPr>
          <a:xfrm>
            <a:off x="700564" y="372100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Рост</a:t>
            </a:r>
          </a:p>
        </p:txBody>
      </p:sp>
    </p:spTree>
    <p:extLst>
      <p:ext uri="{BB962C8B-B14F-4D97-AF65-F5344CB8AC3E}">
        <p14:creationId xmlns:p14="http://schemas.microsoft.com/office/powerpoint/2010/main" val="140699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4BCF4AD-5393-ED78-9B97-636216EA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59" y="115435"/>
            <a:ext cx="10515600" cy="47321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Почему инвестировать в нас?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Глобальный растущий рынок – $30 млрд к 2028 году.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Уникальная технология, не имеющая аналогов.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Реальная востребованность у космических агентств и корпораций.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Высокая рентабельность и перспективы международного масштабирования.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Программа защиты интеллектуальной собственности и стратегическое партнёрство с ведущими космическими агентствами.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Чего мы уже достигли?</a:t>
            </a:r>
          </a:p>
          <a:p>
            <a:r>
              <a:rPr lang="ru-RU" dirty="0"/>
              <a:t>Патент на изобретение РФ </a:t>
            </a:r>
          </a:p>
          <a:p>
            <a:r>
              <a:rPr lang="ru-RU" dirty="0"/>
              <a:t>Нас отметил Мэр Москвы Собянин, как перспективную космическую компанию</a:t>
            </a:r>
          </a:p>
          <a:p>
            <a:r>
              <a:rPr lang="ru-RU" dirty="0"/>
              <a:t>Проект выставлялся на участие в Канадских акселераторах</a:t>
            </a:r>
          </a:p>
          <a:p>
            <a:r>
              <a:rPr lang="ru-RU" dirty="0"/>
              <a:t>Компания разработавшая проект является участником проекта «Сколково»</a:t>
            </a:r>
          </a:p>
          <a:p>
            <a:r>
              <a:rPr lang="ru-RU" dirty="0"/>
              <a:t>Сильная 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208DD5-F5D4-FCB6-F289-3BA7A755B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981" y="115435"/>
            <a:ext cx="2072759" cy="3416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BD7C37-480F-8597-7453-6A1D37873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890" y="4429031"/>
            <a:ext cx="3469217" cy="231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32CAB5-0917-D860-F700-654145F8529B}"/>
              </a:ext>
            </a:extLst>
          </p:cNvPr>
          <p:cNvSpPr txBox="1"/>
          <p:nvPr/>
        </p:nvSpPr>
        <p:spPr>
          <a:xfrm>
            <a:off x="0" y="3429000"/>
            <a:ext cx="5209309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Аль-Зубейди Али Хальдун</a:t>
            </a:r>
          </a:p>
          <a:p>
            <a:pPr marL="0" indent="0" algn="ctr">
              <a:buNone/>
            </a:pPr>
            <a:r>
              <a:rPr lang="ru-RU" sz="2200" b="1" dirty="0">
                <a:latin typeface="Cambria" panose="02040503050406030204" pitchFamily="18" charset="0"/>
                <a:ea typeface="Cambria" panose="02040503050406030204" pitchFamily="18" charset="0"/>
              </a:rPr>
              <a:t>Руководитель</a:t>
            </a:r>
            <a:r>
              <a:rPr lang="en-US" sz="2200" b="1" dirty="0">
                <a:solidFill>
                  <a:srgbClr val="F8532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200" b="1" dirty="0">
                <a:latin typeface="Cambria" panose="02040503050406030204" pitchFamily="18" charset="0"/>
                <a:ea typeface="Cambria" panose="02040503050406030204" pitchFamily="18" charset="0"/>
              </a:rPr>
              <a:t>и Основатель проекта</a:t>
            </a:r>
          </a:p>
          <a:p>
            <a:pPr marL="0" indent="0" algn="ctr">
              <a:buNone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Изобретатель, Автор и со-автор 11 патентов на изобретение и полезные модели  в области систем телекоммуникаций и космических технологий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Опыт ведения бизнеса более 5-х лет, </a:t>
            </a:r>
          </a:p>
          <a:p>
            <a:pPr marL="0" indent="0" algn="ctr">
              <a:buNone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Победитель грантового-конкурса «Студенческий стартап»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9B8535-E523-F0F9-6E6D-6FD09B0689C4}"/>
              </a:ext>
            </a:extLst>
          </p:cNvPr>
          <p:cNvSpPr txBox="1"/>
          <p:nvPr/>
        </p:nvSpPr>
        <p:spPr>
          <a:xfrm>
            <a:off x="6539345" y="4611231"/>
            <a:ext cx="55787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Аль-Зубейди Ахмед Хальдун</a:t>
            </a:r>
          </a:p>
          <a:p>
            <a:pPr marL="0" indent="0" algn="ctr">
              <a:buNone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Главный программист</a:t>
            </a:r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и со-основатель проекта</a:t>
            </a:r>
          </a:p>
          <a:p>
            <a:pPr marL="0" indent="0" algn="ctr">
              <a:buNone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Изобретатель, Автор и со-автор 9 патентов на изобретение и полезные модели</a:t>
            </a:r>
          </a:p>
          <a:p>
            <a:pPr marL="0" indent="0" algn="ctr">
              <a:buNone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Участник проекта «Сколково»</a:t>
            </a:r>
          </a:p>
          <a:p>
            <a:pPr marL="0" indent="0" algn="ctr">
              <a:buNone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Лектор «Российского общества Знание»</a:t>
            </a:r>
          </a:p>
          <a:p>
            <a:pPr marL="0" indent="0" algn="ctr">
              <a:buNone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Опыт ведения бизнеса более 3-х лет, Стаж программирования 4 года</a:t>
            </a:r>
          </a:p>
          <a:p>
            <a:pPr marL="0" indent="0" algn="ctr">
              <a:buNone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Основатель нескольких стартапов</a:t>
            </a:r>
          </a:p>
          <a:p>
            <a:pPr marL="0" indent="0" algn="ctr">
              <a:buNone/>
            </a:pP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Web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-разработчик.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C5BFB2-61FA-AEFD-F501-AFB9D71F2828}"/>
              </a:ext>
            </a:extLst>
          </p:cNvPr>
          <p:cNvSpPr txBox="1"/>
          <p:nvPr/>
        </p:nvSpPr>
        <p:spPr>
          <a:xfrm>
            <a:off x="4490606" y="1331519"/>
            <a:ext cx="4279708" cy="1994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7"/>
              </a:lnSpc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  <a:cs typeface="Montserrat"/>
                <a:sym typeface="Montserrat"/>
              </a:rPr>
              <a:t>Аль-Зубейди Хальдун Саид</a:t>
            </a:r>
          </a:p>
          <a:p>
            <a:pPr algn="ctr">
              <a:lnSpc>
                <a:spcPct val="120007"/>
              </a:lnSpc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  <a:cs typeface="Montserrat"/>
                <a:sym typeface="Montserrat"/>
              </a:rPr>
              <a:t>Технический директор</a:t>
            </a:r>
          </a:p>
          <a:p>
            <a:pPr algn="ctr">
              <a:lnSpc>
                <a:spcPct val="120007"/>
              </a:lnSpc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Montserrat"/>
                <a:sym typeface="Montserrat"/>
              </a:rPr>
              <a:t>со-основатель проекта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9505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Магистр технических наук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9505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Инженер-специалист в области телекоммуникаций и компьютерных сетей.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9505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Имеет 16 патентов.</a:t>
            </a:r>
            <a:r>
              <a:rPr lang="ru-RU" sz="1600" dirty="0">
                <a:solidFill>
                  <a:srgbClr val="495057"/>
                </a:solidFill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9505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Изобретатель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9505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.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Montserrat"/>
              <a:sym typeface="Montserrat"/>
            </a:endParaRPr>
          </a:p>
        </p:txBody>
      </p:sp>
      <p:pic>
        <p:nvPicPr>
          <p:cNvPr id="13" name="Рисунок 12" descr="Изображение выглядит как Человеческое лицо, человек, текст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F67FB0F9-B825-121C-2F9F-0B27D6934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52" y="807221"/>
            <a:ext cx="1866404" cy="250016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2361A7-F9F5-7ABB-0488-CA75D470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1216092" cy="1225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Изображение выглядит как Человеческое лицо, человек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A3F9DB6-7831-205C-4A21-5C8268B4B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314" y="2093968"/>
            <a:ext cx="1812250" cy="2370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FD2281-681C-1CDE-26F9-092DBAD4CADA}"/>
              </a:ext>
            </a:extLst>
          </p:cNvPr>
          <p:cNvSpPr txBox="1"/>
          <p:nvPr/>
        </p:nvSpPr>
        <p:spPr>
          <a:xfrm>
            <a:off x="8606274" y="160890"/>
            <a:ext cx="214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167090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пространство, снимок экрана, свет&#10;&#10;Автоматически созданное описание">
            <a:extLst>
              <a:ext uri="{FF2B5EF4-FFF2-40B4-BE49-F238E27FC236}">
                <a16:creationId xmlns:a16="http://schemas.microsoft.com/office/drawing/2014/main" id="{83B1583F-40C8-F7C5-2E61-61F6685664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8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AE063-FAD2-F2A2-A426-21B62A463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ru-RU" sz="4000" b="1"/>
              <a:t>Наши 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E8CD61-307A-9E69-6308-38BA9DCB7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Telegram: @AliAlz07</a:t>
            </a:r>
            <a:endParaRPr lang="ru-RU" sz="20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Электронная почта</a:t>
            </a:r>
            <a:r>
              <a:rPr lang="en-US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alali@live.ru</a:t>
            </a:r>
            <a:endParaRPr lang="en-US" sz="20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vtempire@hotmail.com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+7923804433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www.vtempire.com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0376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1080</Words>
  <Application>Microsoft Office PowerPoint</Application>
  <PresentationFormat>Широкоэкранный</PresentationFormat>
  <Paragraphs>153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Amasis MT Pro Black</vt:lpstr>
      <vt:lpstr>Aptos</vt:lpstr>
      <vt:lpstr>Aptos Display</vt:lpstr>
      <vt:lpstr>Arial</vt:lpstr>
      <vt:lpstr>Cambria</vt:lpstr>
      <vt:lpstr>Century Gothic</vt:lpstr>
      <vt:lpstr>Тема Office</vt:lpstr>
      <vt:lpstr>Космический транспортер</vt:lpstr>
      <vt:lpstr>Презентация PowerPoint</vt:lpstr>
      <vt:lpstr>Наше решение — Космический Транспортер </vt:lpstr>
      <vt:lpstr>Презентация PowerPoint</vt:lpstr>
      <vt:lpstr>🏆 Почему Космический Транспортер лучше?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 Al-Zoubaidi</dc:creator>
  <cp:lastModifiedBy>Ali Al-Zoubaidi</cp:lastModifiedBy>
  <cp:revision>1</cp:revision>
  <dcterms:created xsi:type="dcterms:W3CDTF">2025-01-29T23:15:08Z</dcterms:created>
  <dcterms:modified xsi:type="dcterms:W3CDTF">2025-02-12T18:21:34Z</dcterms:modified>
</cp:coreProperties>
</file>