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Виктория" initials="В" lastIdx="1" clrIdx="0">
    <p:extLst>
      <p:ext uri="{19B8F6BF-5375-455C-9EA6-DF929625EA0E}">
        <p15:presenceInfo xmlns:p15="http://schemas.microsoft.com/office/powerpoint/2012/main" userId="Виктория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E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C4E320-8CC5-4DA5-BC7E-6D02B4E768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10FB7B1-3F9D-4DB3-AA0A-61FF8C048F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FC08494-E808-4822-A03A-33DC9A5CD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416A0-016C-4576-833A-BFA380EAA048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D7B1AB-8B70-4A98-B17E-DEF9160C4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4BF66AF-2883-499C-B676-AA7109540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BF821-D937-4E95-B06E-926DD00752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0445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B8CC01-50D8-4139-BC8B-46C8E465D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D909213-D9F6-4291-B835-C496E663C5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382AB3F-6FC4-42B1-B174-D9B2A7900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416A0-016C-4576-833A-BFA380EAA048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DC47F1C-7791-4285-9390-F7DF0A830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9911B33-501B-4202-AC27-5547AD8D3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BF821-D937-4E95-B06E-926DD00752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11788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377991-073D-4EA2-9B81-917F1F9D1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424DE03-6465-45FE-9C7A-FB44B1CB95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C7651BE-6888-4CAA-B84A-1B0293EF6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416A0-016C-4576-833A-BFA380EAA048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BCE29BD-1C3A-4677-85D2-54CEDB071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7C304B9-CE99-4368-A173-A5D56F5F7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BF821-D937-4E95-B06E-926DD00752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6502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BD4927-961A-4B0E-A59C-3756D6088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147F7D-9F9D-44EA-9937-89F6B629F9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CBE8BEC-2F87-493E-ABC9-C863E4EACC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4DDC7F3-A16E-4EED-A846-F6EF4C92C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416A0-016C-4576-833A-BFA380EAA048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D828F3F-5928-45F6-B50E-D2EEA0FD2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26D8007-C328-4A52-9DB9-9B6A8F44C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BF821-D937-4E95-B06E-926DD00752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7125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133245-50B0-4B87-9C43-F3B2F20A3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0B03D21-310A-4470-90DD-F02D068CE6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B8EF9E0-F7A1-4FAA-9A24-EBDE105DBE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5CF4B40-8BC0-4D7E-8ABB-E58AF0701A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7838D85-9B87-4A69-BB1C-0B978F0305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C792034-1FF3-452E-8BC9-6E8588A8C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416A0-016C-4576-833A-BFA380EAA048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90AFCD1-B14B-4542-BA68-A57C978DA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7412AEE-87F0-423C-A8EF-083E1F1E7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BF821-D937-4E95-B06E-926DD00752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02955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280986-3047-4B6F-96FB-CF43D14BE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96E729C-AE75-4504-AA6E-DB7A739AA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416A0-016C-4576-833A-BFA380EAA048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274484F-9F28-472D-BE72-4B02A2C74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CB5CA82-3E0C-4780-BC8E-C4166B196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BF821-D937-4E95-B06E-926DD00752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7228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C65D4AF-55FF-4696-B119-2474E50C29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416A0-016C-4576-833A-BFA380EAA048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1740C17-3DB0-4B30-AFF3-DC4156828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1AB6D82-0CEE-4E79-ABDF-AC1B896EF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BF821-D937-4E95-B06E-926DD00752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5950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D524FF-455A-44F9-AFDE-49998491B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3CD1ACA-B1A1-4801-B7F5-DBC8052E91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21A5D87-C290-4583-9849-58FEB15D36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40E2EBB-9881-4E8B-854C-4C6B36CF0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416A0-016C-4576-833A-BFA380EAA048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2AED7A1-30D0-4B15-9F91-2A858587A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CAFB06B-7E15-4896-ACB7-D72512F4C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BF821-D937-4E95-B06E-926DD00752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5331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803413-7E50-447E-8123-99897E09B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2243321-310E-4BA6-9072-CA16B83C9B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3B43B98-3347-407B-BFFD-C99AD0991E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6A5DFBF-D228-41EF-8401-CEBCC33157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416A0-016C-4576-833A-BFA380EAA048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4A649ED-ABBD-428F-AB95-F8778FFB4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6D0B70E-EC9F-46C4-857C-BB908B667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BF821-D937-4E95-B06E-926DD00752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716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EC70DA-B47D-430E-B7CF-A3AF5B92D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4C1BBFA-CF95-455F-BE33-A47AB7CE4E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B52F868-FBF7-4D3D-84C1-512C240A0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416A0-016C-4576-833A-BFA380EAA048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758C617-CBD1-4335-BDF3-8C786F166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F4CF4DE-580E-4D33-833D-8B21AC17A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BF821-D937-4E95-B06E-926DD00752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8954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FAC8CAB-294C-4F7D-9401-FB95D888CB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95EC16E-2233-4E04-95F3-2A09518366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9A9072C-DD08-4535-81FA-F35B97F63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416A0-016C-4576-833A-BFA380EAA048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CF6F1A5-9F3A-405E-A7EC-FD2033C67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4E62F3-6219-41D7-87F0-5E2FEA92C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BF821-D937-4E95-B06E-926DD00752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5171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398EC0-FBFE-485B-B29A-A32EDB7C6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BC0713E-F807-4631-9CE5-2A36206FBB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40CD505-3E27-4805-819F-01289BD4D2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1416A0-016C-4576-833A-BFA380EAA048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F08A05C-70B0-46ED-B42E-8FCC1C7651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8EA66EE-9514-463C-8CAC-0633D07635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4BF821-D937-4E95-B06E-926DD00752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0602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3F831BA3-9B39-474E-98D4-D49DA76CCE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3AFBF79-E85D-4384-81A8-42820C8E15A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8E85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494166-B09D-4160-AF95-C392AC6DCF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668918"/>
            <a:ext cx="9144000" cy="2387600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chemeClr val="bg1"/>
                </a:solidFill>
                <a:latin typeface="Bahnschrift Light" panose="020B0502040204020203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Бизнес-план: Производство плит </a:t>
            </a:r>
            <a:r>
              <a:rPr lang="ru-RU" sz="3600" b="1" dirty="0" err="1">
                <a:solidFill>
                  <a:schemeClr val="bg1"/>
                </a:solidFill>
                <a:latin typeface="Bahnschrift Light" panose="020B0502040204020203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безопалубочного</a:t>
            </a:r>
            <a:r>
              <a:rPr lang="ru-RU" sz="3600" b="1" dirty="0">
                <a:solidFill>
                  <a:schemeClr val="bg1"/>
                </a:solidFill>
                <a:latin typeface="Bahnschrift Light" panose="020B0502040204020203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 формирования с добавлением пластиковой крошки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2A344FB-33FF-4CF9-9C58-1DABD0292F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49909" y="6175477"/>
            <a:ext cx="6332363" cy="451659"/>
          </a:xfrm>
        </p:spPr>
        <p:txBody>
          <a:bodyPr>
            <a:normAutofit fontScale="77500" lnSpcReduction="20000"/>
          </a:bodyPr>
          <a:lstStyle/>
          <a:p>
            <a:r>
              <a:rPr lang="ru-RU" sz="2000" dirty="0">
                <a:solidFill>
                  <a:schemeClr val="bg1"/>
                </a:solidFill>
                <a:latin typeface="Bahnschrift Light" panose="020B0502040204020203" pitchFamily="34" charset="0"/>
              </a:rPr>
              <a:t>Проект подготовили: Андреева В. А., Петрова И. А.</a:t>
            </a:r>
            <a:r>
              <a:rPr lang="en-US" sz="2000" dirty="0">
                <a:solidFill>
                  <a:schemeClr val="bg1"/>
                </a:solidFill>
                <a:latin typeface="Bahnschrift Light" panose="020B0502040204020203" pitchFamily="34" charset="0"/>
              </a:rPr>
              <a:t>, </a:t>
            </a:r>
            <a:r>
              <a:rPr lang="ru-RU" sz="2000" dirty="0">
                <a:solidFill>
                  <a:schemeClr val="bg1"/>
                </a:solidFill>
                <a:latin typeface="Bahnschrift Light" panose="020B0502040204020203" pitchFamily="34" charset="0"/>
              </a:rPr>
              <a:t>Чернова В,В.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C77E4B6-58D4-4500-8FFC-5461545194C0}"/>
              </a:ext>
            </a:extLst>
          </p:cNvPr>
          <p:cNvSpPr/>
          <p:nvPr/>
        </p:nvSpPr>
        <p:spPr>
          <a:xfrm>
            <a:off x="10903974" y="0"/>
            <a:ext cx="1288026" cy="58059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2760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8C0F0EE-CCA5-420D-A219-C55431072C6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2515352-1078-472E-9E66-C2B8793A2E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6513" y="1808642"/>
            <a:ext cx="6016470" cy="3240716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lnSpc>
                <a:spcPct val="110000"/>
              </a:lnSpc>
              <a:buNone/>
            </a:pPr>
            <a:r>
              <a:rPr lang="ru-RU" sz="2400" dirty="0">
                <a:latin typeface="Bahnschrift Light" panose="020B0502040204020203" pitchFamily="34" charset="0"/>
              </a:rPr>
              <a:t>В современном строительстве все большее внимание уделяется экологической устойчивости и уменьшению использования природных ресурсов. Наша компания предлагает инновационный подход к производству строительных материалов - плит </a:t>
            </a:r>
            <a:r>
              <a:rPr lang="ru-RU" sz="2400" dirty="0" err="1">
                <a:latin typeface="Bahnschrift Light" panose="020B0502040204020203" pitchFamily="34" charset="0"/>
              </a:rPr>
              <a:t>безопалубочного</a:t>
            </a:r>
            <a:r>
              <a:rPr lang="ru-RU" sz="2400" dirty="0">
                <a:latin typeface="Bahnschrift Light" panose="020B0502040204020203" pitchFamily="34" charset="0"/>
              </a:rPr>
              <a:t> формирования с добавлением пластиковой крошки вместо традиционной гранитной.</a:t>
            </a:r>
          </a:p>
          <a:p>
            <a:pPr marL="0" indent="0" algn="just">
              <a:lnSpc>
                <a:spcPct val="110000"/>
              </a:lnSpc>
              <a:buNone/>
            </a:pPr>
            <a:endParaRPr lang="ru-RU" sz="2400" dirty="0">
              <a:latin typeface="Bahnschrift Light" panose="020B0502040204020203" pitchFamily="34" charset="0"/>
            </a:endParaRPr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3194D133-891A-4C91-84ED-0E75F934D9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371"/>
          <a:stretch/>
        </p:blipFill>
        <p:spPr bwMode="auto">
          <a:xfrm>
            <a:off x="763227" y="1121697"/>
            <a:ext cx="1661652" cy="5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icture background">
            <a:extLst>
              <a:ext uri="{FF2B5EF4-FFF2-40B4-BE49-F238E27FC236}">
                <a16:creationId xmlns:a16="http://schemas.microsoft.com/office/drawing/2014/main" id="{A23F8E54-C6AC-4F04-BA33-B3EA33F6D5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371"/>
          <a:stretch/>
        </p:blipFill>
        <p:spPr bwMode="auto">
          <a:xfrm>
            <a:off x="2761634" y="889000"/>
            <a:ext cx="1661652" cy="5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6348D05-A9D6-43E5-81BE-3CD4821F13F3}"/>
              </a:ext>
            </a:extLst>
          </p:cNvPr>
          <p:cNvSpPr/>
          <p:nvPr/>
        </p:nvSpPr>
        <p:spPr>
          <a:xfrm>
            <a:off x="777977" y="1121697"/>
            <a:ext cx="1646902" cy="5080000"/>
          </a:xfrm>
          <a:prstGeom prst="rect">
            <a:avLst/>
          </a:prstGeom>
          <a:solidFill>
            <a:srgbClr val="FF8E85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C393E5B-A001-40A5-A132-C6BDB732FA54}"/>
              </a:ext>
            </a:extLst>
          </p:cNvPr>
          <p:cNvSpPr/>
          <p:nvPr/>
        </p:nvSpPr>
        <p:spPr>
          <a:xfrm>
            <a:off x="2761634" y="889000"/>
            <a:ext cx="1661652" cy="5080000"/>
          </a:xfrm>
          <a:prstGeom prst="rect">
            <a:avLst/>
          </a:prstGeom>
          <a:solidFill>
            <a:srgbClr val="FF8E85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96302F-9732-4818-8D29-4838CF991E6F}"/>
              </a:ext>
            </a:extLst>
          </p:cNvPr>
          <p:cNvSpPr txBox="1"/>
          <p:nvPr/>
        </p:nvSpPr>
        <p:spPr>
          <a:xfrm>
            <a:off x="165531" y="2622620"/>
            <a:ext cx="430887" cy="1424354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ru-RU" sz="1600" dirty="0">
                <a:latin typeface="Bahnschrift Light" panose="020B0502040204020203" pitchFamily="34" charset="0"/>
              </a:rPr>
              <a:t>ВВЕДЕНИЕ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D8299385-7D69-4310-A100-7451BCC5F189}"/>
              </a:ext>
            </a:extLst>
          </p:cNvPr>
          <p:cNvSpPr/>
          <p:nvPr/>
        </p:nvSpPr>
        <p:spPr>
          <a:xfrm>
            <a:off x="-1" y="6327058"/>
            <a:ext cx="634721" cy="550604"/>
          </a:xfrm>
          <a:prstGeom prst="rect">
            <a:avLst/>
          </a:prstGeom>
          <a:solidFill>
            <a:srgbClr val="FF8E85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37F121D-715F-4CB5-82FB-768E9B9A5197}"/>
              </a:ext>
            </a:extLst>
          </p:cNvPr>
          <p:cNvSpPr txBox="1"/>
          <p:nvPr/>
        </p:nvSpPr>
        <p:spPr>
          <a:xfrm>
            <a:off x="106343" y="5857256"/>
            <a:ext cx="422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ahnschrift Light" panose="020B0502040204020203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936750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EA4470A-680F-4EA0-8D24-70BC0FDBEC6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/>
          </a:p>
        </p:txBody>
      </p:sp>
      <p:pic>
        <p:nvPicPr>
          <p:cNvPr id="3074" name="Picture 2" descr="Picture background">
            <a:extLst>
              <a:ext uri="{FF2B5EF4-FFF2-40B4-BE49-F238E27FC236}">
                <a16:creationId xmlns:a16="http://schemas.microsoft.com/office/drawing/2014/main" id="{FACC291A-DC8D-454D-BA8A-7AD484072D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901"/>
          <a:stretch/>
        </p:blipFill>
        <p:spPr bwMode="auto">
          <a:xfrm>
            <a:off x="777977" y="655655"/>
            <a:ext cx="4943788" cy="5546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3CF0290-4DD6-4E92-9135-BEA2AE67A0E1}"/>
              </a:ext>
            </a:extLst>
          </p:cNvPr>
          <p:cNvSpPr/>
          <p:nvPr/>
        </p:nvSpPr>
        <p:spPr>
          <a:xfrm>
            <a:off x="777976" y="655654"/>
            <a:ext cx="4943788" cy="5546689"/>
          </a:xfrm>
          <a:prstGeom prst="rect">
            <a:avLst/>
          </a:prstGeom>
          <a:solidFill>
            <a:srgbClr val="FF8E85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1486BE-335F-4A18-A244-93B899A0C5C4}"/>
              </a:ext>
            </a:extLst>
          </p:cNvPr>
          <p:cNvSpPr txBox="1"/>
          <p:nvPr/>
        </p:nvSpPr>
        <p:spPr>
          <a:xfrm>
            <a:off x="158155" y="2038557"/>
            <a:ext cx="430887" cy="2780882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just"/>
            <a:r>
              <a:rPr lang="ru-RU" sz="1600" dirty="0">
                <a:latin typeface="Bahnschrift Light" panose="020B0502040204020203" pitchFamily="34" charset="0"/>
              </a:rPr>
              <a:t>ОПИСАНИЕ ПРОДУКЦИИ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1AE430-D145-4CDA-AC5E-3F611BBDF807}"/>
              </a:ext>
            </a:extLst>
          </p:cNvPr>
          <p:cNvSpPr txBox="1"/>
          <p:nvPr/>
        </p:nvSpPr>
        <p:spPr>
          <a:xfrm>
            <a:off x="6470237" y="3617020"/>
            <a:ext cx="483235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Bahnschrift Light" panose="020B0502040204020203" pitchFamily="34" charset="0"/>
              </a:rPr>
              <a:t>Наша компания будет специализироваться на производстве плит </a:t>
            </a:r>
            <a:r>
              <a:rPr lang="ru-RU" dirty="0" err="1">
                <a:latin typeface="Bahnschrift Light" panose="020B0502040204020203" pitchFamily="34" charset="0"/>
              </a:rPr>
              <a:t>безопалубочного</a:t>
            </a:r>
            <a:r>
              <a:rPr lang="ru-RU" dirty="0">
                <a:latin typeface="Bahnschrift Light" panose="020B0502040204020203" pitchFamily="34" charset="0"/>
              </a:rPr>
              <a:t> формирования, которые будут содержать пластиковую крошку вместо гранитной. Эти плиты будут обладать высокой прочностью, долговечностью и экологической устойчивостью. Они могут использоваться для строительства дорог, тротуаров, площадок и других объектов.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87B5A71-BE45-4947-9559-F1E8BA7B1C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5771" y="1965423"/>
            <a:ext cx="718205" cy="71820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72C89AB-127A-47B9-8D3F-7D604FE961AC}"/>
              </a:ext>
            </a:extLst>
          </p:cNvPr>
          <p:cNvSpPr txBox="1"/>
          <p:nvPr/>
        </p:nvSpPr>
        <p:spPr>
          <a:xfrm>
            <a:off x="8378477" y="2871648"/>
            <a:ext cx="3035546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/>
            <a:r>
              <a:rPr lang="ru-RU" b="1" dirty="0">
                <a:latin typeface="Bahnschrift Light" panose="020B0502040204020203" pitchFamily="34" charset="0"/>
              </a:rPr>
              <a:t>ОПИСАНИЕ ПРОДУКЦИИ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C0DA5B49-37C8-49F1-8029-137B8F56D152}"/>
              </a:ext>
            </a:extLst>
          </p:cNvPr>
          <p:cNvSpPr/>
          <p:nvPr/>
        </p:nvSpPr>
        <p:spPr>
          <a:xfrm>
            <a:off x="-1" y="6327058"/>
            <a:ext cx="634721" cy="550604"/>
          </a:xfrm>
          <a:prstGeom prst="rect">
            <a:avLst/>
          </a:prstGeom>
          <a:solidFill>
            <a:srgbClr val="FF8E85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CC5F5D8-ABD6-4B18-B319-674373850893}"/>
              </a:ext>
            </a:extLst>
          </p:cNvPr>
          <p:cNvSpPr txBox="1"/>
          <p:nvPr/>
        </p:nvSpPr>
        <p:spPr>
          <a:xfrm>
            <a:off x="106343" y="5857256"/>
            <a:ext cx="422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ahnschrift Light" panose="020B0502040204020203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9878662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34A0019-159E-4796-A960-708B679084A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D845627-6EE7-4009-B205-7038E2EB32B3}"/>
              </a:ext>
            </a:extLst>
          </p:cNvPr>
          <p:cNvSpPr txBox="1"/>
          <p:nvPr/>
        </p:nvSpPr>
        <p:spPr>
          <a:xfrm>
            <a:off x="158155" y="2038557"/>
            <a:ext cx="430887" cy="2780882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just"/>
            <a:r>
              <a:rPr lang="ru-RU" sz="1600" dirty="0">
                <a:latin typeface="Bahnschrift Light" panose="020B0502040204020203" pitchFamily="34" charset="0"/>
              </a:rPr>
              <a:t>РЫНОЧНЫЙ АНАЛИЗ</a:t>
            </a:r>
          </a:p>
        </p:txBody>
      </p:sp>
      <p:pic>
        <p:nvPicPr>
          <p:cNvPr id="4098" name="Picture 2" descr="Picture background">
            <a:extLst>
              <a:ext uri="{FF2B5EF4-FFF2-40B4-BE49-F238E27FC236}">
                <a16:creationId xmlns:a16="http://schemas.microsoft.com/office/drawing/2014/main" id="{1D717E4C-AAAD-46DA-B150-508E58D02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5858" y="1146766"/>
            <a:ext cx="2672070" cy="1783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Picture background">
            <a:extLst>
              <a:ext uri="{FF2B5EF4-FFF2-40B4-BE49-F238E27FC236}">
                <a16:creationId xmlns:a16="http://schemas.microsoft.com/office/drawing/2014/main" id="{4E2C65DB-F54A-4469-813D-DF459C33CA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5858" y="3428998"/>
            <a:ext cx="4716142" cy="1082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E2C2ADA-A2ED-4231-AD42-66B11DFD7B22}"/>
              </a:ext>
            </a:extLst>
          </p:cNvPr>
          <p:cNvSpPr/>
          <p:nvPr/>
        </p:nvSpPr>
        <p:spPr>
          <a:xfrm>
            <a:off x="7475858" y="1146766"/>
            <a:ext cx="2672070" cy="1783582"/>
          </a:xfrm>
          <a:prstGeom prst="rect">
            <a:avLst/>
          </a:prstGeom>
          <a:solidFill>
            <a:srgbClr val="FF8E85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106" name="Picture 10" descr="Picture background">
            <a:extLst>
              <a:ext uri="{FF2B5EF4-FFF2-40B4-BE49-F238E27FC236}">
                <a16:creationId xmlns:a16="http://schemas.microsoft.com/office/drawing/2014/main" id="{8D358CC9-6474-4054-8E26-8A01D5D020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2883" y="3428998"/>
            <a:ext cx="1506234" cy="2328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1E238B9-A564-4E0B-A527-10BE3123515C}"/>
              </a:ext>
            </a:extLst>
          </p:cNvPr>
          <p:cNvSpPr/>
          <p:nvPr/>
        </p:nvSpPr>
        <p:spPr>
          <a:xfrm>
            <a:off x="5342883" y="3428998"/>
            <a:ext cx="1506234" cy="2328706"/>
          </a:xfrm>
          <a:prstGeom prst="rect">
            <a:avLst/>
          </a:prstGeom>
          <a:solidFill>
            <a:srgbClr val="FF8E85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83A0CD8-8743-413A-86DC-582FA746E94B}"/>
              </a:ext>
            </a:extLst>
          </p:cNvPr>
          <p:cNvSpPr/>
          <p:nvPr/>
        </p:nvSpPr>
        <p:spPr>
          <a:xfrm>
            <a:off x="7475858" y="3428998"/>
            <a:ext cx="4716142" cy="1082712"/>
          </a:xfrm>
          <a:prstGeom prst="rect">
            <a:avLst/>
          </a:prstGeom>
          <a:solidFill>
            <a:srgbClr val="FF8E85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B2F9680-FD11-4FD5-A876-FB777095D34F}"/>
              </a:ext>
            </a:extLst>
          </p:cNvPr>
          <p:cNvSpPr txBox="1"/>
          <p:nvPr/>
        </p:nvSpPr>
        <p:spPr>
          <a:xfrm>
            <a:off x="1521401" y="1355489"/>
            <a:ext cx="1921084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ru-RU" b="1" dirty="0">
                <a:latin typeface="Bahnschrift Light" panose="020B0502040204020203" pitchFamily="34" charset="0"/>
              </a:rPr>
              <a:t>РЫНОЧНЫЙ АНАЛИЗ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433404E4-CB0A-4263-A9ED-F6AB73F8D013}"/>
              </a:ext>
            </a:extLst>
          </p:cNvPr>
          <p:cNvCxnSpPr>
            <a:cxnSpLocks/>
          </p:cNvCxnSpPr>
          <p:nvPr/>
        </p:nvCxnSpPr>
        <p:spPr>
          <a:xfrm>
            <a:off x="4963886" y="2723103"/>
            <a:ext cx="3275762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B9099885-9C0E-4C84-A66E-29AABEE7131B}"/>
              </a:ext>
            </a:extLst>
          </p:cNvPr>
          <p:cNvCxnSpPr>
            <a:cxnSpLocks/>
          </p:cNvCxnSpPr>
          <p:nvPr/>
        </p:nvCxnSpPr>
        <p:spPr>
          <a:xfrm>
            <a:off x="2281084" y="5538317"/>
            <a:ext cx="3717782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DF8E305F-F6F7-43A3-9E21-924A60550D58}"/>
              </a:ext>
            </a:extLst>
          </p:cNvPr>
          <p:cNvCxnSpPr>
            <a:cxnSpLocks/>
          </p:cNvCxnSpPr>
          <p:nvPr/>
        </p:nvCxnSpPr>
        <p:spPr>
          <a:xfrm flipV="1">
            <a:off x="7790311" y="3990240"/>
            <a:ext cx="0" cy="192655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25352ABF-FB00-4A8E-8F15-36F5EA334257}"/>
              </a:ext>
            </a:extLst>
          </p:cNvPr>
          <p:cNvSpPr txBox="1"/>
          <p:nvPr/>
        </p:nvSpPr>
        <p:spPr>
          <a:xfrm>
            <a:off x="4513006" y="1355489"/>
            <a:ext cx="28222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ru-RU" sz="1600" dirty="0">
                <a:latin typeface="Bahnschrift Light" panose="020B0502040204020203" pitchFamily="34" charset="0"/>
              </a:rPr>
              <a:t>Исследование рынка показывает растущий спрос на экологически чистые строительные материалы.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D7F2D1B-4220-4ED5-A725-03414A801891}"/>
              </a:ext>
            </a:extLst>
          </p:cNvPr>
          <p:cNvSpPr txBox="1"/>
          <p:nvPr/>
        </p:nvSpPr>
        <p:spPr>
          <a:xfrm>
            <a:off x="7975823" y="4593351"/>
            <a:ext cx="37162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Bahnschrift Light" panose="020B0502040204020203" pitchFamily="34" charset="0"/>
              </a:rPr>
              <a:t>Конкуренты предлагают традиционные строительные материалы, но спрос на инновационные продукты постоянно растет.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C80469E-C9D5-4B57-9FDB-DB0F04F4EC5C}"/>
              </a:ext>
            </a:extLst>
          </p:cNvPr>
          <p:cNvSpPr txBox="1"/>
          <p:nvPr/>
        </p:nvSpPr>
        <p:spPr>
          <a:xfrm>
            <a:off x="1868130" y="4335363"/>
            <a:ext cx="347475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ru-RU" sz="1600" dirty="0">
                <a:latin typeface="Bahnschrift Light" panose="020B0502040204020203" pitchFamily="34" charset="0"/>
              </a:rPr>
              <a:t>Потенциальные клиенты: строительные компании, государственные учреждения, частные заказчики.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9B30872E-67DA-4A87-8830-8FE655494F9A}"/>
              </a:ext>
            </a:extLst>
          </p:cNvPr>
          <p:cNvSpPr/>
          <p:nvPr/>
        </p:nvSpPr>
        <p:spPr>
          <a:xfrm>
            <a:off x="-1" y="6327058"/>
            <a:ext cx="634721" cy="550604"/>
          </a:xfrm>
          <a:prstGeom prst="rect">
            <a:avLst/>
          </a:prstGeom>
          <a:solidFill>
            <a:srgbClr val="FF8E85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07C8799-5898-4ED3-911A-A1E78DD6E59A}"/>
              </a:ext>
            </a:extLst>
          </p:cNvPr>
          <p:cNvSpPr txBox="1"/>
          <p:nvPr/>
        </p:nvSpPr>
        <p:spPr>
          <a:xfrm>
            <a:off x="106343" y="5857256"/>
            <a:ext cx="422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ahnschrift Light" panose="020B0502040204020203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6182596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5F583CA-8692-4B05-8680-B2ED64F79D0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/>
          </a:p>
        </p:txBody>
      </p:sp>
      <p:pic>
        <p:nvPicPr>
          <p:cNvPr id="5122" name="Picture 2" descr="Picture background">
            <a:extLst>
              <a:ext uri="{FF2B5EF4-FFF2-40B4-BE49-F238E27FC236}">
                <a16:creationId xmlns:a16="http://schemas.microsoft.com/office/drawing/2014/main" id="{114055C1-A189-4CAC-A160-1068A60760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00"/>
          <a:stretch/>
        </p:blipFill>
        <p:spPr bwMode="auto">
          <a:xfrm>
            <a:off x="9124335" y="550606"/>
            <a:ext cx="3067665" cy="5825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F2908D3-82FF-4146-82D1-11E3821D37FD}"/>
              </a:ext>
            </a:extLst>
          </p:cNvPr>
          <p:cNvSpPr/>
          <p:nvPr/>
        </p:nvSpPr>
        <p:spPr>
          <a:xfrm>
            <a:off x="9124334" y="550605"/>
            <a:ext cx="3067665" cy="5825613"/>
          </a:xfrm>
          <a:prstGeom prst="rect">
            <a:avLst/>
          </a:prstGeom>
          <a:solidFill>
            <a:srgbClr val="FF8E85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C785368-6FDB-4D5F-8C13-9906B4665334}"/>
              </a:ext>
            </a:extLst>
          </p:cNvPr>
          <p:cNvSpPr txBox="1"/>
          <p:nvPr/>
        </p:nvSpPr>
        <p:spPr>
          <a:xfrm>
            <a:off x="167987" y="1604300"/>
            <a:ext cx="430887" cy="36494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just"/>
            <a:r>
              <a:rPr lang="ru-RU" sz="1600" dirty="0">
                <a:latin typeface="Bahnschrift Light" panose="020B0502040204020203" pitchFamily="34" charset="0"/>
              </a:rPr>
              <a:t>ПРОИЗВЕДСТВЕННЫЙ ПРОЦЕСС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069CD4-44E9-4C6B-8C6F-62B1322A1612}"/>
              </a:ext>
            </a:extLst>
          </p:cNvPr>
          <p:cNvSpPr txBox="1"/>
          <p:nvPr/>
        </p:nvSpPr>
        <p:spPr>
          <a:xfrm>
            <a:off x="3353662" y="3278745"/>
            <a:ext cx="3912375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ru-RU" b="1" dirty="0">
                <a:latin typeface="Bahnschrift Light" panose="020B0502040204020203" pitchFamily="34" charset="0"/>
              </a:rPr>
              <a:t>ПРОИЗВОДСТВЕННЫЙ ПРОЦЕСС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F8D0736-83EA-4D5B-9764-F32E0889B935}"/>
              </a:ext>
            </a:extLst>
          </p:cNvPr>
          <p:cNvSpPr txBox="1"/>
          <p:nvPr/>
        </p:nvSpPr>
        <p:spPr>
          <a:xfrm>
            <a:off x="3254477" y="4010597"/>
            <a:ext cx="568304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latin typeface="Bahnschrift Light" panose="020B0502040204020203" pitchFamily="34" charset="0"/>
              </a:rPr>
              <a:t>- Закупка сырья: пластиковая крошка, цемент, песок, вода.</a:t>
            </a:r>
          </a:p>
          <a:p>
            <a:pPr algn="r"/>
            <a:r>
              <a:rPr lang="ru-RU" dirty="0">
                <a:latin typeface="Bahnschrift Light" panose="020B0502040204020203" pitchFamily="34" charset="0"/>
              </a:rPr>
              <a:t>- Смешивание компонентов и формирование плит </a:t>
            </a:r>
            <a:r>
              <a:rPr lang="ru-RU" dirty="0" err="1">
                <a:latin typeface="Bahnschrift Light" panose="020B0502040204020203" pitchFamily="34" charset="0"/>
              </a:rPr>
              <a:t>безопалубочного</a:t>
            </a:r>
            <a:r>
              <a:rPr lang="ru-RU" dirty="0">
                <a:latin typeface="Bahnschrift Light" panose="020B0502040204020203" pitchFamily="34" charset="0"/>
              </a:rPr>
              <a:t> формирования.</a:t>
            </a:r>
          </a:p>
          <a:p>
            <a:pPr algn="r"/>
            <a:r>
              <a:rPr lang="ru-RU" dirty="0">
                <a:latin typeface="Bahnschrift Light" panose="020B0502040204020203" pitchFamily="34" charset="0"/>
              </a:rPr>
              <a:t>- Технология отверждения и выдержки продукции.</a:t>
            </a:r>
          </a:p>
          <a:p>
            <a:pPr algn="r"/>
            <a:r>
              <a:rPr lang="ru-RU" dirty="0">
                <a:latin typeface="Bahnschrift Light" panose="020B0502040204020203" pitchFamily="34" charset="0"/>
              </a:rPr>
              <a:t>- Контроль качества и упаковка готовой продукции.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C5ACEB2B-7870-4F35-A263-6AC6F32FCC32}"/>
              </a:ext>
            </a:extLst>
          </p:cNvPr>
          <p:cNvCxnSpPr>
            <a:cxnSpLocks/>
          </p:cNvCxnSpPr>
          <p:nvPr/>
        </p:nvCxnSpPr>
        <p:spPr>
          <a:xfrm>
            <a:off x="7580671" y="3866833"/>
            <a:ext cx="310818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D2E9224-DF24-4A60-AA92-F01A8E9BD1A9}"/>
              </a:ext>
            </a:extLst>
          </p:cNvPr>
          <p:cNvSpPr/>
          <p:nvPr/>
        </p:nvSpPr>
        <p:spPr>
          <a:xfrm>
            <a:off x="-1" y="6327058"/>
            <a:ext cx="634721" cy="550604"/>
          </a:xfrm>
          <a:prstGeom prst="rect">
            <a:avLst/>
          </a:prstGeom>
          <a:solidFill>
            <a:srgbClr val="FF8E85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BD43F0C-ED9A-454C-B9CC-81889499A7C8}"/>
              </a:ext>
            </a:extLst>
          </p:cNvPr>
          <p:cNvSpPr txBox="1"/>
          <p:nvPr/>
        </p:nvSpPr>
        <p:spPr>
          <a:xfrm>
            <a:off x="106343" y="5857256"/>
            <a:ext cx="422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ahnschrift Light" panose="020B0502040204020203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5483915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Picture background">
            <a:extLst>
              <a:ext uri="{FF2B5EF4-FFF2-40B4-BE49-F238E27FC236}">
                <a16:creationId xmlns:a16="http://schemas.microsoft.com/office/drawing/2014/main" id="{384CE71B-B3C1-4DB3-838B-E5F8B2FF8C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864" y="381000"/>
            <a:ext cx="10976249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6697E09-A703-4126-92DB-8DABE1A56F72}"/>
              </a:ext>
            </a:extLst>
          </p:cNvPr>
          <p:cNvSpPr/>
          <p:nvPr/>
        </p:nvSpPr>
        <p:spPr>
          <a:xfrm>
            <a:off x="1238864" y="381000"/>
            <a:ext cx="10953136" cy="6096000"/>
          </a:xfrm>
          <a:prstGeom prst="rect">
            <a:avLst/>
          </a:prstGeom>
          <a:solidFill>
            <a:srgbClr val="FF8E85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DB1C43D-8244-4A81-9FA2-33928415AB03}"/>
              </a:ext>
            </a:extLst>
          </p:cNvPr>
          <p:cNvSpPr/>
          <p:nvPr/>
        </p:nvSpPr>
        <p:spPr>
          <a:xfrm>
            <a:off x="-1" y="6327058"/>
            <a:ext cx="634721" cy="550604"/>
          </a:xfrm>
          <a:prstGeom prst="rect">
            <a:avLst/>
          </a:prstGeom>
          <a:solidFill>
            <a:srgbClr val="FF8E85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A30C0B-F70E-48B1-9934-ED02ECDBB577}"/>
              </a:ext>
            </a:extLst>
          </p:cNvPr>
          <p:cNvSpPr txBox="1"/>
          <p:nvPr/>
        </p:nvSpPr>
        <p:spPr>
          <a:xfrm>
            <a:off x="106343" y="5857256"/>
            <a:ext cx="422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ahnschrift Light" panose="020B0502040204020203" pitchFamily="34" charset="0"/>
              </a:rPr>
              <a:t>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A736C8-79CE-4EB2-A5F3-2BCD6211629D}"/>
              </a:ext>
            </a:extLst>
          </p:cNvPr>
          <p:cNvSpPr txBox="1"/>
          <p:nvPr/>
        </p:nvSpPr>
        <p:spPr>
          <a:xfrm>
            <a:off x="167987" y="1604300"/>
            <a:ext cx="430887" cy="36494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just"/>
            <a:r>
              <a:rPr lang="ru-RU" sz="1600" dirty="0">
                <a:latin typeface="Bahnschrift Light" panose="020B0502040204020203" pitchFamily="34" charset="0"/>
              </a:rPr>
              <a:t>МАРКЕТНИГ И ПРОДАЖИ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C808CD-DD94-45E7-A943-E4E99D3A7371}"/>
              </a:ext>
            </a:extLst>
          </p:cNvPr>
          <p:cNvSpPr txBox="1"/>
          <p:nvPr/>
        </p:nvSpPr>
        <p:spPr>
          <a:xfrm>
            <a:off x="4085303" y="2551837"/>
            <a:ext cx="610583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Bahnschrift Light" panose="020B0502040204020203" pitchFamily="34" charset="0"/>
              </a:rPr>
              <a:t>Реклама и продвижение продукции через интернет, выставки, презентации.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Bahnschrift Light" panose="020B0502040204020203" pitchFamily="34" charset="0"/>
              </a:rPr>
              <a:t>Установление партнерских отношений с строительными компаниями.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Bahnschrift Light" panose="020B0502040204020203" pitchFamily="34" charset="0"/>
              </a:rPr>
              <a:t>Разработка каталога продукции и ценовой политики.</a:t>
            </a:r>
          </a:p>
        </p:txBody>
      </p:sp>
    </p:spTree>
    <p:extLst>
      <p:ext uri="{BB962C8B-B14F-4D97-AF65-F5344CB8AC3E}">
        <p14:creationId xmlns:p14="http://schemas.microsoft.com/office/powerpoint/2010/main" val="3654238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Picture background">
            <a:extLst>
              <a:ext uri="{FF2B5EF4-FFF2-40B4-BE49-F238E27FC236}">
                <a16:creationId xmlns:a16="http://schemas.microsoft.com/office/drawing/2014/main" id="{3C732A3E-5922-4BCE-B898-3135EFAC4A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5342" y="3893574"/>
            <a:ext cx="10746658" cy="2964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BA7AC5A-4D19-41B4-84F7-4308444030A0}"/>
              </a:ext>
            </a:extLst>
          </p:cNvPr>
          <p:cNvSpPr/>
          <p:nvPr/>
        </p:nvSpPr>
        <p:spPr>
          <a:xfrm>
            <a:off x="1455174" y="3893574"/>
            <a:ext cx="10736826" cy="2964426"/>
          </a:xfrm>
          <a:prstGeom prst="rect">
            <a:avLst/>
          </a:prstGeom>
          <a:solidFill>
            <a:srgbClr val="FF8E85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084E340-B867-4727-A46B-990D2D9A20BF}"/>
              </a:ext>
            </a:extLst>
          </p:cNvPr>
          <p:cNvSpPr/>
          <p:nvPr/>
        </p:nvSpPr>
        <p:spPr>
          <a:xfrm>
            <a:off x="-1" y="6327058"/>
            <a:ext cx="634721" cy="550604"/>
          </a:xfrm>
          <a:prstGeom prst="rect">
            <a:avLst/>
          </a:prstGeom>
          <a:solidFill>
            <a:srgbClr val="FF8E85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6C87D2A-9FCD-44B7-9B38-60E4E56D0C8D}"/>
              </a:ext>
            </a:extLst>
          </p:cNvPr>
          <p:cNvSpPr txBox="1"/>
          <p:nvPr/>
        </p:nvSpPr>
        <p:spPr>
          <a:xfrm>
            <a:off x="106343" y="5857256"/>
            <a:ext cx="422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ahnschrift Light" panose="020B0502040204020203" pitchFamily="34" charset="0"/>
              </a:rPr>
              <a:t>7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CAAF73-1B1E-4C22-B3E1-3374A07863BF}"/>
              </a:ext>
            </a:extLst>
          </p:cNvPr>
          <p:cNvSpPr txBox="1"/>
          <p:nvPr/>
        </p:nvSpPr>
        <p:spPr>
          <a:xfrm>
            <a:off x="167987" y="1604300"/>
            <a:ext cx="430887" cy="36494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just"/>
            <a:r>
              <a:rPr lang="ru-RU" sz="1600" dirty="0">
                <a:latin typeface="Bahnschrift Light" panose="020B0502040204020203" pitchFamily="34" charset="0"/>
              </a:rPr>
              <a:t>ФИНАНСОВЫЙ ПЛАН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51258A08-9649-4E9B-855C-1BD4B8D121C4}"/>
              </a:ext>
            </a:extLst>
          </p:cNvPr>
          <p:cNvCxnSpPr>
            <a:cxnSpLocks/>
          </p:cNvCxnSpPr>
          <p:nvPr/>
        </p:nvCxnSpPr>
        <p:spPr>
          <a:xfrm flipV="1">
            <a:off x="5479731" y="1533832"/>
            <a:ext cx="0" cy="30851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4904082-5683-42BA-B24A-EAAF08861774}"/>
              </a:ext>
            </a:extLst>
          </p:cNvPr>
          <p:cNvSpPr txBox="1"/>
          <p:nvPr/>
        </p:nvSpPr>
        <p:spPr>
          <a:xfrm>
            <a:off x="5557901" y="1533832"/>
            <a:ext cx="2521539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ru-RU" b="1" dirty="0">
                <a:latin typeface="Bahnschrift Light" panose="020B0502040204020203" pitchFamily="34" charset="0"/>
              </a:rPr>
              <a:t>ФИНАНСОВЫЙ ПЛАН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DED7AE0-2522-4F6A-AF37-9B2B613CCD44}"/>
              </a:ext>
            </a:extLst>
          </p:cNvPr>
          <p:cNvSpPr txBox="1"/>
          <p:nvPr/>
        </p:nvSpPr>
        <p:spPr>
          <a:xfrm>
            <a:off x="5557900" y="1994436"/>
            <a:ext cx="458897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Bahnschrift Light" panose="020B0502040204020203" pitchFamily="34" charset="0"/>
              </a:rPr>
              <a:t>- Расчет затрат на оборудование, аренду помещения, закупку сырья.</a:t>
            </a:r>
          </a:p>
          <a:p>
            <a:r>
              <a:rPr lang="ru-RU" dirty="0">
                <a:latin typeface="Bahnschrift Light" panose="020B0502040204020203" pitchFamily="34" charset="0"/>
              </a:rPr>
              <a:t>- Прогноз продаж и доходов.</a:t>
            </a:r>
          </a:p>
          <a:p>
            <a:r>
              <a:rPr lang="ru-RU" dirty="0">
                <a:latin typeface="Bahnschrift Light" panose="020B0502040204020203" pitchFamily="34" charset="0"/>
              </a:rPr>
              <a:t>- Расчет прибыли и окупаемости проекта.</a:t>
            </a:r>
          </a:p>
        </p:txBody>
      </p:sp>
    </p:spTree>
    <p:extLst>
      <p:ext uri="{BB962C8B-B14F-4D97-AF65-F5344CB8AC3E}">
        <p14:creationId xmlns:p14="http://schemas.microsoft.com/office/powerpoint/2010/main" val="41488477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icture background">
            <a:extLst>
              <a:ext uri="{FF2B5EF4-FFF2-40B4-BE49-F238E27FC236}">
                <a16:creationId xmlns:a16="http://schemas.microsoft.com/office/drawing/2014/main" id="{94DDCF06-5677-427D-B125-C5139151F0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61" b="-6461"/>
          <a:stretch/>
        </p:blipFill>
        <p:spPr bwMode="auto">
          <a:xfrm>
            <a:off x="1455181" y="0"/>
            <a:ext cx="10736819" cy="3246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B462B11-5097-4C6C-A029-74B90FCDDA92}"/>
              </a:ext>
            </a:extLst>
          </p:cNvPr>
          <p:cNvSpPr/>
          <p:nvPr/>
        </p:nvSpPr>
        <p:spPr>
          <a:xfrm>
            <a:off x="1455174" y="-1"/>
            <a:ext cx="10736826" cy="3008671"/>
          </a:xfrm>
          <a:prstGeom prst="rect">
            <a:avLst/>
          </a:prstGeom>
          <a:solidFill>
            <a:srgbClr val="FF8E85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311F35C-3A63-4DBD-849A-193A2DD1A058}"/>
              </a:ext>
            </a:extLst>
          </p:cNvPr>
          <p:cNvSpPr/>
          <p:nvPr/>
        </p:nvSpPr>
        <p:spPr>
          <a:xfrm>
            <a:off x="-1" y="6327058"/>
            <a:ext cx="634721" cy="550604"/>
          </a:xfrm>
          <a:prstGeom prst="rect">
            <a:avLst/>
          </a:prstGeom>
          <a:solidFill>
            <a:srgbClr val="FF8E85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042DAC-2318-4D9E-9751-DCF9684F34BD}"/>
              </a:ext>
            </a:extLst>
          </p:cNvPr>
          <p:cNvSpPr txBox="1"/>
          <p:nvPr/>
        </p:nvSpPr>
        <p:spPr>
          <a:xfrm>
            <a:off x="106343" y="5857256"/>
            <a:ext cx="422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ahnschrift Light" panose="020B0502040204020203" pitchFamily="34" charset="0"/>
              </a:rPr>
              <a:t>8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78158DA-BDB3-4C7D-BEA1-111DEA2B4B76}"/>
              </a:ext>
            </a:extLst>
          </p:cNvPr>
          <p:cNvSpPr txBox="1"/>
          <p:nvPr/>
        </p:nvSpPr>
        <p:spPr>
          <a:xfrm>
            <a:off x="167987" y="1604300"/>
            <a:ext cx="430887" cy="36494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just"/>
            <a:r>
              <a:rPr lang="ru-RU" sz="1600" dirty="0">
                <a:latin typeface="Bahnschrift Light" panose="020B0502040204020203" pitchFamily="34" charset="0"/>
              </a:rPr>
              <a:t>РИСКИ И ВОЗМОЖНОСТИ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973C7181-D7B1-4B7F-8BF9-1EB08ACA1380}"/>
              </a:ext>
            </a:extLst>
          </p:cNvPr>
          <p:cNvCxnSpPr>
            <a:cxnSpLocks/>
          </p:cNvCxnSpPr>
          <p:nvPr/>
        </p:nvCxnSpPr>
        <p:spPr>
          <a:xfrm flipV="1">
            <a:off x="5479731" y="2070671"/>
            <a:ext cx="0" cy="338814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C552F41E-E019-4B37-AE4F-88BC2871D9A6}"/>
              </a:ext>
            </a:extLst>
          </p:cNvPr>
          <p:cNvSpPr txBox="1"/>
          <p:nvPr/>
        </p:nvSpPr>
        <p:spPr>
          <a:xfrm>
            <a:off x="5557901" y="3243889"/>
            <a:ext cx="2996161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ru-RU" b="1" dirty="0">
                <a:latin typeface="Bahnschrift Light" panose="020B0502040204020203" pitchFamily="34" charset="0"/>
              </a:rPr>
              <a:t>РИСКИ И ВОЗМОЖНОСТИ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B8FC504-94A1-4C49-A833-6EC2A4080247}"/>
              </a:ext>
            </a:extLst>
          </p:cNvPr>
          <p:cNvSpPr txBox="1"/>
          <p:nvPr/>
        </p:nvSpPr>
        <p:spPr>
          <a:xfrm>
            <a:off x="5557900" y="3704493"/>
            <a:ext cx="516909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Bahnschrift Light" panose="020B0502040204020203" pitchFamily="34" charset="0"/>
              </a:rPr>
              <a:t>- Риски: изменение цен на сырье, конкуренция на рынке, изменение законодательства.</a:t>
            </a:r>
          </a:p>
          <a:p>
            <a:r>
              <a:rPr lang="ru-RU" dirty="0">
                <a:latin typeface="Bahnschrift Light" panose="020B0502040204020203" pitchFamily="34" charset="0"/>
              </a:rPr>
              <a:t>- Возможности: рост спроса на экологически чистые строительные материалы, развитие партнерских отношений.</a:t>
            </a:r>
          </a:p>
        </p:txBody>
      </p:sp>
    </p:spTree>
    <p:extLst>
      <p:ext uri="{BB962C8B-B14F-4D97-AF65-F5344CB8AC3E}">
        <p14:creationId xmlns:p14="http://schemas.microsoft.com/office/powerpoint/2010/main" val="808478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Picture background">
            <a:extLst>
              <a:ext uri="{FF2B5EF4-FFF2-40B4-BE49-F238E27FC236}">
                <a16:creationId xmlns:a16="http://schemas.microsoft.com/office/drawing/2014/main" id="{FF1508B0-BCA5-4F7D-AB78-C65341BF52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863" y="380997"/>
            <a:ext cx="10953136" cy="6095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280B985-6266-4D27-A667-4E25B06B76EA}"/>
              </a:ext>
            </a:extLst>
          </p:cNvPr>
          <p:cNvSpPr/>
          <p:nvPr/>
        </p:nvSpPr>
        <p:spPr>
          <a:xfrm>
            <a:off x="1238863" y="380997"/>
            <a:ext cx="10953136" cy="6096000"/>
          </a:xfrm>
          <a:prstGeom prst="rect">
            <a:avLst/>
          </a:prstGeom>
          <a:solidFill>
            <a:srgbClr val="FF8E85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D836A4D-A532-4C7A-93ED-7A3DAE26BF80}"/>
              </a:ext>
            </a:extLst>
          </p:cNvPr>
          <p:cNvSpPr/>
          <p:nvPr/>
        </p:nvSpPr>
        <p:spPr>
          <a:xfrm>
            <a:off x="-1" y="6327058"/>
            <a:ext cx="634721" cy="550604"/>
          </a:xfrm>
          <a:prstGeom prst="rect">
            <a:avLst/>
          </a:prstGeom>
          <a:solidFill>
            <a:srgbClr val="FF8E85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F2A8BF-937B-491B-9C7F-B15D66A20CEF}"/>
              </a:ext>
            </a:extLst>
          </p:cNvPr>
          <p:cNvSpPr txBox="1"/>
          <p:nvPr/>
        </p:nvSpPr>
        <p:spPr>
          <a:xfrm>
            <a:off x="106343" y="5857256"/>
            <a:ext cx="422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ahnschrift Light" panose="020B0502040204020203" pitchFamily="34" charset="0"/>
              </a:rPr>
              <a:t>9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8A0B3D-2D06-4BC2-B100-3066C78C4C74}"/>
              </a:ext>
            </a:extLst>
          </p:cNvPr>
          <p:cNvSpPr txBox="1"/>
          <p:nvPr/>
        </p:nvSpPr>
        <p:spPr>
          <a:xfrm>
            <a:off x="167987" y="1604300"/>
            <a:ext cx="430887" cy="36494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just"/>
            <a:r>
              <a:rPr lang="ru-RU" sz="1600" dirty="0">
                <a:latin typeface="Bahnschrift Light" panose="020B0502040204020203" pitchFamily="34" charset="0"/>
              </a:rPr>
              <a:t>ЗАКЛЮЧЕНИЕ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8458499-372D-4168-B0A7-F819EFC02346}"/>
              </a:ext>
            </a:extLst>
          </p:cNvPr>
          <p:cNvSpPr txBox="1"/>
          <p:nvPr/>
        </p:nvSpPr>
        <p:spPr>
          <a:xfrm>
            <a:off x="5250425" y="2274837"/>
            <a:ext cx="669492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Bahnschrift Light" panose="020B0502040204020203" pitchFamily="34" charset="0"/>
              </a:rPr>
              <a:t>Производство плит </a:t>
            </a:r>
            <a:r>
              <a:rPr lang="ru-RU" dirty="0" err="1">
                <a:solidFill>
                  <a:schemeClr val="bg1"/>
                </a:solidFill>
                <a:latin typeface="Bahnschrift Light" panose="020B0502040204020203" pitchFamily="34" charset="0"/>
              </a:rPr>
              <a:t>безопалубочного</a:t>
            </a:r>
            <a:r>
              <a:rPr lang="ru-RU" dirty="0">
                <a:solidFill>
                  <a:schemeClr val="bg1"/>
                </a:solidFill>
                <a:latin typeface="Bahnschrift Light" panose="020B0502040204020203" pitchFamily="34" charset="0"/>
              </a:rPr>
              <a:t> формирования с добавлением пластиковой крошки представляет собой перспективное направление бизнеса, сочетающее в себе инновационные технологии и экологическую устойчивость. Наша компания готова стать лидером на рынке экологически чистых строительных материалов и обеспечить клиентов качественной и современной продукцией.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7B8C27E7-6829-4375-AE08-E6B5E5A623E2}"/>
              </a:ext>
            </a:extLst>
          </p:cNvPr>
          <p:cNvCxnSpPr>
            <a:cxnSpLocks/>
          </p:cNvCxnSpPr>
          <p:nvPr/>
        </p:nvCxnSpPr>
        <p:spPr>
          <a:xfrm flipV="1">
            <a:off x="5047111" y="1826193"/>
            <a:ext cx="0" cy="30851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947491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340</Words>
  <Application>Microsoft Office PowerPoint</Application>
  <PresentationFormat>Широкоэкранный</PresentationFormat>
  <Paragraphs>41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Bahnschrift Light</vt:lpstr>
      <vt:lpstr>Calibri</vt:lpstr>
      <vt:lpstr>Calibri Light</vt:lpstr>
      <vt:lpstr>Тема Office</vt:lpstr>
      <vt:lpstr>Бизнес-план: Производство плит безопалубочного формирования с добавлением пластиковой крошки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Бизнес-план: Производство плит безопалубочного формирования с добавлением пластиковой крошки</dc:title>
  <dc:creator>Виктория</dc:creator>
  <cp:lastModifiedBy>student@polytech.local</cp:lastModifiedBy>
  <cp:revision>3</cp:revision>
  <dcterms:created xsi:type="dcterms:W3CDTF">2024-05-01T17:09:35Z</dcterms:created>
  <dcterms:modified xsi:type="dcterms:W3CDTF">2024-11-12T07:05:34Z</dcterms:modified>
</cp:coreProperties>
</file>