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9" r:id="rId1"/>
  </p:sldMasterIdLst>
  <p:notesMasterIdLst>
    <p:notesMasterId r:id="rId19"/>
  </p:notesMasterIdLst>
  <p:sldIdLst>
    <p:sldId id="344" r:id="rId2"/>
    <p:sldId id="341" r:id="rId3"/>
    <p:sldId id="342" r:id="rId4"/>
    <p:sldId id="355" r:id="rId5"/>
    <p:sldId id="353" r:id="rId6"/>
    <p:sldId id="319" r:id="rId7"/>
    <p:sldId id="327" r:id="rId8"/>
    <p:sldId id="321" r:id="rId9"/>
    <p:sldId id="343" r:id="rId10"/>
    <p:sldId id="356" r:id="rId11"/>
    <p:sldId id="336" r:id="rId12"/>
    <p:sldId id="354" r:id="rId13"/>
    <p:sldId id="346" r:id="rId14"/>
    <p:sldId id="347" r:id="rId15"/>
    <p:sldId id="359" r:id="rId16"/>
    <p:sldId id="358" r:id="rId17"/>
    <p:sldId id="34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A5010"/>
    <a:srgbClr val="006600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680" autoAdjust="0"/>
    <p:restoredTop sz="77240" autoAdjust="0"/>
  </p:normalViewPr>
  <p:slideViewPr>
    <p:cSldViewPr snapToGrid="0">
      <p:cViewPr varScale="1">
        <p:scale>
          <a:sx n="73" d="100"/>
          <a:sy n="73" d="100"/>
        </p:scale>
        <p:origin x="-55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70407-39A5-4493-9678-4578AF2DED7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D6AC0A-C97A-4C98-B445-45E16B6123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9314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6AC0A-C97A-4C98-B445-45E16B61238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6AC0A-C97A-4C98-B445-45E16B61238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6AC0A-C97A-4C98-B445-45E16B61238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6AC0A-C97A-4C98-B445-45E16B61238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6AC0A-C97A-4C98-B445-45E16B61238E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824272-8715-43B4-876B-F154A9E007B6}" type="slidenum">
              <a:rPr lang="ru-RU" smtClean="0"/>
              <a:pPr/>
              <a:t>8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1958680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Для проведения исследований изготовлены лабораторные установки. </a:t>
            </a:r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824272-8715-43B4-876B-F154A9E007B6}" type="slidenum">
              <a:rPr lang="ru-RU" smtClean="0"/>
              <a:pPr/>
              <a:t>9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1958680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Изучен потребительский рынок как в 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России так и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зарубежом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Доступный рынок сбыта составит 0,65 млрд. руб. в год. Это если взять 10 % от реалистичного рынка учитывая конкурентов.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6AC0A-C97A-4C98-B445-45E16B61238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Рынок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это тепличные хозяйства Удмуртской республике и за ее пределами, их общая площадь порядка 200 га.;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помещения для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содержания сельскохозяйственных животных и птицы, в УР насчитывается около 45 крупных с.х. предприятий;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зерно- и овощехранилища, в нашей республике порядка 236 КФХ,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где занимаются растениеводством и овощеводством.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6AC0A-C97A-4C98-B445-45E16B61238E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6AC0A-C97A-4C98-B445-45E16B61238E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1410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9671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0105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2251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149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5175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63773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9045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268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12244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6282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3237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1233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28534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3517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268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83774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BCB91-F135-45CA-A214-C9DD0D1FF02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B9D20F6-AC6E-40FC-9306-E59BD9E3BF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9461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873" r:id="rId14"/>
    <p:sldLayoutId id="2147483874" r:id="rId15"/>
    <p:sldLayoutId id="214748387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://project8119329.tilda.w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49955" y="1570168"/>
            <a:ext cx="9979378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algn="ctr" fontAlgn="base"/>
            <a:r>
              <a:rPr lang="ru-RU" sz="3600" b="1" dirty="0" smtClean="0"/>
              <a:t>«Разработка прототипа роботизированного устройства для обеззараживания помещений </a:t>
            </a:r>
          </a:p>
          <a:p>
            <a:pPr algn="ctr" fontAlgn="base"/>
            <a:r>
              <a:rPr lang="ru-RU" sz="3600" b="1" dirty="0" smtClean="0"/>
              <a:t>ИК и </a:t>
            </a:r>
            <a:r>
              <a:rPr lang="ru-RU" sz="3600" b="1" dirty="0" err="1" smtClean="0"/>
              <a:t>УФ-излучениями</a:t>
            </a:r>
            <a:r>
              <a:rPr lang="ru-RU" sz="3600" b="1" dirty="0" smtClean="0"/>
              <a:t>»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76108481"/>
              </p:ext>
            </p:extLst>
          </p:nvPr>
        </p:nvGraphicFramePr>
        <p:xfrm>
          <a:off x="225779" y="4691363"/>
          <a:ext cx="8590844" cy="1920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08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500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27424">
                <a:tc>
                  <a:txBody>
                    <a:bodyPr/>
                    <a:lstStyle/>
                    <a:p>
                      <a:pPr fontAlgn="base"/>
                      <a:endParaRPr lang="en-US" sz="2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Работу выполнили:</a:t>
                      </a:r>
                    </a:p>
                    <a:p>
                      <a:endParaRPr lang="ru-RU" sz="2400" b="1" dirty="0"/>
                    </a:p>
                  </a:txBody>
                  <a:tcPr marL="121920" marR="121920" marT="45703" marB="457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студенты 3</a:t>
                      </a:r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курса факультета энергетики и электрификации </a:t>
                      </a:r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ФГБОУ ВО </a:t>
                      </a:r>
                      <a:r>
                        <a:rPr lang="ru-RU" sz="24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УдГАУ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45703" marB="457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2" name="Picture 2" descr="ФГБОУ ВО Удмуртский ГА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0108" y="283779"/>
            <a:ext cx="1378257" cy="1570168"/>
          </a:xfrm>
          <a:prstGeom prst="rect">
            <a:avLst/>
          </a:prstGeom>
          <a:noFill/>
        </p:spPr>
      </p:pic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4" cstate="print"/>
          <a:srcRect l="36237" t="42444" r="51144" b="45556"/>
          <a:stretch>
            <a:fillRect/>
          </a:stretch>
        </p:blipFill>
        <p:spPr bwMode="auto">
          <a:xfrm>
            <a:off x="8749847" y="425669"/>
            <a:ext cx="2884480" cy="154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" name="Picture 2" descr="https://avatars.mds.yandex.net/i?id=094f7960f044e08c515798dd6c7fc5d5f22ec057-9709264-images-thumbs&amp;ref=rim&amp;n=33&amp;w=224&amp;h=18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92860" y="77470"/>
            <a:ext cx="2477266" cy="1990660"/>
          </a:xfrm>
          <a:prstGeom prst="rect">
            <a:avLst/>
          </a:prstGeom>
          <a:noFill/>
        </p:spPr>
      </p:pic>
      <p:pic>
        <p:nvPicPr>
          <p:cNvPr id="95" name="Picture 2" descr="https://sun9-1.userapi.com/impg/AFpZusoZVtVtuaMBRPHnokI8-i_iMXqsv4OWLQ/u5c5ouzfMcA.jpg?size=1280x1280&amp;quality=95&amp;sign=b9838a203677549d760579a3200ad1c7&amp;type=album"/>
          <p:cNvPicPr>
            <a:picLocks noChangeAspect="1" noChangeArrowheads="1"/>
          </p:cNvPicPr>
          <p:nvPr/>
        </p:nvPicPr>
        <p:blipFill>
          <a:blip r:embed="rId6" cstate="print"/>
          <a:srcRect l="3332" t="28560" r="3214" b="34483"/>
          <a:stretch>
            <a:fillRect/>
          </a:stretch>
        </p:blipFill>
        <p:spPr bwMode="auto">
          <a:xfrm>
            <a:off x="2345669" y="457200"/>
            <a:ext cx="2926418" cy="1157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23A-77FC-40A0-B1B0-9768910C67E5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1032" name="Picture 8" descr="XVIII Международная выставка Защищенный грунт России 20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0928"/>
            <a:ext cx="6302611" cy="3254916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501602" y="-125582"/>
            <a:ext cx="7772400" cy="62651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Актуальность темы</a:t>
            </a:r>
          </a:p>
        </p:txBody>
      </p:sp>
      <p:pic>
        <p:nvPicPr>
          <p:cNvPr id="1030" name="Picture 6" descr="Строительство овощехранилищ под ключ, расчет цены онлай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8164" y="584775"/>
            <a:ext cx="5973836" cy="3189738"/>
          </a:xfrm>
          <a:prstGeom prst="rect">
            <a:avLst/>
          </a:prstGeom>
          <a:noFill/>
        </p:spPr>
      </p:pic>
      <p:pic>
        <p:nvPicPr>
          <p:cNvPr id="11" name="Picture 12" descr="Насекомые вредители. Как они живут и как с ними бороться | Огород | Дача |  Аргументы и Факты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90276" y="3981136"/>
            <a:ext cx="3634314" cy="2691511"/>
          </a:xfrm>
          <a:prstGeom prst="rect">
            <a:avLst/>
          </a:prstGeom>
          <a:noFill/>
        </p:spPr>
      </p:pic>
      <p:pic>
        <p:nvPicPr>
          <p:cNvPr id="9" name="Picture 10" descr="Зачем Бог сотворил микробов? - Выпуск #50 - Мир с Богом - Христианская  газет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981136"/>
            <a:ext cx="3807070" cy="2691511"/>
          </a:xfrm>
          <a:prstGeom prst="rect">
            <a:avLst/>
          </a:prstGeom>
          <a:noFill/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0957033" y="0"/>
            <a:ext cx="1234967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AutoShape 2" descr="Проектирование и строительство птичников и птицефабри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Проектирование и строительство птичников и птицефабрик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6" descr="Проектирование и строительство птичников и птицефабрик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549" y="500928"/>
            <a:ext cx="4971727" cy="34802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Бактериальная обсемененность молока: пути снижения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25684" y="3755844"/>
            <a:ext cx="5557459" cy="3129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03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7C9F-BD98-468E-AB74-D4582B3B478C}" type="datetime1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23A-77FC-40A0-B1B0-9768910C67E5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3926324"/>
              </p:ext>
            </p:extLst>
          </p:nvPr>
        </p:nvGraphicFramePr>
        <p:xfrm>
          <a:off x="-6582" y="1574660"/>
          <a:ext cx="12192000" cy="56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64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4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ЮНИОР-ДЕЗИНФЕКТОР</a:t>
                      </a:r>
                      <a:endParaRPr lang="en-US" sz="280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(Россия) </a:t>
                      </a:r>
                      <a:endParaRPr lang="ru-RU" sz="2800" b="1" dirty="0"/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endParaRPr lang="ru-RU" sz="2800" b="1" dirty="0" smtClean="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РОБОТ-ДЕЗИНФЕКТОР СБЕРБАНКА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(Россия)</a:t>
                      </a:r>
                      <a:endParaRPr lang="ru-RU" sz="2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endParaRPr lang="ru-RU" sz="2800" b="1" dirty="0" smtClean="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UVD ROBOTS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(Дания)</a:t>
                      </a:r>
                      <a:endParaRPr lang="ru-RU" sz="2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1431455" y="15766"/>
            <a:ext cx="7772400" cy="62651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Аналоги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0957033" y="0"/>
            <a:ext cx="1234967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673" y="584773"/>
            <a:ext cx="2724932" cy="46993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485" y="642276"/>
            <a:ext cx="2631674" cy="46666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0982"/>
            <a:ext cx="4177146" cy="33296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7BB92930-A30D-71CC-4014-EA23C444B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46797" cy="6858000"/>
          </a:xfrm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0957033" y="0"/>
            <a:ext cx="1234967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4(17)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3849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65147458"/>
              </p:ext>
            </p:extLst>
          </p:nvPr>
        </p:nvGraphicFramePr>
        <p:xfrm>
          <a:off x="134912" y="609773"/>
          <a:ext cx="11962150" cy="61960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6608"/>
                <a:gridCol w="2926080">
                  <a:extLst>
                    <a:ext uri="{9D8B030D-6E8A-4147-A177-3AD203B41FA5}">
                      <a16:colId xmlns="" xmlns:a16="http://schemas.microsoft.com/office/drawing/2014/main" val="2801243748"/>
                    </a:ext>
                  </a:extLst>
                </a:gridCol>
                <a:gridCol w="2323475"/>
                <a:gridCol w="2128604">
                  <a:extLst>
                    <a:ext uri="{9D8B030D-6E8A-4147-A177-3AD203B41FA5}">
                      <a16:colId xmlns="" xmlns:a16="http://schemas.microsoft.com/office/drawing/2014/main" val="863003416"/>
                    </a:ext>
                  </a:extLst>
                </a:gridCol>
                <a:gridCol w="2173573">
                  <a:extLst>
                    <a:ext uri="{9D8B030D-6E8A-4147-A177-3AD203B41FA5}">
                      <a16:colId xmlns="" xmlns:a16="http://schemas.microsoft.com/office/drawing/2014/main" val="2684295550"/>
                    </a:ext>
                  </a:extLst>
                </a:gridCol>
                <a:gridCol w="1813810">
                  <a:extLst>
                    <a:ext uri="{9D8B030D-6E8A-4147-A177-3AD203B41FA5}">
                      <a16:colId xmlns="" xmlns:a16="http://schemas.microsoft.com/office/drawing/2014/main" val="2273761738"/>
                    </a:ext>
                  </a:extLst>
                </a:gridCol>
              </a:tblGrid>
              <a:tr h="10576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ХАРАКТЕРИСТИКИ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УСТРОЙСТВО ДЛЯ ОБЕЗЗАРА-ЖИВАНИЯ ПОМЕЩЕНИЙ </a:t>
                      </a:r>
                    </a:p>
                    <a:p>
                      <a:pPr algn="ctr" fontAlgn="base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ИК И УФ-ИЗЛУЧЕНИЯМИ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ЮНИОР-ДЕЗИНФЕКТОР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(Россия)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РОБОТ-ДЕЗИНФЕКТОР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СБЕРБАНКА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(Россия)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UVD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ROBOTS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(Дания)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20791282"/>
                  </a:ext>
                </a:extLst>
              </a:tr>
              <a:tr h="4330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Вес, кг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94372805"/>
                  </a:ext>
                </a:extLst>
              </a:tr>
              <a:tr h="4330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Цена, тыс. руб.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2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6 500 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94014538"/>
                  </a:ext>
                </a:extLst>
              </a:tr>
              <a:tr h="12669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Обработка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ИК и </a:t>
                      </a:r>
                      <a:r>
                        <a:rPr lang="ru-RU" sz="2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УФ-излучениями</a:t>
                      </a:r>
                      <a:endParaRPr lang="ru-RU" sz="22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Распыление </a:t>
                      </a:r>
                      <a:r>
                        <a:rPr lang="ru-RU" sz="2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дезинфициру-ющей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жидкости  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УФ-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излучение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УФ-излучение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7349564"/>
                  </a:ext>
                </a:extLst>
              </a:tr>
              <a:tr h="8660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работы без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подзарядки, ч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4…5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4…5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79133896"/>
                  </a:ext>
                </a:extLst>
              </a:tr>
              <a:tr h="857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обработки без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подзарядки, кв. м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3000</a:t>
                      </a:r>
                      <a:endParaRPr lang="ru-RU" sz="2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4094054"/>
                  </a:ext>
                </a:extLst>
              </a:tr>
              <a:tr h="6931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обработки 1кв.м, руб.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0957033" y="0"/>
            <a:ext cx="1234967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31455" y="15766"/>
            <a:ext cx="7772400" cy="62651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Сравнение аналогов</a:t>
            </a:r>
          </a:p>
        </p:txBody>
      </p:sp>
    </p:spTree>
    <p:extLst>
      <p:ext uri="{BB962C8B-B14F-4D97-AF65-F5344CB8AC3E}">
        <p14:creationId xmlns="" xmlns:p14="http://schemas.microsoft.com/office/powerpoint/2010/main" val="357466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23A-77FC-40A0-B1B0-9768910C67E5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57200" y="10025"/>
            <a:ext cx="10079182" cy="6265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 defTabSz="457200">
              <a:spcBef>
                <a:spcPct val="0"/>
              </a:spcBef>
              <a:defRPr/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Самоходная роботизированная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тележка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41085710"/>
              </p:ext>
            </p:extLst>
          </p:nvPr>
        </p:nvGraphicFramePr>
        <p:xfrm>
          <a:off x="338194" y="626510"/>
          <a:ext cx="11449704" cy="6010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97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19038">
                <a:tc>
                  <a:txBody>
                    <a:bodyPr/>
                    <a:lstStyle/>
                    <a:p>
                      <a:pPr lvl="0" algn="ctr"/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5730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dirty="0" smtClean="0"/>
                    </a:p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34772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1 – рама; 2 – ИК-излучатели; 3 – колеса; 4 – </a:t>
                      </a:r>
                      <a:r>
                        <a:rPr lang="ru-RU" sz="2400" dirty="0" err="1" smtClean="0"/>
                        <a:t>лидар</a:t>
                      </a:r>
                      <a:r>
                        <a:rPr lang="ru-RU" sz="2400" dirty="0" smtClean="0"/>
                        <a:t>; 5 – баллон; 6 – ручка</a:t>
                      </a:r>
                      <a:r>
                        <a:rPr lang="ru-RU" sz="2400" baseline="0" dirty="0" smtClean="0"/>
                        <a:t> с монитором; 7 – редуктор; 8 – распределительная гребенка; 9 – газовый шланг; 10 – датчик температуры; 11 – программируемое реле</a:t>
                      </a:r>
                      <a:r>
                        <a:rPr lang="en-US" sz="2400" baseline="0" dirty="0" smtClean="0"/>
                        <a:t>; 12 – </a:t>
                      </a:r>
                      <a:r>
                        <a:rPr lang="ru-RU" sz="2400" baseline="0" dirty="0" smtClean="0"/>
                        <a:t>УФ-лампы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0957033" y="0"/>
            <a:ext cx="1234967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6(17)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4" y="636535"/>
            <a:ext cx="8291945" cy="4643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69037515"/>
              </p:ext>
            </p:extLst>
          </p:nvPr>
        </p:nvGraphicFramePr>
        <p:xfrm>
          <a:off x="189184" y="378372"/>
          <a:ext cx="12002816" cy="6479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14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014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8327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6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Алгоритм работы электрооборудования установки для обеззараживания поверхности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ИК-излучением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в защищенном грунте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H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– доза инфракрасного излучения; </a:t>
                      </a:r>
                      <a:r>
                        <a:rPr kumimoji="0" lang="ru-RU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Н</a:t>
                      </a:r>
                      <a:r>
                        <a:rPr kumimoji="0" lang="ru-RU" sz="1800" b="0" i="1" u="none" strike="noStrike" cap="none" normalizeH="0" baseline="-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зад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– заданная доза инфракрасного излучения; </a:t>
                      </a:r>
                      <a:b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SQ</a:t>
                      </a:r>
                      <a:r>
                        <a:rPr kumimoji="0" lang="ru-RU" sz="1800" b="0" i="1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– боковой левый датчик; 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SQ</a:t>
                      </a:r>
                      <a:r>
                        <a:rPr kumimoji="0" lang="ru-RU" sz="1800" b="0" i="1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– боковой правый датчик</a:t>
                      </a:r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Визуализированная панель управления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ПЛК-100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Рисунок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955" y="472964"/>
            <a:ext cx="6259066" cy="4099036"/>
          </a:xfrm>
          <a:prstGeom prst="rect">
            <a:avLst/>
          </a:prstGeom>
          <a:noFill/>
        </p:spPr>
      </p:pic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2203" y="472964"/>
            <a:ext cx="5081752" cy="491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0957033" y="0"/>
            <a:ext cx="1234967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7(17)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431455" y="15766"/>
            <a:ext cx="7772400" cy="62651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Программы для ЭВМ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19;p21"/>
          <p:cNvSpPr txBox="1">
            <a:spLocks/>
          </p:cNvSpPr>
          <p:nvPr/>
        </p:nvSpPr>
        <p:spPr>
          <a:xfrm>
            <a:off x="0" y="285728"/>
            <a:ext cx="7268075" cy="46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566837">
              <a:lnSpc>
                <a:spcPct val="90000"/>
              </a:lnSpc>
              <a:buClr>
                <a:schemeClr val="dk1"/>
              </a:buClr>
              <a:buSzPts val="9354"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Научно-технический задел</a:t>
            </a:r>
            <a:endParaRPr lang="ru-RU" sz="2200" b="1" kern="0" dirty="0">
              <a:solidFill>
                <a:schemeClr val="bg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5523" y="5734615"/>
            <a:ext cx="8664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По данной тематике исследований опубликовано 21 научная работа (из них 6 в журналах ВАК)</a:t>
            </a:r>
            <a:endParaRPr lang="ru-RU" sz="24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547831" y="127394"/>
            <a:ext cx="7772400" cy="62651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Научн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о-технический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задел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0720552" y="0"/>
            <a:ext cx="1471448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8(17)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23" y="609600"/>
            <a:ext cx="2808241" cy="3124200"/>
          </a:xfrm>
          <a:prstGeom prst="rect">
            <a:avLst/>
          </a:prstGeom>
        </p:spPr>
      </p:pic>
      <p:pic>
        <p:nvPicPr>
          <p:cNvPr id="15" name="Picture 3" descr="E:\УЧАСТИЕ В КОНКУРСАХ\УМНИК-Электроэнергетика\SodaPDF-converted-1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4229" y="723890"/>
            <a:ext cx="2686071" cy="3117021"/>
          </a:xfrm>
          <a:prstGeom prst="rect">
            <a:avLst/>
          </a:prstGeom>
          <a:noFill/>
        </p:spPr>
      </p:pic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5" cstate="print"/>
          <a:srcRect l="6164" r="5786" b="5283"/>
          <a:stretch>
            <a:fillRect/>
          </a:stretch>
        </p:blipFill>
        <p:spPr bwMode="auto">
          <a:xfrm>
            <a:off x="1635421" y="2180502"/>
            <a:ext cx="2571508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E:\УЧАСТИЕ В КОНКУРСАХ\УМНИК-Электроэнергетика\SodaPDF-converted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1001" y="723890"/>
            <a:ext cx="2799083" cy="3167076"/>
          </a:xfrm>
          <a:prstGeom prst="rect">
            <a:avLst/>
          </a:prstGeom>
          <a:noFill/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7" cstate="print"/>
          <a:srcRect l="6016" r="5248" b="5248"/>
          <a:stretch>
            <a:fillRect/>
          </a:stretch>
        </p:blipFill>
        <p:spPr bwMode="auto">
          <a:xfrm>
            <a:off x="8178183" y="2184889"/>
            <a:ext cx="2542370" cy="3254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8" cstate="print"/>
          <a:srcRect l="3906" r="3844"/>
          <a:stretch>
            <a:fillRect/>
          </a:stretch>
        </p:blipFill>
        <p:spPr bwMode="auto">
          <a:xfrm>
            <a:off x="4957396" y="2180502"/>
            <a:ext cx="2505807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4643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-502934" y="0"/>
            <a:ext cx="10763366" cy="7096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+mj-lt"/>
                <a:ea typeface="+mj-ea"/>
                <a:cs typeface="+mj-cs"/>
              </a:rPr>
              <a:t>Лабораторная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+mj-lt"/>
                <a:ea typeface="+mj-ea"/>
                <a:cs typeface="+mj-cs"/>
              </a:rPr>
              <a:t> установка для исследований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0531365" y="0"/>
            <a:ext cx="1660635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9(17)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6" name="Picture 2" descr="E:\УЧАСТИЕ В КОНКУРСАХ\КОНКУРСЫ 2023-2024\Агролидеры России\Фото установки\1690782207378.jpg"/>
          <p:cNvPicPr>
            <a:picLocks noChangeAspect="1" noChangeArrowheads="1"/>
          </p:cNvPicPr>
          <p:nvPr/>
        </p:nvPicPr>
        <p:blipFill rotWithShape="1">
          <a:blip r:embed="rId3" cstate="print"/>
          <a:srcRect l="17154" t="4440" r="7676" b="27019"/>
          <a:stretch/>
        </p:blipFill>
        <p:spPr bwMode="auto">
          <a:xfrm>
            <a:off x="0" y="1454046"/>
            <a:ext cx="6195881" cy="4497048"/>
          </a:xfrm>
          <a:prstGeom prst="rect">
            <a:avLst/>
          </a:prstGeom>
          <a:noFill/>
        </p:spPr>
      </p:pic>
      <p:pic>
        <p:nvPicPr>
          <p:cNvPr id="5" name="Picture 2" descr="E:\УЧАСТИЕ В КОНКУРСАХ\КОНКУРСЫ 2023-2024\Агролидеры России\Фото установки\169078226260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2010" b="10029"/>
          <a:stretch/>
        </p:blipFill>
        <p:spPr bwMode="auto">
          <a:xfrm>
            <a:off x="6366176" y="1454046"/>
            <a:ext cx="5825824" cy="44970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4643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47831" y="127394"/>
            <a:ext cx="7772400" cy="62651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Взаимодействие с производством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09651063"/>
              </p:ext>
            </p:extLst>
          </p:nvPr>
        </p:nvGraphicFramePr>
        <p:xfrm>
          <a:off x="104932" y="719666"/>
          <a:ext cx="11962150" cy="6138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943"/>
                <a:gridCol w="2848132"/>
                <a:gridCol w="2923082"/>
                <a:gridCol w="3057993"/>
              </a:tblGrid>
              <a:tr h="61383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3" descr="F:\УЧАСТИЕ В КОНКУРСАХ\КОНКУРСЫ 2022-2023\СТАРТ-1\Протокол соглашение о намерениях с ООО Совхоз-Правда_page-0001.jpg"/>
          <p:cNvPicPr>
            <a:picLocks noChangeAspect="1" noChangeArrowheads="1"/>
          </p:cNvPicPr>
          <p:nvPr/>
        </p:nvPicPr>
        <p:blipFill>
          <a:blip r:embed="rId2" cstate="print"/>
          <a:srcRect l="12821" t="6029" r="7407" b="6989"/>
          <a:stretch>
            <a:fillRect/>
          </a:stretch>
        </p:blipFill>
        <p:spPr bwMode="auto">
          <a:xfrm>
            <a:off x="350647" y="1765644"/>
            <a:ext cx="2724150" cy="4204271"/>
          </a:xfrm>
          <a:prstGeom prst="rect">
            <a:avLst/>
          </a:prstGeom>
          <a:noFill/>
        </p:spPr>
      </p:pic>
      <p:pic>
        <p:nvPicPr>
          <p:cNvPr id="8" name="Picture 4" descr="F:\УЧАСТИЕ В КОНКУРСАХ\КОНКУРСЫ 2022-2023\СТАРТ-1\ilovepdf_pages-to-jpg\Протокол соглашение о намерениях с ИжГСХА_page-0001.jpg"/>
          <p:cNvPicPr>
            <a:picLocks noChangeAspect="1" noChangeArrowheads="1"/>
          </p:cNvPicPr>
          <p:nvPr/>
        </p:nvPicPr>
        <p:blipFill>
          <a:blip r:embed="rId3" cstate="print"/>
          <a:srcRect l="13758" t="7487" r="8380" b="13414"/>
          <a:stretch>
            <a:fillRect/>
          </a:stretch>
        </p:blipFill>
        <p:spPr bwMode="auto">
          <a:xfrm>
            <a:off x="3448555" y="753904"/>
            <a:ext cx="2455808" cy="3531132"/>
          </a:xfrm>
          <a:prstGeom prst="rect">
            <a:avLst/>
          </a:prstGeom>
          <a:noFill/>
        </p:spPr>
      </p:pic>
      <p:pic>
        <p:nvPicPr>
          <p:cNvPr id="9" name="Picture 5" descr="F:\УЧАСТИЕ В КОНКУРСАХ\КОНКУРСЫ 2022-2023\СТАРТ-1\ilovepdf_pages-to-jpg\Протокол соглашение о намерениях с ИжГСХА_page-0002.jpg"/>
          <p:cNvPicPr>
            <a:picLocks noChangeAspect="1" noChangeArrowheads="1"/>
          </p:cNvPicPr>
          <p:nvPr/>
        </p:nvPicPr>
        <p:blipFill>
          <a:blip r:embed="rId4" cstate="print"/>
          <a:srcRect l="13466" t="8330" r="8350" b="43508"/>
          <a:stretch>
            <a:fillRect/>
          </a:stretch>
        </p:blipFill>
        <p:spPr bwMode="auto">
          <a:xfrm>
            <a:off x="3448555" y="4238780"/>
            <a:ext cx="2424606" cy="2511072"/>
          </a:xfrm>
          <a:prstGeom prst="rect">
            <a:avLst/>
          </a:prstGeom>
          <a:noFill/>
        </p:spPr>
      </p:pic>
      <p:pic>
        <p:nvPicPr>
          <p:cNvPr id="10" name="Рисунок 9" descr="C:\Users\student\AppData\Local\Temp\7zOC875E6AC\Протокол соглашение о намерениях 1_page-0002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5923"/>
          <a:stretch>
            <a:fillRect/>
          </a:stretch>
        </p:blipFill>
        <p:spPr bwMode="auto">
          <a:xfrm>
            <a:off x="6247166" y="3867781"/>
            <a:ext cx="2609850" cy="2900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/>
          <p:nvPr/>
        </p:nvPicPr>
        <p:blipFill>
          <a:blip r:embed="rId6" cstate="print"/>
          <a:srcRect t="4150" b="8008"/>
          <a:stretch>
            <a:fillRect/>
          </a:stretch>
        </p:blipFill>
        <p:spPr>
          <a:xfrm>
            <a:off x="6314919" y="753904"/>
            <a:ext cx="2474344" cy="3799490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 cstate="print"/>
          <a:srcRect l="2501" t="2632" b="6015"/>
          <a:stretch>
            <a:fillRect/>
          </a:stretch>
        </p:blipFill>
        <p:spPr bwMode="auto">
          <a:xfrm>
            <a:off x="9016870" y="1765644"/>
            <a:ext cx="3040217" cy="403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0531365" y="0"/>
            <a:ext cx="1660635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758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382" y="0"/>
            <a:ext cx="5540586" cy="1320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Рынок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904545" y="762000"/>
            <a:ext cx="10493923" cy="6096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вв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952953" y="2195348"/>
            <a:ext cx="7962900" cy="466265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869981" y="3558408"/>
            <a:ext cx="6496050" cy="329959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896053" y="4686301"/>
            <a:ext cx="4648200" cy="21716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0531365" y="0"/>
            <a:ext cx="1660635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11(17)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7826" name="Picture 2" descr="Картинки по запросу российская федерация с флагом россии карта 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2450" y="0"/>
            <a:ext cx="1948059" cy="1312164"/>
          </a:xfrm>
          <a:prstGeom prst="rect">
            <a:avLst/>
          </a:prstGeom>
          <a:noFill/>
        </p:spPr>
      </p:pic>
      <p:pic>
        <p:nvPicPr>
          <p:cNvPr id="77830" name="Picture 6" descr="карта мира отдельные страны синий с белым контуром - карта мира stock illustration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9424" y="237744"/>
            <a:ext cx="1987295" cy="103586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4173683" y="848815"/>
            <a:ext cx="367491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Весь рынок</a:t>
            </a:r>
          </a:p>
          <a:p>
            <a:pPr algn="ctr"/>
            <a:r>
              <a:rPr lang="ru-RU" sz="2000" dirty="0" smtClean="0"/>
              <a:t>(Целевой рынок + </a:t>
            </a:r>
          </a:p>
          <a:p>
            <a:r>
              <a:rPr lang="ru-RU" sz="2000" dirty="0" smtClean="0"/>
              <a:t>перспективы развития АПК) </a:t>
            </a:r>
            <a:endParaRPr lang="ru-RU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4138501" y="2308623"/>
            <a:ext cx="41291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Целевой рынок</a:t>
            </a:r>
          </a:p>
          <a:p>
            <a:pPr algn="ctr"/>
            <a:r>
              <a:rPr lang="ru-RU" sz="2000" dirty="0" smtClean="0"/>
              <a:t>(Предприятия АПК (тепличные </a:t>
            </a:r>
          </a:p>
          <a:p>
            <a:pPr algn="ctr"/>
            <a:r>
              <a:rPr lang="ru-RU" sz="2000" dirty="0" smtClean="0"/>
              <a:t>хозяйства, фермы, хранилища))</a:t>
            </a:r>
            <a:endParaRPr lang="ru-RU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4237429" y="3751326"/>
            <a:ext cx="424988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Реалистичный рынок</a:t>
            </a:r>
          </a:p>
          <a:p>
            <a:pPr algn="ctr"/>
            <a:r>
              <a:rPr lang="ru-RU" sz="2000" dirty="0" smtClean="0"/>
              <a:t>(Предприятия АПК, применяющие</a:t>
            </a:r>
          </a:p>
          <a:p>
            <a:pPr algn="ctr"/>
            <a:r>
              <a:rPr lang="ru-RU" sz="2000" dirty="0" smtClean="0"/>
              <a:t>современные технологии)</a:t>
            </a:r>
            <a:endParaRPr lang="ru-R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4049215" y="5047488"/>
            <a:ext cx="4450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Доступный рынок сбыта</a:t>
            </a:r>
          </a:p>
          <a:p>
            <a:pPr algn="ctr"/>
            <a:r>
              <a:rPr lang="ru-RU" sz="2000" dirty="0" smtClean="0"/>
              <a:t>(С учетом конкурентов)</a:t>
            </a:r>
            <a:endParaRPr lang="ru-RU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1213944" y="1497724"/>
            <a:ext cx="2664372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2A501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10 млрд. руб.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77159" y="2832538"/>
            <a:ext cx="2701158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2A501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8,5 млрд. руб.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40220" y="4204138"/>
            <a:ext cx="2653862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2A501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6,5 млрд. руб.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45475" y="5559972"/>
            <a:ext cx="2674884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2A501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0,65 млрд. руб.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513379" y="1497724"/>
            <a:ext cx="2648607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2A501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$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6</a:t>
            </a:r>
            <a:r>
              <a:rPr lang="ru-RU" sz="2400" b="1" dirty="0" smtClean="0">
                <a:solidFill>
                  <a:schemeClr val="bg1"/>
                </a:solidFill>
              </a:rPr>
              <a:t>,</a:t>
            </a:r>
            <a:r>
              <a:rPr lang="en-US" sz="2400" b="1" dirty="0" smtClean="0">
                <a:solidFill>
                  <a:schemeClr val="bg1"/>
                </a:solidFill>
              </a:rPr>
              <a:t>5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billion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08124" y="2879836"/>
            <a:ext cx="2648607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2A501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$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5</a:t>
            </a:r>
            <a:r>
              <a:rPr lang="ru-RU" sz="2400" b="1" dirty="0" smtClean="0">
                <a:solidFill>
                  <a:schemeClr val="bg1"/>
                </a:solidFill>
              </a:rPr>
              <a:t>,</a:t>
            </a:r>
            <a:r>
              <a:rPr lang="en-US" sz="2400" b="1" dirty="0" smtClean="0">
                <a:solidFill>
                  <a:schemeClr val="bg1"/>
                </a:solidFill>
              </a:rPr>
              <a:t>0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billion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81847" y="4225159"/>
            <a:ext cx="2648607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2A501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$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4</a:t>
            </a:r>
            <a:r>
              <a:rPr lang="ru-RU" sz="2400" b="1" dirty="0" smtClean="0">
                <a:solidFill>
                  <a:schemeClr val="bg1"/>
                </a:solidFill>
              </a:rPr>
              <a:t>,</a:t>
            </a:r>
            <a:r>
              <a:rPr lang="en-US" sz="2400" b="1" dirty="0" smtClean="0">
                <a:solidFill>
                  <a:schemeClr val="bg1"/>
                </a:solidFill>
              </a:rPr>
              <a:t>5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billion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481847" y="5549462"/>
            <a:ext cx="2648607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2A501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$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0</a:t>
            </a:r>
            <a:r>
              <a:rPr lang="ru-RU" sz="2400" b="1" dirty="0" smtClean="0">
                <a:solidFill>
                  <a:schemeClr val="bg1"/>
                </a:solidFill>
              </a:rPr>
              <a:t>,22</a:t>
            </a:r>
            <a:r>
              <a:rPr lang="en-US" sz="2400" b="1" dirty="0" smtClean="0">
                <a:solidFill>
                  <a:schemeClr val="bg1"/>
                </a:solidFill>
              </a:rPr>
              <a:t>5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billion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219950" y="5734050"/>
            <a:ext cx="1028700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5%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4210050" y="5753100"/>
            <a:ext cx="1028700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10%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" name="Picture 2" descr="ФГБОУ ВО Удмуртский ГАУ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38" y="5549462"/>
            <a:ext cx="1084276" cy="12352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57451" y="0"/>
            <a:ext cx="8596668" cy="8377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Целевой рынок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Стрелка вниз 6"/>
          <p:cNvSpPr/>
          <p:nvPr/>
        </p:nvSpPr>
        <p:spPr>
          <a:xfrm rot="3541865">
            <a:off x="4523473" y="402906"/>
            <a:ext cx="396805" cy="14939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5595582" y="709684"/>
            <a:ext cx="423081" cy="10508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7946492">
            <a:off x="6873274" y="406735"/>
            <a:ext cx="437130" cy="15280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95785" y="1965278"/>
            <a:ext cx="3398293" cy="292387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Защищенный грунт -</a:t>
            </a:r>
          </a:p>
          <a:p>
            <a:pPr algn="ctr"/>
            <a:r>
              <a:rPr lang="ru-RU" sz="2000" b="1" dirty="0" smtClean="0"/>
              <a:t>обработка в тонком слое почвы и субстрата, дезинфекция пола, стен теплиц.</a:t>
            </a:r>
          </a:p>
          <a:p>
            <a:pPr algn="ctr"/>
            <a:endParaRPr lang="ru-RU" sz="2000" b="1" dirty="0" smtClean="0"/>
          </a:p>
          <a:p>
            <a:pPr algn="ctr"/>
            <a:r>
              <a:rPr lang="ru-RU" sz="2800" b="1" dirty="0" smtClean="0"/>
              <a:t>~ 200 га</a:t>
            </a:r>
            <a:endParaRPr lang="ru-RU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295331" y="1965278"/>
            <a:ext cx="136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053384" y="1965278"/>
            <a:ext cx="3616657" cy="403187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Помещения для содержания </a:t>
            </a:r>
          </a:p>
          <a:p>
            <a:pPr algn="ctr"/>
            <a:r>
              <a:rPr lang="ru-RU" sz="2800" b="1" dirty="0" smtClean="0"/>
              <a:t>с.-х. животных и птицы – </a:t>
            </a:r>
          </a:p>
          <a:p>
            <a:pPr algn="ctr"/>
            <a:r>
              <a:rPr lang="ru-RU" sz="2000" b="1" dirty="0" smtClean="0"/>
              <a:t>дезинфекция пола, стен помещений</a:t>
            </a:r>
          </a:p>
          <a:p>
            <a:pPr algn="ctr"/>
            <a:endParaRPr lang="ru-RU" sz="2000" b="1" dirty="0" smtClean="0"/>
          </a:p>
          <a:p>
            <a:pPr algn="ctr"/>
            <a:r>
              <a:rPr lang="ru-RU" sz="2800" b="1" dirty="0" smtClean="0"/>
              <a:t>~ 45 крупных </a:t>
            </a:r>
          </a:p>
          <a:p>
            <a:pPr algn="ctr"/>
            <a:r>
              <a:rPr lang="ru-RU" sz="2800" b="1" dirty="0" smtClean="0"/>
              <a:t>с.-х. предприятий в УР</a:t>
            </a:r>
            <a:endParaRPr lang="ru-RU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888406" y="1965277"/>
            <a:ext cx="3807725" cy="292387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Хранилища для </a:t>
            </a:r>
          </a:p>
          <a:p>
            <a:pPr algn="ctr"/>
            <a:r>
              <a:rPr lang="ru-RU" sz="2800" b="1" dirty="0" smtClean="0"/>
              <a:t>с.-х. продукции –</a:t>
            </a:r>
          </a:p>
          <a:p>
            <a:pPr algn="ctr"/>
            <a:r>
              <a:rPr lang="ru-RU" sz="2000" b="1" dirty="0" smtClean="0"/>
              <a:t>дезинфекция пола, </a:t>
            </a:r>
          </a:p>
          <a:p>
            <a:pPr algn="ctr"/>
            <a:r>
              <a:rPr lang="ru-RU" sz="2000" b="1" dirty="0" smtClean="0"/>
              <a:t>стен помещений</a:t>
            </a:r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r>
              <a:rPr lang="ru-RU" sz="2800" b="1" dirty="0" smtClean="0"/>
              <a:t>~236 КФХ в УР</a:t>
            </a:r>
            <a:endParaRPr lang="ru-RU" sz="2800" b="1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0531365" y="0"/>
            <a:ext cx="1660635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12(17)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72966"/>
            <a:ext cx="5754414" cy="14504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453583" y="0"/>
            <a:ext cx="5695757" cy="5044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Дорожная карта проекта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45584"/>
            <a:ext cx="3158838" cy="830997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/>
              <a:t>Изг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лаб-ного</a:t>
            </a:r>
            <a:r>
              <a:rPr lang="ru-RU" sz="2400" b="1" dirty="0" smtClean="0"/>
              <a:t> образца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41001" y="1381156"/>
            <a:ext cx="3172694" cy="461665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Исследования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981201" y="1918140"/>
            <a:ext cx="7935310" cy="26853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652430" y="1970689"/>
            <a:ext cx="3172690" cy="830997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Разработка прототипа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072281" y="2835883"/>
            <a:ext cx="3172691" cy="830997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Оформление </a:t>
            </a:r>
          </a:p>
          <a:p>
            <a:pPr algn="ctr"/>
            <a:r>
              <a:rPr lang="ru-RU" sz="2400" b="1" dirty="0" err="1" smtClean="0"/>
              <a:t>инт-ой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собст-ти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488307" y="3706754"/>
            <a:ext cx="3158839" cy="830997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Изготовление прототипа</a:t>
            </a:r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256690" y="4603531"/>
            <a:ext cx="7935310" cy="22544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7047184" y="4673761"/>
            <a:ext cx="3158837" cy="830997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/>
              <a:t>Изг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пром-ного</a:t>
            </a:r>
            <a:r>
              <a:rPr lang="ru-RU" sz="2400" b="1" dirty="0" smtClean="0"/>
              <a:t> образца</a:t>
            </a:r>
            <a:endParaRPr lang="ru-RU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541566" y="5504537"/>
            <a:ext cx="3158838" cy="830997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Реклама, продвижение сайта</a:t>
            </a:r>
            <a:endParaRPr lang="ru-RU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9033163" y="6396335"/>
            <a:ext cx="3158837" cy="461665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Продажи</a:t>
            </a:r>
            <a:endParaRPr lang="ru-RU" sz="2400" b="1" dirty="0"/>
          </a:p>
        </p:txBody>
      </p:sp>
      <p:sp>
        <p:nvSpPr>
          <p:cNvPr id="18" name="Стрелка вниз 17"/>
          <p:cNvSpPr/>
          <p:nvPr/>
        </p:nvSpPr>
        <p:spPr>
          <a:xfrm rot="18068999">
            <a:off x="4607690" y="-196158"/>
            <a:ext cx="437130" cy="90518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10531365" y="0"/>
            <a:ext cx="1660635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13(17)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41381" y="491596"/>
            <a:ext cx="1781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Сделано</a:t>
            </a:r>
            <a:endParaRPr lang="ru-RU" sz="28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6663559" y="1921004"/>
            <a:ext cx="35367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/>
              <a:t>План на «Студ. </a:t>
            </a:r>
            <a:r>
              <a:rPr lang="ru-RU" sz="2800" b="1" i="1" dirty="0" err="1" smtClean="0"/>
              <a:t>стартап</a:t>
            </a:r>
            <a:r>
              <a:rPr lang="ru-RU" sz="2800" b="1" i="1" dirty="0" smtClean="0"/>
              <a:t>»</a:t>
            </a:r>
            <a:endParaRPr lang="ru-RU" sz="2800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5860473" y="2320397"/>
            <a:ext cx="1407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 месяцев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295134" y="3187501"/>
            <a:ext cx="1470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 месяцев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8792857" y="4054605"/>
            <a:ext cx="150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 месяцев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0195990" y="4953239"/>
            <a:ext cx="1517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 месяцев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10909738" y="5615391"/>
            <a:ext cx="128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 месяцев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0176" y="-58794"/>
            <a:ext cx="8596668" cy="11236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План коммерциализации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проекта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9096" y="584775"/>
            <a:ext cx="10223292" cy="6154146"/>
          </a:xfrm>
        </p:spPr>
        <p:txBody>
          <a:bodyPr>
            <a:noAutofit/>
          </a:bodyPr>
          <a:lstStyle/>
          <a:p>
            <a:pPr algn="just">
              <a:buClr>
                <a:schemeClr val="accent2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Изучить подробнее потребительский рынок, выделить потребительские сегменты.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Подготовить ценностное предложение - разработать и изготовить роботизированного устройства для обеззараживания помещений ИК и </a:t>
            </a:r>
            <a:r>
              <a:rPr lang="ru-RU" dirty="0" err="1" smtClean="0">
                <a:solidFill>
                  <a:schemeClr val="tx1"/>
                </a:solidFill>
              </a:rPr>
              <a:t>УФ-излучениями</a:t>
            </a:r>
            <a:r>
              <a:rPr lang="ru-RU" dirty="0" smtClean="0">
                <a:solidFill>
                  <a:schemeClr val="tx1"/>
                </a:solidFill>
              </a:rPr>
              <a:t>. Подготовить красочные рекламные буклеты.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Разработать стратегию и систему взаимодействия с клиентами: - проводить бесплатные демонстрации и организовывать обучение обслуживающего персонала при работе с установкой для потенциальных клиентов;  - оказывать услуги по обеззараживанию на предприятиях АПК; - изготавливать установки под технические задания заказчика; - сдавать оборудование в аренду; - проводить техническое обслуживание и ремонт наших установок. 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Имея интеллектуальную собственность, продавать техническую документацию на изготовление устройства, заключая лицензионные договора.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110000"/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Рассчитать структуру затрат и минимизировать расходы на изготовление устройства. Предполагается покупка отдельных узлов и деталей устройства у сторонних поставщиков, затем производится сборка устройства на предприятии по своему проекту или под техническое задание заказчика.</a:t>
            </a:r>
          </a:p>
          <a:p>
            <a:pPr marL="0" indent="0" algn="just">
              <a:buClr>
                <a:schemeClr val="accent2">
                  <a:lumMod val="75000"/>
                </a:schemeClr>
              </a:buClr>
              <a:buSzPct val="110000"/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Стратегия продвижения нашего продукта на рынок - это оказание услуг и создание сайта. На данный момент сайт уже находится в разработке. </a:t>
            </a:r>
          </a:p>
          <a:p>
            <a:pPr marL="0" indent="0" algn="ctr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10000"/>
              <a:buNone/>
            </a:pPr>
            <a:r>
              <a:rPr lang="ru-RU" sz="3600" b="1" dirty="0">
                <a:solidFill>
                  <a:schemeClr val="tx1"/>
                </a:solidFill>
              </a:rPr>
              <a:t>Бизнес модель  </a:t>
            </a:r>
            <a:r>
              <a:rPr lang="en-US" sz="3600" b="1" dirty="0">
                <a:solidFill>
                  <a:schemeClr val="tx1"/>
                </a:solidFill>
              </a:rPr>
              <a:t>B2B, B2C</a:t>
            </a:r>
            <a:endParaRPr lang="ru-RU" sz="3600" b="1" dirty="0">
              <a:solidFill>
                <a:schemeClr val="tx1"/>
              </a:solidFill>
            </a:endParaRPr>
          </a:p>
          <a:p>
            <a:pPr marL="0" indent="0" algn="just">
              <a:buClr>
                <a:schemeClr val="accent2">
                  <a:lumMod val="75000"/>
                </a:schemeClr>
              </a:buClr>
              <a:buSzPct val="110000"/>
              <a:buNone/>
            </a:pPr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1" y="1797020"/>
            <a:ext cx="1085426" cy="10854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775"/>
            <a:ext cx="1524000" cy="114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8" y="3309382"/>
            <a:ext cx="1034891" cy="10348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17" y="4672290"/>
            <a:ext cx="1595083" cy="1595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0531365" y="0"/>
            <a:ext cx="1660635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14(17)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779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/>
          <p:nvPr/>
        </p:nvSpPr>
        <p:spPr>
          <a:xfrm>
            <a:off x="3239298" y="130933"/>
            <a:ext cx="5695757" cy="5044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501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Бизнес план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2A501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0531365" y="0"/>
            <a:ext cx="1660635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15(17)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Двойная стрелка влево/вправо 10"/>
          <p:cNvSpPr/>
          <p:nvPr/>
        </p:nvSpPr>
        <p:spPr>
          <a:xfrm>
            <a:off x="5262112" y="1847887"/>
            <a:ext cx="1650132" cy="712922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625132" y="2838194"/>
            <a:ext cx="3107846" cy="1837796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Срок окупаемости </a:t>
            </a:r>
          </a:p>
          <a:p>
            <a:pPr algn="ctr"/>
            <a:r>
              <a:rPr lang="ru-RU" b="1" dirty="0" smtClean="0"/>
              <a:t>4 месяца</a:t>
            </a:r>
            <a:endParaRPr lang="ru-RU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94207" y="5035702"/>
            <a:ext cx="3471620" cy="1822298"/>
          </a:xfrm>
          <a:prstGeom prst="roundRect">
            <a:avLst/>
          </a:prstGeom>
          <a:solidFill>
            <a:srgbClr val="92D05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5713686" y="4555255"/>
            <a:ext cx="832662" cy="4804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364953" y="5056329"/>
            <a:ext cx="3406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Доходы:</a:t>
            </a:r>
          </a:p>
          <a:p>
            <a:pPr algn="ctr"/>
            <a:r>
              <a:rPr lang="ru-RU" sz="2400" b="1" dirty="0" smtClean="0"/>
              <a:t>265 </a:t>
            </a:r>
            <a:r>
              <a:rPr lang="ru-RU" sz="2400" b="1" dirty="0" smtClean="0"/>
              <a:t>тыс. руб./мес.</a:t>
            </a:r>
          </a:p>
          <a:p>
            <a:pPr algn="ctr"/>
            <a:r>
              <a:rPr lang="ru-RU" sz="2400" dirty="0" smtClean="0"/>
              <a:t>при загрузке</a:t>
            </a:r>
          </a:p>
          <a:p>
            <a:pPr algn="ctr"/>
            <a:r>
              <a:rPr lang="ru-RU" sz="2400" dirty="0" smtClean="0"/>
              <a:t>установки на 100 %</a:t>
            </a:r>
            <a:endParaRPr lang="ru-RU" sz="2400" b="1" dirty="0"/>
          </a:p>
        </p:txBody>
      </p:sp>
      <p:sp>
        <p:nvSpPr>
          <p:cNvPr id="24" name="Выгнутая влево стрелка 23"/>
          <p:cNvSpPr/>
          <p:nvPr/>
        </p:nvSpPr>
        <p:spPr>
          <a:xfrm rot="19908680">
            <a:off x="2305874" y="2862968"/>
            <a:ext cx="1732734" cy="2585875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Выгнутая влево стрелка 25"/>
          <p:cNvSpPr/>
          <p:nvPr/>
        </p:nvSpPr>
        <p:spPr>
          <a:xfrm rot="2214301" flipH="1">
            <a:off x="8294536" y="2909447"/>
            <a:ext cx="1799219" cy="2775232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5307" y="635430"/>
            <a:ext cx="4429013" cy="2526224"/>
          </a:xfrm>
          <a:prstGeom prst="roundRect">
            <a:avLst/>
          </a:prstGeom>
          <a:solidFill>
            <a:srgbClr val="92D05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44583" y="1081256"/>
            <a:ext cx="42976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Собственные ресурсы:</a:t>
            </a:r>
          </a:p>
          <a:p>
            <a:pPr algn="ctr"/>
            <a:r>
              <a:rPr lang="ru-RU" sz="2400" dirty="0" smtClean="0"/>
              <a:t>гараж, инструмент, </a:t>
            </a:r>
            <a:endParaRPr lang="ru-RU" sz="2400" dirty="0" smtClean="0"/>
          </a:p>
          <a:p>
            <a:pPr algn="ctr"/>
            <a:r>
              <a:rPr lang="ru-RU" sz="2400" dirty="0" smtClean="0"/>
              <a:t>автомобиль с прицепом</a:t>
            </a:r>
            <a:r>
              <a:rPr lang="ru-RU" sz="2400" dirty="0" smtClean="0"/>
              <a:t>, </a:t>
            </a:r>
            <a:endParaRPr lang="ru-RU" sz="2400" dirty="0" smtClean="0"/>
          </a:p>
          <a:p>
            <a:pPr algn="ctr"/>
            <a:r>
              <a:rPr lang="ru-RU" sz="2400" dirty="0" smtClean="0"/>
              <a:t>знания</a:t>
            </a:r>
            <a:r>
              <a:rPr lang="ru-RU" sz="2400" dirty="0" smtClean="0"/>
              <a:t>, умения и навыки</a:t>
            </a:r>
            <a:endParaRPr lang="ru-RU" sz="2400" b="1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137407" y="668769"/>
            <a:ext cx="4429013" cy="2526224"/>
          </a:xfrm>
          <a:prstGeom prst="roundRect">
            <a:avLst/>
          </a:prstGeom>
          <a:solidFill>
            <a:srgbClr val="92D05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7158446" y="748701"/>
            <a:ext cx="44283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Расходы: </a:t>
            </a:r>
            <a:r>
              <a:rPr lang="ru-RU" sz="2400" b="1" dirty="0" smtClean="0"/>
              <a:t>1 млн. </a:t>
            </a:r>
            <a:r>
              <a:rPr lang="ru-RU" sz="2400" b="1" dirty="0" smtClean="0"/>
              <a:t>руб.</a:t>
            </a:r>
          </a:p>
          <a:p>
            <a:pPr algn="ctr"/>
            <a:r>
              <a:rPr lang="ru-RU" sz="2400" dirty="0" smtClean="0"/>
              <a:t>приобретение </a:t>
            </a:r>
          </a:p>
          <a:p>
            <a:pPr algn="ctr"/>
            <a:r>
              <a:rPr lang="ru-RU" sz="2400" dirty="0" smtClean="0"/>
              <a:t>комплектующих </a:t>
            </a:r>
          </a:p>
          <a:p>
            <a:pPr algn="ctr"/>
            <a:r>
              <a:rPr lang="ru-RU" sz="2400" dirty="0" smtClean="0"/>
              <a:t>деталей, </a:t>
            </a:r>
            <a:r>
              <a:rPr lang="ru-RU" sz="2400" dirty="0" smtClean="0"/>
              <a:t>материалов, инструментов и приспособлений</a:t>
            </a:r>
            <a:endParaRPr lang="ru-RU" sz="2400" b="1" dirty="0"/>
          </a:p>
        </p:txBody>
      </p:sp>
      <p:sp>
        <p:nvSpPr>
          <p:cNvPr id="2" name="AutoShape 2" descr="Полный мешок золотых монет денег наличных денег R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Полный мешок золотых монет денег наличных денег R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Полный мешок золотых монет денег наличных денег R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598"/>
          <a:stretch/>
        </p:blipFill>
        <p:spPr bwMode="auto">
          <a:xfrm>
            <a:off x="10134338" y="4675990"/>
            <a:ext cx="1824413" cy="17989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Черные дыры» нашего бюджета: куда деваются деньги? - Статьи - «Знамёнка».  Газета Гурьевского района Кемеровской област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296" t="3006" r="14733" b="6673"/>
          <a:stretch/>
        </p:blipFill>
        <p:spPr bwMode="auto">
          <a:xfrm>
            <a:off x="307974" y="4555255"/>
            <a:ext cx="1986353" cy="18842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57648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42861610"/>
              </p:ext>
            </p:extLst>
          </p:nvPr>
        </p:nvGraphicFramePr>
        <p:xfrm>
          <a:off x="0" y="533650"/>
          <a:ext cx="12192000" cy="676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  <a:gridCol w="3048000"/>
              </a:tblGrid>
              <a:tr h="323787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Поспелова 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Ирина Геннадиевна</a:t>
                      </a: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Научный руководитель</a:t>
                      </a:r>
                    </a:p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проекта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Широбокова 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Татьяна Александровна</a:t>
                      </a: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Научный руководитель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проекта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Мышкин 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Тимур Алексеевич</a:t>
                      </a: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конструирование устройства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Трефилова 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Елизавета Геннадьевна</a:t>
                      </a: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сайта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245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Новоселова </a:t>
                      </a:r>
                    </a:p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Екатерина Михайловна</a:t>
                      </a:r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научных исследований</a:t>
                      </a:r>
                      <a:endParaRPr lang="ru-RU" sz="1800" dirty="0" smtClean="0"/>
                    </a:p>
                    <a:p>
                      <a:endParaRPr lang="ru-RU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Гришина </a:t>
                      </a:r>
                    </a:p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Анастасия Викторовна</a:t>
                      </a:r>
                    </a:p>
                    <a:p>
                      <a:endParaRPr lang="ru-RU" b="1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r>
                        <a:rPr lang="ru-RU" b="0" dirty="0" smtClean="0"/>
                        <a:t>Разработка бизнес плана</a:t>
                      </a:r>
                      <a:endParaRPr lang="ru-RU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Калинина </a:t>
                      </a:r>
                    </a:p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Яна Сергеевна</a:t>
                      </a:r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научных исследований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Власов </a:t>
                      </a:r>
                    </a:p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Герман Викторович</a:t>
                      </a:r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Маркетинговые исследования, продвижение проекта 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3" descr="E:\УЧАСТИЕ В КОНКУРСАХ\КОНКУРСЫ 2021-2022\Архипилаг 2022\Ирина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120" y="1194787"/>
            <a:ext cx="1523366" cy="2033843"/>
          </a:xfrm>
          <a:prstGeom prst="rect">
            <a:avLst/>
          </a:prstGeom>
          <a:noFill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990368" y="0"/>
            <a:ext cx="8596668" cy="58702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2A5010"/>
                </a:solidFill>
              </a:rPr>
              <a:t>Команда</a:t>
            </a:r>
            <a:endParaRPr lang="ru-RU" sz="3200" b="1" dirty="0">
              <a:solidFill>
                <a:srgbClr val="2A5010"/>
              </a:solidFill>
            </a:endParaRPr>
          </a:p>
        </p:txBody>
      </p:sp>
      <p:pic>
        <p:nvPicPr>
          <p:cNvPr id="8" name="Picture 2" descr="shirobokov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5518" y="1200965"/>
            <a:ext cx="1513184" cy="2027665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630" y="1272578"/>
            <a:ext cx="1512365" cy="18303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341" y="1315459"/>
            <a:ext cx="1388243" cy="185099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45" y="4616969"/>
            <a:ext cx="1294716" cy="186812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191" y="4616969"/>
            <a:ext cx="1372511" cy="183192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497" y="4567308"/>
            <a:ext cx="1457498" cy="18681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503" y="4567308"/>
            <a:ext cx="1379081" cy="1917784"/>
          </a:xfrm>
          <a:prstGeom prst="rect">
            <a:avLst/>
          </a:prstGeom>
        </p:spPr>
      </p:pic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0588753" y="0"/>
            <a:ext cx="1603248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14(17)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3540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>
            <a:off x="1441087" y="2414813"/>
            <a:ext cx="8208963" cy="1196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Спасибо за внимание!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1087" y="3890190"/>
            <a:ext cx="81341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err="1" smtClean="0"/>
              <a:t>e-mail</a:t>
            </a:r>
            <a:r>
              <a:rPr lang="ru-RU" sz="4000" dirty="0" smtClean="0"/>
              <a:t>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:  </a:t>
            </a:r>
            <a:r>
              <a:rPr lang="en-US" sz="4000" dirty="0" smtClean="0"/>
              <a:t>myshkin.t@yandex.ru</a:t>
            </a:r>
            <a:endParaRPr lang="ru-RU" sz="4000" dirty="0" smtClean="0"/>
          </a:p>
          <a:p>
            <a:pPr algn="ctr"/>
            <a:r>
              <a:rPr lang="ru-RU" sz="4000" dirty="0" smtClean="0">
                <a:latin typeface="Arial" pitchFamily="34" charset="0"/>
                <a:cs typeface="Arial" pitchFamily="34" charset="0"/>
              </a:rPr>
              <a:t>тел.:     </a:t>
            </a:r>
            <a:r>
              <a:rPr lang="ru-RU" sz="4000" dirty="0" smtClean="0"/>
              <a:t>+7-904-311-82-38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73955" y="5372947"/>
            <a:ext cx="6615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Сайт: </a:t>
            </a:r>
            <a:r>
              <a:rPr lang="en-US" sz="2800" dirty="0">
                <a:hlinkClick r:id="rId2"/>
              </a:rPr>
              <a:t>http://project8119329.tilda.ws/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774" t="15825" r="33553" b="22128"/>
          <a:stretch/>
        </p:blipFill>
        <p:spPr bwMode="auto">
          <a:xfrm>
            <a:off x="4556216" y="301200"/>
            <a:ext cx="1978703" cy="21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278" y="5188602"/>
            <a:ext cx="1653822" cy="16538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797025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13098</TotalTime>
  <Words>878</Words>
  <Application>Microsoft Office PowerPoint</Application>
  <PresentationFormat>Произвольный</PresentationFormat>
  <Paragraphs>302</Paragraphs>
  <Slides>17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Рынок</vt:lpstr>
      <vt:lpstr>Слайд 12</vt:lpstr>
      <vt:lpstr>Слайд 13</vt:lpstr>
      <vt:lpstr>План коммерциализации проекта  </vt:lpstr>
      <vt:lpstr>Слайд 15</vt:lpstr>
      <vt:lpstr>Команда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Определения влияния излучения оптического диапазона на биометрические показателя рассады</dc:title>
  <dc:creator>User</dc:creator>
  <cp:lastModifiedBy>Irina</cp:lastModifiedBy>
  <cp:revision>557</cp:revision>
  <dcterms:created xsi:type="dcterms:W3CDTF">2020-03-13T16:54:43Z</dcterms:created>
  <dcterms:modified xsi:type="dcterms:W3CDTF">2023-11-18T11:10:18Z</dcterms:modified>
</cp:coreProperties>
</file>