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6"/>
  </p:notesMasterIdLst>
  <p:handoutMasterIdLst>
    <p:handoutMasterId r:id="rId17"/>
  </p:handoutMasterIdLst>
  <p:sldIdLst>
    <p:sldId id="256" r:id="rId5"/>
    <p:sldId id="278" r:id="rId6"/>
    <p:sldId id="291" r:id="rId7"/>
    <p:sldId id="292" r:id="rId8"/>
    <p:sldId id="293" r:id="rId9"/>
    <p:sldId id="294" r:id="rId10"/>
    <p:sldId id="295" r:id="rId11"/>
    <p:sldId id="296" r:id="rId12"/>
    <p:sldId id="281" r:id="rId13"/>
    <p:sldId id="297" r:id="rId14"/>
    <p:sldId id="282" r:id="rId15"/>
  </p:sldIdLst>
  <p:sldSz cx="12190413" cy="6859588"/>
  <p:notesSz cx="6858000" cy="9144000"/>
  <p:defaultText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3">
          <p15:clr>
            <a:srgbClr val="A4A3A4"/>
          </p15:clr>
        </p15:guide>
        <p15:guide id="2" orient="horz" pos="176">
          <p15:clr>
            <a:srgbClr val="A4A3A4"/>
          </p15:clr>
        </p15:guide>
        <p15:guide id="3" pos="7482">
          <p15:clr>
            <a:srgbClr val="A4A3A4"/>
          </p15:clr>
        </p15:guide>
        <p15:guide id="4" pos="1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5D5C"/>
    <a:srgbClr val="E63538"/>
    <a:srgbClr val="FF6600"/>
    <a:srgbClr val="008000"/>
    <a:srgbClr val="FF3300"/>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35" autoAdjust="0"/>
    <p:restoredTop sz="88673" autoAdjust="0"/>
  </p:normalViewPr>
  <p:slideViewPr>
    <p:cSldViewPr snapToGrid="0" snapToObjects="1" showGuides="1">
      <p:cViewPr varScale="1">
        <p:scale>
          <a:sx n="90" d="100"/>
          <a:sy n="90" d="100"/>
        </p:scale>
        <p:origin x="762" y="114"/>
      </p:cViewPr>
      <p:guideLst>
        <p:guide orient="horz" pos="4143"/>
        <p:guide orient="horz" pos="176"/>
        <p:guide pos="7482"/>
        <p:guide pos="196"/>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7" d="100"/>
          <a:sy n="87" d="100"/>
        </p:scale>
        <p:origin x="-3546"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4FC8F61-8705-440C-8B29-6BD7C90BE63C}" type="datetimeFigureOut">
              <a:rPr lang="ru-RU" smtClean="0"/>
              <a:pPr/>
              <a:t>20.11.2023</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ABE808-1554-468C-B2C2-0DAAB620BEF7}" type="slidenum">
              <a:rPr lang="ru-RU" smtClean="0"/>
              <a:pPr/>
              <a:t>‹#›</a:t>
            </a:fld>
            <a:endParaRPr lang="ru-RU"/>
          </a:p>
        </p:txBody>
      </p:sp>
    </p:spTree>
    <p:extLst>
      <p:ext uri="{BB962C8B-B14F-4D97-AF65-F5344CB8AC3E}">
        <p14:creationId xmlns:p14="http://schemas.microsoft.com/office/powerpoint/2010/main" val="2849018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1896A2-B392-49D6-B011-BDC8CAECD43A}" type="datetimeFigureOut">
              <a:rPr lang="ru-RU" smtClean="0"/>
              <a:pPr/>
              <a:t>20.11.2023</a:t>
            </a:fld>
            <a:endParaRPr lang="ru-RU"/>
          </a:p>
        </p:txBody>
      </p:sp>
      <p:sp>
        <p:nvSpPr>
          <p:cNvPr id="4" name="Образ слайда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19DFDB-5F00-45A8-8ECA-5F26B55FE992}" type="slidenum">
              <a:rPr lang="ru-RU" smtClean="0"/>
              <a:pPr/>
              <a:t>‹#›</a:t>
            </a:fld>
            <a:endParaRPr lang="ru-RU"/>
          </a:p>
        </p:txBody>
      </p:sp>
    </p:spTree>
    <p:extLst>
      <p:ext uri="{BB962C8B-B14F-4D97-AF65-F5344CB8AC3E}">
        <p14:creationId xmlns:p14="http://schemas.microsoft.com/office/powerpoint/2010/main" val="1170673924"/>
      </p:ext>
    </p:extLst>
  </p:cSld>
  <p:clrMap bg1="lt1" tx1="dk1" bg2="lt2" tx2="dk2" accent1="accent1" accent2="accent2" accent3="accent3" accent4="accent4" accent5="accent5" accent6="accent6" hlink="hlink" folHlink="folHlink"/>
  <p:notesStyle>
    <a:lvl1pPr marL="0" algn="l" defTabSz="1172261" rtl="0" eaLnBrk="1" latinLnBrk="0" hangingPunct="1">
      <a:defRPr sz="1500" kern="1200">
        <a:solidFill>
          <a:schemeClr val="tx1"/>
        </a:solidFill>
        <a:latin typeface="+mn-lt"/>
        <a:ea typeface="+mn-ea"/>
        <a:cs typeface="+mn-cs"/>
      </a:defRPr>
    </a:lvl1pPr>
    <a:lvl2pPr marL="586130" algn="l" defTabSz="1172261" rtl="0" eaLnBrk="1" latinLnBrk="0" hangingPunct="1">
      <a:defRPr sz="1500" kern="1200">
        <a:solidFill>
          <a:schemeClr val="tx1"/>
        </a:solidFill>
        <a:latin typeface="+mn-lt"/>
        <a:ea typeface="+mn-ea"/>
        <a:cs typeface="+mn-cs"/>
      </a:defRPr>
    </a:lvl2pPr>
    <a:lvl3pPr marL="1172261" algn="l" defTabSz="1172261" rtl="0" eaLnBrk="1" latinLnBrk="0" hangingPunct="1">
      <a:defRPr sz="1500" kern="1200">
        <a:solidFill>
          <a:schemeClr val="tx1"/>
        </a:solidFill>
        <a:latin typeface="+mn-lt"/>
        <a:ea typeface="+mn-ea"/>
        <a:cs typeface="+mn-cs"/>
      </a:defRPr>
    </a:lvl3pPr>
    <a:lvl4pPr marL="1758391" algn="l" defTabSz="1172261" rtl="0" eaLnBrk="1" latinLnBrk="0" hangingPunct="1">
      <a:defRPr sz="1500" kern="1200">
        <a:solidFill>
          <a:schemeClr val="tx1"/>
        </a:solidFill>
        <a:latin typeface="+mn-lt"/>
        <a:ea typeface="+mn-ea"/>
        <a:cs typeface="+mn-cs"/>
      </a:defRPr>
    </a:lvl4pPr>
    <a:lvl5pPr marL="2344522" algn="l" defTabSz="1172261" rtl="0" eaLnBrk="1" latinLnBrk="0" hangingPunct="1">
      <a:defRPr sz="1500" kern="1200">
        <a:solidFill>
          <a:schemeClr val="tx1"/>
        </a:solidFill>
        <a:latin typeface="+mn-lt"/>
        <a:ea typeface="+mn-ea"/>
        <a:cs typeface="+mn-cs"/>
      </a:defRPr>
    </a:lvl5pPr>
    <a:lvl6pPr marL="2930652" algn="l" defTabSz="1172261" rtl="0" eaLnBrk="1" latinLnBrk="0" hangingPunct="1">
      <a:defRPr sz="1500" kern="1200">
        <a:solidFill>
          <a:schemeClr val="tx1"/>
        </a:solidFill>
        <a:latin typeface="+mn-lt"/>
        <a:ea typeface="+mn-ea"/>
        <a:cs typeface="+mn-cs"/>
      </a:defRPr>
    </a:lvl6pPr>
    <a:lvl7pPr marL="3516782" algn="l" defTabSz="1172261" rtl="0" eaLnBrk="1" latinLnBrk="0" hangingPunct="1">
      <a:defRPr sz="1500" kern="1200">
        <a:solidFill>
          <a:schemeClr val="tx1"/>
        </a:solidFill>
        <a:latin typeface="+mn-lt"/>
        <a:ea typeface="+mn-ea"/>
        <a:cs typeface="+mn-cs"/>
      </a:defRPr>
    </a:lvl7pPr>
    <a:lvl8pPr marL="4102913" algn="l" defTabSz="1172261" rtl="0" eaLnBrk="1" latinLnBrk="0" hangingPunct="1">
      <a:defRPr sz="1500" kern="1200">
        <a:solidFill>
          <a:schemeClr val="tx1"/>
        </a:solidFill>
        <a:latin typeface="+mn-lt"/>
        <a:ea typeface="+mn-ea"/>
        <a:cs typeface="+mn-cs"/>
      </a:defRPr>
    </a:lvl8pPr>
    <a:lvl9pPr marL="4689043" algn="l" defTabSz="1172261" rtl="0" eaLnBrk="1" latinLnBrk="0" hangingPunct="1">
      <a:defRPr sz="15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pic>
        <p:nvPicPr>
          <p:cNvPr id="7" name="Picture 3"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6148431" y="-1"/>
            <a:ext cx="6041982" cy="6859589"/>
          </a:xfrm>
          <a:prstGeom prst="rect">
            <a:avLst/>
          </a:prstGeom>
          <a:noFill/>
          <a:ln>
            <a:noFill/>
          </a:ln>
        </p:spPr>
      </p:pic>
      <p:sp>
        <p:nvSpPr>
          <p:cNvPr id="2" name="Заголовок 1"/>
          <p:cNvSpPr>
            <a:spLocks noGrp="1"/>
          </p:cNvSpPr>
          <p:nvPr>
            <p:ph type="ctrTitle"/>
          </p:nvPr>
        </p:nvSpPr>
        <p:spPr>
          <a:xfrm>
            <a:off x="914281" y="1841949"/>
            <a:ext cx="5753344" cy="2844046"/>
          </a:xfrm>
        </p:spPr>
        <p:txBody>
          <a:bodyPr/>
          <a:lstStyle>
            <a:lvl1pPr algn="ctr">
              <a:defRPr/>
            </a:lvl1pPr>
          </a:lstStyle>
          <a:p>
            <a:r>
              <a:rPr lang="ru-RU" dirty="0"/>
              <a:t>Образец заголовка</a:t>
            </a:r>
          </a:p>
        </p:txBody>
      </p:sp>
      <p:sp>
        <p:nvSpPr>
          <p:cNvPr id="3" name="Подзаголовок 2"/>
          <p:cNvSpPr>
            <a:spLocks noGrp="1"/>
          </p:cNvSpPr>
          <p:nvPr>
            <p:ph type="subTitle" idx="1"/>
          </p:nvPr>
        </p:nvSpPr>
        <p:spPr>
          <a:xfrm>
            <a:off x="914281" y="4685995"/>
            <a:ext cx="5753344" cy="1078445"/>
          </a:xfrm>
        </p:spPr>
        <p:txBody>
          <a:bodyPr>
            <a:normAutofit/>
          </a:bodyPr>
          <a:lstStyle>
            <a:lvl1pPr marL="0" indent="0" algn="l">
              <a:buNone/>
              <a:defRPr sz="2100">
                <a:solidFill>
                  <a:schemeClr val="bg1">
                    <a:lumMod val="95000"/>
                  </a:schemeClr>
                </a:solidFill>
              </a:defRPr>
            </a:lvl1pPr>
            <a:lvl2pPr marL="586130" indent="0" algn="ctr">
              <a:buNone/>
              <a:defRPr>
                <a:solidFill>
                  <a:schemeClr val="tx1">
                    <a:tint val="75000"/>
                  </a:schemeClr>
                </a:solidFill>
              </a:defRPr>
            </a:lvl2pPr>
            <a:lvl3pPr marL="1172261" indent="0" algn="ctr">
              <a:buNone/>
              <a:defRPr>
                <a:solidFill>
                  <a:schemeClr val="tx1">
                    <a:tint val="75000"/>
                  </a:schemeClr>
                </a:solidFill>
              </a:defRPr>
            </a:lvl3pPr>
            <a:lvl4pPr marL="1758391" indent="0" algn="ctr">
              <a:buNone/>
              <a:defRPr>
                <a:solidFill>
                  <a:schemeClr val="tx1">
                    <a:tint val="75000"/>
                  </a:schemeClr>
                </a:solidFill>
              </a:defRPr>
            </a:lvl4pPr>
            <a:lvl5pPr marL="2344522" indent="0" algn="ctr">
              <a:buNone/>
              <a:defRPr>
                <a:solidFill>
                  <a:schemeClr val="tx1">
                    <a:tint val="75000"/>
                  </a:schemeClr>
                </a:solidFill>
              </a:defRPr>
            </a:lvl5pPr>
            <a:lvl6pPr marL="2930652" indent="0" algn="ctr">
              <a:buNone/>
              <a:defRPr>
                <a:solidFill>
                  <a:schemeClr val="tx1">
                    <a:tint val="75000"/>
                  </a:schemeClr>
                </a:solidFill>
              </a:defRPr>
            </a:lvl6pPr>
            <a:lvl7pPr marL="3516782" indent="0" algn="ctr">
              <a:buNone/>
              <a:defRPr>
                <a:solidFill>
                  <a:schemeClr val="tx1">
                    <a:tint val="75000"/>
                  </a:schemeClr>
                </a:solidFill>
              </a:defRPr>
            </a:lvl7pPr>
            <a:lvl8pPr marL="4102913" indent="0" algn="ctr">
              <a:buNone/>
              <a:defRPr>
                <a:solidFill>
                  <a:schemeClr val="tx1">
                    <a:tint val="75000"/>
                  </a:schemeClr>
                </a:solidFill>
              </a:defRPr>
            </a:lvl8pPr>
            <a:lvl9pPr marL="4689043" indent="0" algn="ctr">
              <a:buNone/>
              <a:defRPr>
                <a:solidFill>
                  <a:schemeClr val="tx1">
                    <a:tint val="75000"/>
                  </a:schemeClr>
                </a:solidFill>
              </a:defRPr>
            </a:lvl9pPr>
          </a:lstStyle>
          <a:p>
            <a:r>
              <a:rPr lang="ru-RU" dirty="0"/>
              <a:t>Образец подзаголовка</a:t>
            </a:r>
          </a:p>
        </p:txBody>
      </p:sp>
      <p:sp>
        <p:nvSpPr>
          <p:cNvPr id="5" name="Нижний колонтитул 4"/>
          <p:cNvSpPr>
            <a:spLocks noGrp="1"/>
          </p:cNvSpPr>
          <p:nvPr>
            <p:ph type="ftr" sz="quarter" idx="11"/>
          </p:nvPr>
        </p:nvSpPr>
        <p:spPr>
          <a:xfrm>
            <a:off x="311111" y="6357823"/>
            <a:ext cx="7714245" cy="365210"/>
          </a:xfrm>
        </p:spPr>
        <p:txBody>
          <a:bodyPr/>
          <a:lstStyle/>
          <a:p>
            <a:endParaRPr lang="ru-RU" dirty="0"/>
          </a:p>
        </p:txBody>
      </p:sp>
      <p:sp>
        <p:nvSpPr>
          <p:cNvPr id="8" name="TextBox 7"/>
          <p:cNvSpPr txBox="1"/>
          <p:nvPr userDrawn="1"/>
        </p:nvSpPr>
        <p:spPr>
          <a:xfrm>
            <a:off x="1784630" y="687152"/>
            <a:ext cx="4012647" cy="826257"/>
          </a:xfrm>
          <a:prstGeom prst="rect">
            <a:avLst/>
          </a:prstGeom>
          <a:noFill/>
        </p:spPr>
        <p:txBody>
          <a:bodyPr wrap="none" lIns="117226" tIns="58613" rIns="117226" bIns="58613" rtlCol="0">
            <a:spAutoFit/>
          </a:bodyPr>
          <a:lstStyle/>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Череповецкий</a:t>
            </a:r>
            <a:endParaRPr lang="en-US" b="0" i="0" dirty="0">
              <a:solidFill>
                <a:schemeClr val="bg1"/>
              </a:solidFill>
              <a:latin typeface="+mj-lt"/>
            </a:endParaRPr>
          </a:p>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государственный университет</a:t>
            </a:r>
            <a:endParaRPr lang="ru-RU" dirty="0">
              <a:solidFill>
                <a:schemeClr val="bg1"/>
              </a:solidFill>
              <a:latin typeface="+mj-l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609521" y="983009"/>
            <a:ext cx="10971372" cy="5144573"/>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0"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9"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0"/>
            <a:ext cx="682377" cy="77701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и два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6118257"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Содержимое 2"/>
          <p:cNvSpPr>
            <a:spLocks noGrp="1"/>
          </p:cNvSpPr>
          <p:nvPr>
            <p:ph idx="1"/>
          </p:nvPr>
        </p:nvSpPr>
        <p:spPr>
          <a:xfrm>
            <a:off x="512515"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17" name="Содержимое 2"/>
          <p:cNvSpPr>
            <a:spLocks noGrp="1"/>
          </p:cNvSpPr>
          <p:nvPr>
            <p:ph idx="16"/>
          </p:nvPr>
        </p:nvSpPr>
        <p:spPr>
          <a:xfrm>
            <a:off x="6289712"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2"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головок и три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311110"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4105386"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Содержимое 2"/>
          <p:cNvSpPr>
            <a:spLocks noGrp="1"/>
          </p:cNvSpPr>
          <p:nvPr>
            <p:ph idx="13"/>
          </p:nvPr>
        </p:nvSpPr>
        <p:spPr>
          <a:xfrm>
            <a:off x="4288638" y="983010"/>
            <a:ext cx="3611023" cy="5144571"/>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cxnSp>
        <p:nvCxnSpPr>
          <p:cNvPr id="11" name="Прямая соединительная линия 10"/>
          <p:cNvCxnSpPr/>
          <p:nvPr userDrawn="1"/>
        </p:nvCxnSpPr>
        <p:spPr>
          <a:xfrm>
            <a:off x="8082913"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Содержимое 2"/>
          <p:cNvSpPr>
            <a:spLocks noGrp="1"/>
          </p:cNvSpPr>
          <p:nvPr>
            <p:ph idx="14"/>
          </p:nvPr>
        </p:nvSpPr>
        <p:spPr>
          <a:xfrm>
            <a:off x="8266164"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5"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екст и объект">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6174715" y="983009"/>
            <a:ext cx="5517482" cy="5144573"/>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5517690" cy="5144691"/>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екст и объект 2">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524514" y="3932036"/>
            <a:ext cx="11167682" cy="2195546"/>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11167682" cy="2796128"/>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7"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Шаги">
    <p:spTree>
      <p:nvGrpSpPr>
        <p:cNvPr id="1" name=""/>
        <p:cNvGrpSpPr/>
        <p:nvPr/>
      </p:nvGrpSpPr>
      <p:grpSpPr>
        <a:xfrm>
          <a:off x="0" y="0"/>
          <a:ext cx="0" cy="0"/>
          <a:chOff x="0" y="0"/>
          <a:chExt cx="0" cy="0"/>
        </a:xfrm>
      </p:grpSpPr>
      <p:sp>
        <p:nvSpPr>
          <p:cNvPr id="20" name="Текст 18"/>
          <p:cNvSpPr>
            <a:spLocks noGrp="1"/>
          </p:cNvSpPr>
          <p:nvPr>
            <p:ph type="body" sz="quarter" idx="24"/>
          </p:nvPr>
        </p:nvSpPr>
        <p:spPr>
          <a:xfrm>
            <a:off x="2088070" y="3878127"/>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2" name="Текст 18"/>
          <p:cNvSpPr>
            <a:spLocks noGrp="1"/>
          </p:cNvSpPr>
          <p:nvPr>
            <p:ph type="body" sz="quarter" idx="26"/>
          </p:nvPr>
        </p:nvSpPr>
        <p:spPr>
          <a:xfrm>
            <a:off x="7802084" y="3876272"/>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4" name="Текст 18"/>
          <p:cNvSpPr>
            <a:spLocks noGrp="1"/>
          </p:cNvSpPr>
          <p:nvPr>
            <p:ph type="body" sz="quarter" idx="28"/>
          </p:nvPr>
        </p:nvSpPr>
        <p:spPr>
          <a:xfrm>
            <a:off x="7802084" y="162053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9" name="Текст 18"/>
          <p:cNvSpPr>
            <a:spLocks noGrp="1"/>
          </p:cNvSpPr>
          <p:nvPr>
            <p:ph type="body" sz="quarter" idx="23"/>
          </p:nvPr>
        </p:nvSpPr>
        <p:spPr>
          <a:xfrm>
            <a:off x="2088879" y="161962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13" name="Прямоугольник 12"/>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5"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16"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6" name="Рисунок 25"/>
          <p:cNvSpPr>
            <a:spLocks noGrp="1"/>
          </p:cNvSpPr>
          <p:nvPr>
            <p:ph type="pic" sz="quarter" idx="30"/>
          </p:nvPr>
        </p:nvSpPr>
        <p:spPr>
          <a:xfrm>
            <a:off x="758776" y="1813465"/>
            <a:ext cx="1031875" cy="1031875"/>
          </a:xfrm>
          <a:prstGeom prst="ellipse">
            <a:avLst/>
          </a:prstGeom>
        </p:spPr>
        <p:txBody>
          <a:bodyPr anchor="ctr"/>
          <a:lstStyle>
            <a:lvl1pPr algn="ctr">
              <a:defRPr/>
            </a:lvl1pPr>
          </a:lstStyle>
          <a:p>
            <a:endParaRPr lang="ru-RU"/>
          </a:p>
        </p:txBody>
      </p:sp>
      <p:sp>
        <p:nvSpPr>
          <p:cNvPr id="27" name="Рисунок 25"/>
          <p:cNvSpPr>
            <a:spLocks noGrp="1"/>
          </p:cNvSpPr>
          <p:nvPr>
            <p:ph type="pic" sz="quarter" idx="31"/>
          </p:nvPr>
        </p:nvSpPr>
        <p:spPr>
          <a:xfrm>
            <a:off x="6464251" y="1813465"/>
            <a:ext cx="1031875" cy="1031875"/>
          </a:xfrm>
          <a:prstGeom prst="ellipse">
            <a:avLst/>
          </a:prstGeom>
        </p:spPr>
        <p:txBody>
          <a:bodyPr anchor="ctr"/>
          <a:lstStyle>
            <a:lvl1pPr algn="ctr">
              <a:defRPr/>
            </a:lvl1pPr>
          </a:lstStyle>
          <a:p>
            <a:endParaRPr lang="ru-RU"/>
          </a:p>
        </p:txBody>
      </p:sp>
      <p:sp>
        <p:nvSpPr>
          <p:cNvPr id="28" name="Рисунок 25"/>
          <p:cNvSpPr>
            <a:spLocks noGrp="1"/>
          </p:cNvSpPr>
          <p:nvPr>
            <p:ph type="pic" sz="quarter" idx="32"/>
          </p:nvPr>
        </p:nvSpPr>
        <p:spPr>
          <a:xfrm>
            <a:off x="6464251" y="4070112"/>
            <a:ext cx="1031875" cy="1031875"/>
          </a:xfrm>
          <a:prstGeom prst="ellipse">
            <a:avLst/>
          </a:prstGeom>
        </p:spPr>
        <p:txBody>
          <a:bodyPr anchor="ctr"/>
          <a:lstStyle>
            <a:lvl1pPr algn="ctr">
              <a:defRPr/>
            </a:lvl1pPr>
          </a:lstStyle>
          <a:p>
            <a:endParaRPr lang="ru-RU"/>
          </a:p>
        </p:txBody>
      </p:sp>
      <p:sp>
        <p:nvSpPr>
          <p:cNvPr id="29" name="Рисунок 25"/>
          <p:cNvSpPr>
            <a:spLocks noGrp="1"/>
          </p:cNvSpPr>
          <p:nvPr>
            <p:ph type="pic" sz="quarter" idx="33"/>
          </p:nvPr>
        </p:nvSpPr>
        <p:spPr>
          <a:xfrm>
            <a:off x="758776" y="4070112"/>
            <a:ext cx="1031875" cy="1031875"/>
          </a:xfrm>
          <a:prstGeom prst="ellipse">
            <a:avLst/>
          </a:prstGeom>
        </p:spPr>
        <p:txBody>
          <a:bodyPr anchor="ctr"/>
          <a:lstStyle>
            <a:lvl1pPr algn="ctr">
              <a:defRPr/>
            </a:lvl1p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аблица">
    <p:spTree>
      <p:nvGrpSpPr>
        <p:cNvPr id="1" name=""/>
        <p:cNvGrpSpPr/>
        <p:nvPr/>
      </p:nvGrpSpPr>
      <p:grpSpPr>
        <a:xfrm>
          <a:off x="0" y="0"/>
          <a:ext cx="0" cy="0"/>
          <a:chOff x="0" y="0"/>
          <a:chExt cx="0" cy="0"/>
        </a:xfrm>
      </p:grpSpPr>
      <p:sp>
        <p:nvSpPr>
          <p:cNvPr id="5" name="Таблица 1"/>
          <p:cNvSpPr>
            <a:spLocks noGrp="1"/>
          </p:cNvSpPr>
          <p:nvPr userDrawn="1">
            <p:ph type="tbl" sz="quarter" idx="12"/>
          </p:nvPr>
        </p:nvSpPr>
        <p:spPr>
          <a:xfrm>
            <a:off x="487617" y="2109174"/>
            <a:ext cx="11204580" cy="4027474"/>
          </a:xfrm>
        </p:spPr>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9"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2" name="Текст 10"/>
          <p:cNvSpPr>
            <a:spLocks noGrp="1"/>
          </p:cNvSpPr>
          <p:nvPr>
            <p:ph type="body" sz="quarter" idx="14"/>
          </p:nvPr>
        </p:nvSpPr>
        <p:spPr>
          <a:xfrm>
            <a:off x="487616" y="991957"/>
            <a:ext cx="11204580" cy="1117217"/>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Контакты">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4" name="Текст 13"/>
          <p:cNvSpPr>
            <a:spLocks noGrp="1"/>
          </p:cNvSpPr>
          <p:nvPr>
            <p:ph type="body" sz="quarter" idx="16"/>
          </p:nvPr>
        </p:nvSpPr>
        <p:spPr>
          <a:xfrm>
            <a:off x="561820" y="3263209"/>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5" name="Текст 13"/>
          <p:cNvSpPr>
            <a:spLocks noGrp="1"/>
          </p:cNvSpPr>
          <p:nvPr>
            <p:ph type="body" sz="quarter" idx="17"/>
          </p:nvPr>
        </p:nvSpPr>
        <p:spPr>
          <a:xfrm>
            <a:off x="3390024"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6" name="Текст 13"/>
          <p:cNvSpPr>
            <a:spLocks noGrp="1"/>
          </p:cNvSpPr>
          <p:nvPr>
            <p:ph type="body" sz="quarter" idx="18"/>
          </p:nvPr>
        </p:nvSpPr>
        <p:spPr>
          <a:xfrm>
            <a:off x="6218227"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7" name="Текст 13"/>
          <p:cNvSpPr>
            <a:spLocks noGrp="1"/>
          </p:cNvSpPr>
          <p:nvPr>
            <p:ph type="body" sz="quarter" idx="19"/>
          </p:nvPr>
        </p:nvSpPr>
        <p:spPr>
          <a:xfrm>
            <a:off x="9046431"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0" name="Рисунок 19"/>
          <p:cNvSpPr>
            <a:spLocks noGrp="1"/>
          </p:cNvSpPr>
          <p:nvPr>
            <p:ph type="pic" sz="quarter" idx="20"/>
          </p:nvPr>
        </p:nvSpPr>
        <p:spPr>
          <a:xfrm>
            <a:off x="859466" y="1112742"/>
            <a:ext cx="2062258" cy="2062258"/>
          </a:xfrm>
          <a:prstGeom prst="ellipse">
            <a:avLst/>
          </a:prstGeom>
        </p:spPr>
        <p:txBody>
          <a:bodyPr anchor="ctr"/>
          <a:lstStyle>
            <a:lvl1pPr algn="ctr">
              <a:defRPr/>
            </a:lvl1pPr>
          </a:lstStyle>
          <a:p>
            <a:endParaRPr lang="ru-RU" dirty="0"/>
          </a:p>
        </p:txBody>
      </p:sp>
      <p:sp>
        <p:nvSpPr>
          <p:cNvPr id="21" name="Рисунок 19"/>
          <p:cNvSpPr>
            <a:spLocks noGrp="1"/>
          </p:cNvSpPr>
          <p:nvPr>
            <p:ph type="pic" sz="quarter" idx="21"/>
          </p:nvPr>
        </p:nvSpPr>
        <p:spPr>
          <a:xfrm>
            <a:off x="3687670" y="1112742"/>
            <a:ext cx="2062258" cy="2062258"/>
          </a:xfrm>
          <a:prstGeom prst="ellipse">
            <a:avLst/>
          </a:prstGeom>
        </p:spPr>
        <p:txBody>
          <a:bodyPr anchor="ctr"/>
          <a:lstStyle>
            <a:lvl1pPr algn="ctr">
              <a:defRPr/>
            </a:lvl1pPr>
          </a:lstStyle>
          <a:p>
            <a:endParaRPr lang="ru-RU" dirty="0"/>
          </a:p>
        </p:txBody>
      </p:sp>
      <p:sp>
        <p:nvSpPr>
          <p:cNvPr id="22" name="Рисунок 19"/>
          <p:cNvSpPr>
            <a:spLocks noGrp="1"/>
          </p:cNvSpPr>
          <p:nvPr>
            <p:ph type="pic" sz="quarter" idx="22"/>
          </p:nvPr>
        </p:nvSpPr>
        <p:spPr>
          <a:xfrm>
            <a:off x="6515873" y="1112742"/>
            <a:ext cx="2062258" cy="2062258"/>
          </a:xfrm>
          <a:prstGeom prst="ellipse">
            <a:avLst/>
          </a:prstGeom>
        </p:spPr>
        <p:txBody>
          <a:bodyPr anchor="ctr"/>
          <a:lstStyle>
            <a:lvl1pPr algn="ctr">
              <a:defRPr/>
            </a:lvl1pPr>
          </a:lstStyle>
          <a:p>
            <a:endParaRPr lang="ru-RU" dirty="0"/>
          </a:p>
        </p:txBody>
      </p:sp>
      <p:sp>
        <p:nvSpPr>
          <p:cNvPr id="23" name="Рисунок 19"/>
          <p:cNvSpPr>
            <a:spLocks noGrp="1"/>
          </p:cNvSpPr>
          <p:nvPr>
            <p:ph type="pic" sz="quarter" idx="23"/>
          </p:nvPr>
        </p:nvSpPr>
        <p:spPr>
          <a:xfrm>
            <a:off x="9344077" y="1112742"/>
            <a:ext cx="2062258" cy="2062258"/>
          </a:xfrm>
          <a:prstGeom prst="ellipse">
            <a:avLst/>
          </a:prstGeom>
        </p:spPr>
        <p:txBody>
          <a:bodyPr anchor="ctr"/>
          <a:lstStyle>
            <a:lvl1pPr algn="ctr">
              <a:defRPr/>
            </a:lvl1pPr>
          </a:lstStyle>
          <a:p>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21" y="274701"/>
            <a:ext cx="10971372" cy="1143265"/>
          </a:xfrm>
          <a:prstGeom prst="rect">
            <a:avLst/>
          </a:prstGeom>
        </p:spPr>
        <p:txBody>
          <a:bodyPr vert="horz" lIns="117226" tIns="58613" rIns="117226" bIns="58613" rtlCol="0" anchor="ctr">
            <a:normAutofit/>
          </a:bodyPr>
          <a:lstStyle/>
          <a:p>
            <a:r>
              <a:rPr lang="ru-RU" dirty="0"/>
              <a:t>Образец заголовка</a:t>
            </a:r>
          </a:p>
        </p:txBody>
      </p:sp>
      <p:sp>
        <p:nvSpPr>
          <p:cNvPr id="3" name="Текст 2"/>
          <p:cNvSpPr>
            <a:spLocks noGrp="1"/>
          </p:cNvSpPr>
          <p:nvPr>
            <p:ph type="body" idx="1"/>
          </p:nvPr>
        </p:nvSpPr>
        <p:spPr>
          <a:xfrm>
            <a:off x="609521" y="1600571"/>
            <a:ext cx="10971372" cy="4527011"/>
          </a:xfrm>
          <a:prstGeom prst="rect">
            <a:avLst/>
          </a:prstGeom>
        </p:spPr>
        <p:txBody>
          <a:bodyPr vert="horz" lIns="117226" tIns="58613" rIns="117226" bIns="58613" rtlCol="0">
            <a:normAutofit/>
          </a:bodyPr>
          <a:lstStyle/>
          <a:p>
            <a:pPr lvl="0"/>
            <a:r>
              <a:rPr lang="ru-RU" dirty="0"/>
              <a:t>Образец текста</a:t>
            </a:r>
          </a:p>
          <a:p>
            <a:pPr lvl="1"/>
            <a:r>
              <a:rPr lang="ru-RU" dirty="0"/>
              <a:t>Второй уровень</a:t>
            </a:r>
          </a:p>
          <a:p>
            <a:pPr lvl="2"/>
            <a:r>
              <a:rPr lang="ru-RU" dirty="0"/>
              <a:t>Третий уровень</a:t>
            </a:r>
          </a:p>
        </p:txBody>
      </p:sp>
      <p:sp>
        <p:nvSpPr>
          <p:cNvPr id="5" name="Нижний колонтитул 4"/>
          <p:cNvSpPr>
            <a:spLocks noGrp="1"/>
          </p:cNvSpPr>
          <p:nvPr>
            <p:ph type="ftr" sz="quarter" idx="3"/>
          </p:nvPr>
        </p:nvSpPr>
        <p:spPr>
          <a:xfrm>
            <a:off x="311111" y="6357823"/>
            <a:ext cx="7714245" cy="365210"/>
          </a:xfrm>
          <a:prstGeom prst="rect">
            <a:avLst/>
          </a:prstGeom>
        </p:spPr>
        <p:txBody>
          <a:bodyPr vert="horz" lIns="117226" tIns="58613" rIns="117226" bIns="58613" rtlCol="0" anchor="ctr"/>
          <a:lstStyle>
            <a:lvl1pPr algn="ctr">
              <a:defRPr sz="15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11119776" y="6357823"/>
            <a:ext cx="757411" cy="365210"/>
          </a:xfrm>
          <a:prstGeom prst="rect">
            <a:avLst/>
          </a:prstGeom>
        </p:spPr>
        <p:txBody>
          <a:bodyPr vert="horz" lIns="117226" tIns="58613" rIns="117226" bIns="58613" rtlCol="0" anchor="ctr"/>
          <a:lstStyle>
            <a:lvl1pPr algn="r">
              <a:defRPr sz="1500">
                <a:solidFill>
                  <a:schemeClr val="tx1">
                    <a:tint val="75000"/>
                  </a:schemeClr>
                </a:solidFill>
              </a:defRPr>
            </a:lvl1pPr>
          </a:lstStyle>
          <a:p>
            <a:fld id="{024C55D1-92A9-4B02-AD60-DEC4B6659F3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dt="0"/>
  <p:txStyles>
    <p:titleStyle>
      <a:lvl1pPr algn="l" defTabSz="1172261" rtl="0" eaLnBrk="1" latinLnBrk="0" hangingPunct="1">
        <a:spcBef>
          <a:spcPct val="0"/>
        </a:spcBef>
        <a:buNone/>
        <a:defRPr sz="3100" b="1" kern="1200">
          <a:solidFill>
            <a:schemeClr val="bg1"/>
          </a:solidFill>
          <a:latin typeface="+mj-lt"/>
          <a:ea typeface="+mj-ea"/>
          <a:cs typeface="+mj-cs"/>
        </a:defRPr>
      </a:lvl1pPr>
    </p:titleStyle>
    <p:bodyStyle>
      <a:lvl1pPr marL="2036" indent="-2036" algn="l" defTabSz="1172261" rtl="0" eaLnBrk="1" latinLnBrk="0" hangingPunct="1">
        <a:spcBef>
          <a:spcPct val="20000"/>
        </a:spcBef>
        <a:buFont typeface="Arial" pitchFamily="34" charset="0"/>
        <a:buNone/>
        <a:defRPr sz="2300" kern="1200">
          <a:solidFill>
            <a:schemeClr val="tx1"/>
          </a:solidFill>
          <a:latin typeface="+mn-lt"/>
          <a:ea typeface="+mn-ea"/>
          <a:cs typeface="+mn-cs"/>
        </a:defRPr>
      </a:lvl1pPr>
      <a:lvl2pPr marL="461985" indent="-4070" algn="l" defTabSz="1172261" rtl="0" eaLnBrk="1" latinLnBrk="0" hangingPunct="1">
        <a:spcBef>
          <a:spcPct val="20000"/>
        </a:spcBef>
        <a:buFont typeface="Arial" pitchFamily="34" charset="0"/>
        <a:buNone/>
        <a:defRPr sz="1800" kern="1200">
          <a:solidFill>
            <a:schemeClr val="tx1"/>
          </a:solidFill>
          <a:latin typeface="+mn-lt"/>
          <a:ea typeface="+mn-ea"/>
          <a:cs typeface="+mn-cs"/>
        </a:defRPr>
      </a:lvl2pPr>
      <a:lvl3pPr marL="1373744" indent="2036" algn="l" defTabSz="1172261" rtl="0" eaLnBrk="1" latinLnBrk="0" hangingPunct="1">
        <a:spcBef>
          <a:spcPct val="20000"/>
        </a:spcBef>
        <a:buFont typeface="Arial" pitchFamily="34" charset="0"/>
        <a:buNone/>
        <a:defRPr sz="1500" kern="1200">
          <a:solidFill>
            <a:schemeClr val="bg1">
              <a:lumMod val="75000"/>
            </a:schemeClr>
          </a:solidFill>
          <a:latin typeface="+mn-lt"/>
          <a:ea typeface="+mn-ea"/>
          <a:cs typeface="+mn-cs"/>
        </a:defRPr>
      </a:lvl3pPr>
      <a:lvl4pPr marL="2051456"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4pPr>
      <a:lvl5pPr marL="2637587"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5pPr>
      <a:lvl6pPr marL="3223717"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984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9597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8210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9pPr>
    </p:bodyStyle>
    <p:other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281" y="1636354"/>
            <a:ext cx="5753344" cy="1495017"/>
          </a:xfrm>
        </p:spPr>
        <p:txBody>
          <a:bodyPr>
            <a:normAutofit fontScale="90000"/>
          </a:bodyPr>
          <a:lstStyle/>
          <a:p>
            <a:r>
              <a:rPr lang="ru-RU" sz="3200" dirty="0"/>
              <a:t>Разработка кирпича-конструктора для расширения возможностей любительского строительства</a:t>
            </a:r>
            <a:endParaRPr lang="ru-R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5771" y="5106389"/>
            <a:ext cx="1529004" cy="145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3657" y="5813806"/>
            <a:ext cx="25050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9168" y="5813806"/>
            <a:ext cx="1552575"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68890" y="5777723"/>
            <a:ext cx="774596" cy="76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5013" y="5793054"/>
            <a:ext cx="758535" cy="762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Заголовок 1"/>
          <p:cNvSpPr txBox="1">
            <a:spLocks/>
          </p:cNvSpPr>
          <p:nvPr/>
        </p:nvSpPr>
        <p:spPr>
          <a:xfrm>
            <a:off x="176030" y="3404503"/>
            <a:ext cx="7174795" cy="1495017"/>
          </a:xfrm>
          <a:prstGeom prst="rect">
            <a:avLst/>
          </a:prstGeom>
        </p:spPr>
        <p:txBody>
          <a:bodyPr vert="horz" lIns="117226" tIns="58613" rIns="117226" bIns="58613" rtlCol="0" anchor="ctr">
            <a:normAutofit/>
          </a:bodyPr>
          <a:lstStyle>
            <a:lvl1pPr algn="ctr" defTabSz="1172261" rtl="0" eaLnBrk="1" latinLnBrk="0" hangingPunct="1">
              <a:spcBef>
                <a:spcPct val="0"/>
              </a:spcBef>
              <a:buNone/>
              <a:defRPr sz="3100" b="1" kern="1200">
                <a:solidFill>
                  <a:schemeClr val="bg1"/>
                </a:solidFill>
                <a:latin typeface="+mj-lt"/>
                <a:ea typeface="+mj-ea"/>
                <a:cs typeface="+mj-cs"/>
              </a:defRPr>
            </a:lvl1pPr>
          </a:lstStyle>
          <a:p>
            <a:r>
              <a:rPr lang="ru-RU" sz="2000" dirty="0"/>
              <a:t>И рассказать одной фразой о сути идеи. Мы делаем … для … чтобы они могли…!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2</a:t>
            </a:fld>
            <a:endParaRPr lang="ru-RU"/>
          </a:p>
        </p:txBody>
      </p:sp>
      <p:sp>
        <p:nvSpPr>
          <p:cNvPr id="6" name="Заголовок 5"/>
          <p:cNvSpPr>
            <a:spLocks noGrp="1"/>
          </p:cNvSpPr>
          <p:nvPr>
            <p:ph type="title"/>
          </p:nvPr>
        </p:nvSpPr>
        <p:spPr/>
        <p:txBody>
          <a:bodyPr/>
          <a:lstStyle/>
          <a:p>
            <a:r>
              <a:rPr lang="ru-RU" dirty="0"/>
              <a:t>Актуальность проекта и проблема клиента</a:t>
            </a:r>
          </a:p>
        </p:txBody>
      </p:sp>
      <p:sp>
        <p:nvSpPr>
          <p:cNvPr id="2" name="Объект 1"/>
          <p:cNvSpPr>
            <a:spLocks noGrp="1"/>
          </p:cNvSpPr>
          <p:nvPr>
            <p:ph idx="1"/>
          </p:nvPr>
        </p:nvSpPr>
        <p:spPr/>
        <p:txBody>
          <a:bodyPr>
            <a:normAutofit/>
          </a:bodyPr>
          <a:lstStyle/>
          <a:p>
            <a:pPr fontAlgn="base"/>
            <a:r>
              <a:rPr lang="ru-RU" dirty="0"/>
              <a:t>Несмотря на кризисные явления, темпы строительства в нашей стране продолжают повышаться как в частном, так и государственном секторе. </a:t>
            </a:r>
          </a:p>
          <a:p>
            <a:pPr fontAlgn="base"/>
            <a:endParaRPr lang="ru-RU" dirty="0"/>
          </a:p>
          <a:p>
            <a:pPr fontAlgn="base"/>
            <a:r>
              <a:rPr lang="ru-RU" dirty="0"/>
              <a:t>Вместе с ними растет популярность строительных материалов. Известно, что практически ни одна стройка не выполняется без кирпичей, среди которых можно назвать востребованным </a:t>
            </a:r>
            <a:r>
              <a:rPr lang="ru-RU" dirty="0" err="1"/>
              <a:t>Лего</a:t>
            </a:r>
            <a:r>
              <a:rPr lang="ru-RU" dirty="0"/>
              <a:t>.</a:t>
            </a:r>
          </a:p>
          <a:p>
            <a:pPr fontAlgn="base"/>
            <a:endParaRPr lang="ru-RU" dirty="0"/>
          </a:p>
          <a:p>
            <a:pPr fontAlgn="base"/>
            <a:r>
              <a:rPr lang="ru-RU" dirty="0"/>
              <a:t>Бизнес-идея по открытию предприятия по его производству может привести к построению успешного и быстро окупаемого предприятия,  дать высокую прибыль, так как в данной нише еще мало конкурентов. </a:t>
            </a:r>
          </a:p>
          <a:p>
            <a:pPr fontAlgn="base"/>
            <a:endParaRPr lang="ru-RU" dirty="0"/>
          </a:p>
          <a:p>
            <a:pPr fontAlgn="base"/>
            <a:r>
              <a:rPr lang="ru-RU" dirty="0"/>
              <a:t>Грамотно спланировав свою деятельность, можно занять свою нишу на строительном рынке и наращивать обороты производства.</a:t>
            </a:r>
          </a:p>
          <a:p>
            <a:endParaRPr lang="ru-RU" dirty="0"/>
          </a:p>
        </p:txBody>
      </p:sp>
    </p:spTree>
    <p:extLst>
      <p:ext uri="{BB962C8B-B14F-4D97-AF65-F5344CB8AC3E}">
        <p14:creationId xmlns:p14="http://schemas.microsoft.com/office/powerpoint/2010/main" val="2729082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3</a:t>
            </a:fld>
            <a:endParaRPr lang="ru-RU"/>
          </a:p>
        </p:txBody>
      </p:sp>
      <p:sp>
        <p:nvSpPr>
          <p:cNvPr id="6" name="Заголовок 5"/>
          <p:cNvSpPr>
            <a:spLocks noGrp="1"/>
          </p:cNvSpPr>
          <p:nvPr>
            <p:ph type="title"/>
          </p:nvPr>
        </p:nvSpPr>
        <p:spPr/>
        <p:txBody>
          <a:bodyPr/>
          <a:lstStyle/>
          <a:p>
            <a:r>
              <a:rPr lang="ru-RU" dirty="0"/>
              <a:t>Решение</a:t>
            </a:r>
          </a:p>
        </p:txBody>
      </p:sp>
      <p:sp>
        <p:nvSpPr>
          <p:cNvPr id="2" name="Объект 1"/>
          <p:cNvSpPr>
            <a:spLocks noGrp="1"/>
          </p:cNvSpPr>
          <p:nvPr>
            <p:ph idx="1"/>
          </p:nvPr>
        </p:nvSpPr>
        <p:spPr/>
        <p:txBody>
          <a:bodyPr/>
          <a:lstStyle/>
          <a:p>
            <a:r>
              <a:rPr lang="ru-RU" sz="2400" dirty="0">
                <a:latin typeface="Times New Roman" pitchFamily="18" charset="0"/>
                <a:cs typeface="Times New Roman" pitchFamily="18" charset="0"/>
              </a:rPr>
              <a:t>Наше решение выгоднее в сравнении с конкурентами по нескольким причинам: </a:t>
            </a:r>
          </a:p>
          <a:p>
            <a:endParaRPr lang="ru-RU" sz="2400" dirty="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a:p>
            <a:pPr marL="457200" indent="-457200">
              <a:buAutoNum type="arabicPeriod"/>
            </a:pPr>
            <a:r>
              <a:rPr lang="ru-RU" sz="2400" dirty="0">
                <a:latin typeface="Times New Roman" pitchFamily="18" charset="0"/>
                <a:cs typeface="Times New Roman" pitchFamily="18" charset="0"/>
              </a:rPr>
              <a:t>Мы применяем </a:t>
            </a:r>
            <a:r>
              <a:rPr lang="ru-RU" sz="2400" dirty="0" err="1">
                <a:latin typeface="Times New Roman" pitchFamily="18" charset="0"/>
                <a:cs typeface="Times New Roman" pitchFamily="18" charset="0"/>
              </a:rPr>
              <a:t>арболит</a:t>
            </a:r>
            <a:r>
              <a:rPr lang="ru-RU" sz="2400" dirty="0">
                <a:latin typeface="Times New Roman" pitchFamily="18" charset="0"/>
                <a:cs typeface="Times New Roman" pitchFamily="18" charset="0"/>
              </a:rPr>
              <a:t>. Это позволяет снизить затраты на изготовление. </a:t>
            </a:r>
          </a:p>
          <a:p>
            <a:pPr marL="457200" indent="-457200">
              <a:buAutoNum type="arabicPeriod"/>
            </a:pPr>
            <a:endParaRPr lang="ru-RU" sz="2400" dirty="0">
              <a:latin typeface="Times New Roman" pitchFamily="18" charset="0"/>
              <a:cs typeface="Times New Roman" pitchFamily="18" charset="0"/>
            </a:endParaRPr>
          </a:p>
          <a:p>
            <a:pPr marL="457200" indent="-457200">
              <a:buAutoNum type="arabicPeriod"/>
            </a:pPr>
            <a:r>
              <a:rPr lang="ru-RU" sz="2400" dirty="0">
                <a:latin typeface="Times New Roman" pitchFamily="18" charset="0"/>
                <a:cs typeface="Times New Roman" pitchFamily="18" charset="0"/>
              </a:rPr>
              <a:t>Особенные формы строительных блоков спроектированы специальным образом, что позволяет сохранять больше тепла</a:t>
            </a:r>
          </a:p>
          <a:p>
            <a:pPr marL="457200" indent="-457200">
              <a:buAutoNum type="arabicPeriod"/>
            </a:pPr>
            <a:endParaRPr lang="ru-RU" sz="2400" dirty="0">
              <a:latin typeface="Times New Roman" pitchFamily="18" charset="0"/>
              <a:cs typeface="Times New Roman" pitchFamily="18" charset="0"/>
            </a:endParaRPr>
          </a:p>
          <a:p>
            <a:pPr marL="457200" indent="-457200">
              <a:buAutoNum type="arabicPeriod"/>
            </a:pPr>
            <a:r>
              <a:rPr lang="ru-RU" sz="2400" dirty="0">
                <a:latin typeface="Times New Roman" pitchFamily="18" charset="0"/>
                <a:cs typeface="Times New Roman" pitchFamily="18" charset="0"/>
              </a:rPr>
              <a:t>За счет количества и специальной форм пазов и гребней блоки можно соединять с минимальным количеством связывающего вещества</a:t>
            </a:r>
          </a:p>
          <a:p>
            <a:endParaRPr lang="ru-RU" dirty="0"/>
          </a:p>
        </p:txBody>
      </p:sp>
    </p:spTree>
    <p:extLst>
      <p:ext uri="{BB962C8B-B14F-4D97-AF65-F5344CB8AC3E}">
        <p14:creationId xmlns:p14="http://schemas.microsoft.com/office/powerpoint/2010/main" val="355345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4</a:t>
            </a:fld>
            <a:endParaRPr lang="ru-RU"/>
          </a:p>
        </p:txBody>
      </p:sp>
      <p:sp>
        <p:nvSpPr>
          <p:cNvPr id="6" name="Заголовок 5"/>
          <p:cNvSpPr>
            <a:spLocks noGrp="1"/>
          </p:cNvSpPr>
          <p:nvPr>
            <p:ph type="title"/>
          </p:nvPr>
        </p:nvSpPr>
        <p:spPr/>
        <p:txBody>
          <a:bodyPr/>
          <a:lstStyle/>
          <a:p>
            <a:r>
              <a:rPr lang="ru-RU" dirty="0"/>
              <a:t>Целевая аудитория</a:t>
            </a:r>
          </a:p>
        </p:txBody>
      </p:sp>
      <p:sp>
        <p:nvSpPr>
          <p:cNvPr id="2" name="Объект 1"/>
          <p:cNvSpPr>
            <a:spLocks noGrp="1"/>
          </p:cNvSpPr>
          <p:nvPr>
            <p:ph idx="1"/>
          </p:nvPr>
        </p:nvSpPr>
        <p:spPr/>
        <p:txBody>
          <a:bodyPr/>
          <a:lstStyle/>
          <a:p>
            <a:r>
              <a:rPr lang="ru-RU" dirty="0"/>
              <a:t>Физические лица с невысоким уровнем образования и дохода, имеющие в собственности загородные дома в с/х и городские коттеджи. </a:t>
            </a:r>
          </a:p>
          <a:p>
            <a:endParaRPr lang="ru-RU" dirty="0"/>
          </a:p>
        </p:txBody>
      </p:sp>
      <p:pic>
        <p:nvPicPr>
          <p:cNvPr id="4" name="Рисунок 3">
            <a:extLst>
              <a:ext uri="{FF2B5EF4-FFF2-40B4-BE49-F238E27FC236}">
                <a16:creationId xmlns:a16="http://schemas.microsoft.com/office/drawing/2014/main" id="{2985E611-BE66-47C4-92B9-B6C07367F6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3509" y="1952076"/>
            <a:ext cx="6572250" cy="4381500"/>
          </a:xfrm>
          <a:prstGeom prst="rect">
            <a:avLst/>
          </a:prstGeom>
        </p:spPr>
      </p:pic>
    </p:spTree>
    <p:extLst>
      <p:ext uri="{BB962C8B-B14F-4D97-AF65-F5344CB8AC3E}">
        <p14:creationId xmlns:p14="http://schemas.microsoft.com/office/powerpoint/2010/main" val="2903981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5</a:t>
            </a:fld>
            <a:endParaRPr lang="ru-RU"/>
          </a:p>
        </p:txBody>
      </p:sp>
      <p:sp>
        <p:nvSpPr>
          <p:cNvPr id="6" name="Заголовок 5"/>
          <p:cNvSpPr>
            <a:spLocks noGrp="1"/>
          </p:cNvSpPr>
          <p:nvPr>
            <p:ph type="title"/>
          </p:nvPr>
        </p:nvSpPr>
        <p:spPr/>
        <p:txBody>
          <a:bodyPr/>
          <a:lstStyle/>
          <a:p>
            <a:r>
              <a:rPr lang="ru-RU" dirty="0"/>
              <a:t>Бизнес-модель</a:t>
            </a:r>
          </a:p>
        </p:txBody>
      </p:sp>
      <p:sp>
        <p:nvSpPr>
          <p:cNvPr id="2" name="Объект 1"/>
          <p:cNvSpPr>
            <a:spLocks noGrp="1"/>
          </p:cNvSpPr>
          <p:nvPr>
            <p:ph idx="1"/>
          </p:nvPr>
        </p:nvSpPr>
        <p:spPr/>
        <p:txBody>
          <a:bodyPr/>
          <a:lstStyle/>
          <a:p>
            <a:pPr marL="342900" indent="-342900">
              <a:buFont typeface="Wingdings" panose="05000000000000000000" pitchFamily="2" charset="2"/>
              <a:buChar char="ü"/>
            </a:pPr>
            <a:r>
              <a:rPr lang="ru-RU" sz="2400" dirty="0">
                <a:latin typeface="Times New Roman" pitchFamily="18" charset="0"/>
                <a:cs typeface="Times New Roman" pitchFamily="18" charset="0"/>
              </a:rPr>
              <a:t>Сбыт продукции будет осуществляться в строительные фирмы; </a:t>
            </a:r>
          </a:p>
          <a:p>
            <a:pPr marL="342900" indent="-342900">
              <a:buFont typeface="Wingdings" panose="05000000000000000000" pitchFamily="2" charset="2"/>
              <a:buChar char="ü"/>
            </a:pPr>
            <a:r>
              <a:rPr lang="ru-RU" sz="2400" dirty="0">
                <a:latin typeface="Times New Roman" pitchFamily="18" charset="0"/>
                <a:cs typeface="Times New Roman" pitchFamily="18" charset="0"/>
              </a:rPr>
              <a:t>оптовые базы стройматериалов, магазины, рынки; </a:t>
            </a:r>
          </a:p>
          <a:p>
            <a:pPr marL="342900" indent="-342900">
              <a:buFont typeface="Wingdings" panose="05000000000000000000" pitchFamily="2" charset="2"/>
              <a:buChar char="ü"/>
            </a:pPr>
            <a:r>
              <a:rPr lang="ru-RU" sz="2400" dirty="0">
                <a:latin typeface="Times New Roman" pitchFamily="18" charset="0"/>
                <a:cs typeface="Times New Roman" pitchFamily="18" charset="0"/>
              </a:rPr>
              <a:t>к частным лицам; </a:t>
            </a:r>
          </a:p>
          <a:p>
            <a:pPr marL="342900" indent="-342900">
              <a:buFont typeface="Wingdings" panose="05000000000000000000" pitchFamily="2" charset="2"/>
              <a:buChar char="ü"/>
            </a:pPr>
            <a:r>
              <a:rPr lang="ru-RU" sz="2400" dirty="0">
                <a:latin typeface="Times New Roman" pitchFamily="18" charset="0"/>
                <a:cs typeface="Times New Roman" pitchFamily="18" charset="0"/>
              </a:rPr>
              <a:t>продвигаться с помощью объявлений в коттеджных поселках, дачных кооперативах; </a:t>
            </a:r>
          </a:p>
          <a:p>
            <a:pPr marL="342900" indent="-342900">
              <a:buFont typeface="Wingdings" panose="05000000000000000000" pitchFamily="2" charset="2"/>
              <a:buChar char="ü"/>
            </a:pPr>
            <a:r>
              <a:rPr lang="ru-RU" sz="2400" dirty="0">
                <a:latin typeface="Times New Roman" pitchFamily="18" charset="0"/>
                <a:cs typeface="Times New Roman" pitchFamily="18" charset="0"/>
              </a:rPr>
              <a:t>сайт с подробным описанием материала; </a:t>
            </a:r>
          </a:p>
          <a:p>
            <a:pPr marL="342900" indent="-342900">
              <a:buFont typeface="Wingdings" panose="05000000000000000000" pitchFamily="2" charset="2"/>
              <a:buChar char="ü"/>
            </a:pPr>
            <a:r>
              <a:rPr lang="ru-RU" sz="2400" dirty="0">
                <a:latin typeface="Times New Roman" pitchFamily="18" charset="0"/>
                <a:cs typeface="Times New Roman" pitchFamily="18" charset="0"/>
              </a:rPr>
              <a:t>объявления на популярных интернет площадках типа </a:t>
            </a:r>
            <a:r>
              <a:rPr lang="ru-RU" sz="2400" dirty="0" err="1">
                <a:latin typeface="Times New Roman" pitchFamily="18" charset="0"/>
                <a:cs typeface="Times New Roman" pitchFamily="18" charset="0"/>
              </a:rPr>
              <a:t>Авито</a:t>
            </a:r>
            <a:r>
              <a:rPr lang="ru-RU" sz="2400" dirty="0">
                <a:latin typeface="Times New Roman" pitchFamily="18" charset="0"/>
                <a:cs typeface="Times New Roman" pitchFamily="18" charset="0"/>
              </a:rPr>
              <a:t>; </a:t>
            </a:r>
          </a:p>
          <a:p>
            <a:pPr marL="342900" indent="-342900">
              <a:buFont typeface="Wingdings" panose="05000000000000000000" pitchFamily="2" charset="2"/>
              <a:buChar char="ü"/>
            </a:pPr>
            <a:r>
              <a:rPr lang="ru-RU" sz="2400" dirty="0">
                <a:latin typeface="Times New Roman" pitchFamily="18" charset="0"/>
                <a:cs typeface="Times New Roman" pitchFamily="18" charset="0"/>
              </a:rPr>
              <a:t>социальные сети. </a:t>
            </a:r>
          </a:p>
          <a:p>
            <a:endParaRPr lang="ru-RU" sz="2400" dirty="0">
              <a:latin typeface="Times New Roman" pitchFamily="18" charset="0"/>
              <a:cs typeface="Times New Roman" pitchFamily="18" charset="0"/>
            </a:endParaRPr>
          </a:p>
          <a:p>
            <a:r>
              <a:rPr lang="ru-RU" sz="2400" dirty="0">
                <a:latin typeface="Times New Roman" pitchFamily="18" charset="0"/>
                <a:cs typeface="Times New Roman" pitchFamily="18" charset="0"/>
              </a:rPr>
              <a:t>Привлечение финансов на реализацию продукции с помощью заключения договоров с оптовыми перекупщиками и поставщиками сырья для изготовления </a:t>
            </a:r>
            <a:r>
              <a:rPr lang="ru-RU" sz="2400" dirty="0" err="1">
                <a:latin typeface="Times New Roman" pitchFamily="18" charset="0"/>
                <a:cs typeface="Times New Roman" pitchFamily="18" charset="0"/>
              </a:rPr>
              <a:t>лего</a:t>
            </a:r>
            <a:r>
              <a:rPr lang="ru-RU" sz="2400" dirty="0">
                <a:latin typeface="Times New Roman" pitchFamily="18" charset="0"/>
                <a:cs typeface="Times New Roman" pitchFamily="18" charset="0"/>
              </a:rPr>
              <a:t>-кирпича, поиска инвесторов; кредита на развитие бизнеса.</a:t>
            </a:r>
          </a:p>
          <a:p>
            <a:endParaRPr lang="ru-RU" dirty="0"/>
          </a:p>
        </p:txBody>
      </p:sp>
    </p:spTree>
    <p:extLst>
      <p:ext uri="{BB962C8B-B14F-4D97-AF65-F5344CB8AC3E}">
        <p14:creationId xmlns:p14="http://schemas.microsoft.com/office/powerpoint/2010/main" val="158160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6</a:t>
            </a:fld>
            <a:endParaRPr lang="ru-RU"/>
          </a:p>
        </p:txBody>
      </p:sp>
      <p:sp>
        <p:nvSpPr>
          <p:cNvPr id="6" name="Заголовок 5"/>
          <p:cNvSpPr>
            <a:spLocks noGrp="1"/>
          </p:cNvSpPr>
          <p:nvPr>
            <p:ph type="title"/>
          </p:nvPr>
        </p:nvSpPr>
        <p:spPr/>
        <p:txBody>
          <a:bodyPr/>
          <a:lstStyle/>
          <a:p>
            <a:r>
              <a:rPr lang="ru-RU" dirty="0"/>
              <a:t>Рынок</a:t>
            </a:r>
          </a:p>
        </p:txBody>
      </p:sp>
      <p:sp>
        <p:nvSpPr>
          <p:cNvPr id="2" name="Объект 1"/>
          <p:cNvSpPr>
            <a:spLocks noGrp="1"/>
          </p:cNvSpPr>
          <p:nvPr>
            <p:ph idx="1"/>
          </p:nvPr>
        </p:nvSpPr>
        <p:spPr/>
        <p:txBody>
          <a:bodyPr/>
          <a:lstStyle/>
          <a:p>
            <a:pPr marL="342900" indent="-342900">
              <a:buFont typeface="Wingdings" panose="05000000000000000000" pitchFamily="2" charset="2"/>
              <a:buChar char="Ø"/>
            </a:pPr>
            <a:r>
              <a:rPr lang="ru-RU" sz="2000" dirty="0">
                <a:cs typeface="Times New Roman" pitchFamily="18" charset="0"/>
              </a:rPr>
              <a:t>По данным местного Минстроя, объем отгруженных строительных материалов с января 2022 года в регионе составил 5,6 млрд. рублей. Рост к аналогичному периоду прошлого года составил более 175%. </a:t>
            </a:r>
          </a:p>
          <a:p>
            <a:pPr marL="342900" indent="-342900">
              <a:buFont typeface="Wingdings" panose="05000000000000000000" pitchFamily="2" charset="2"/>
              <a:buChar char="Ø"/>
            </a:pPr>
            <a:endParaRPr lang="ru-RU" sz="2000" dirty="0">
              <a:cs typeface="Times New Roman" pitchFamily="18" charset="0"/>
            </a:endParaRPr>
          </a:p>
          <a:p>
            <a:pPr marL="342900" indent="-342900">
              <a:buFont typeface="Wingdings" panose="05000000000000000000" pitchFamily="2" charset="2"/>
              <a:buChar char="Ø"/>
            </a:pPr>
            <a:r>
              <a:rPr lang="ru-RU" sz="2000" dirty="0">
                <a:cs typeface="Times New Roman" pitchFamily="18" charset="0"/>
              </a:rPr>
              <a:t>Самое главное: уже сейчас наблюдается дефицит стройматериалов, застраиваются новые территории. Рекордный рост стройки в стране. А после окончания СВО объемы еще возрастут. </a:t>
            </a:r>
          </a:p>
          <a:p>
            <a:pPr marL="342900" indent="-342900">
              <a:buFont typeface="Wingdings" panose="05000000000000000000" pitchFamily="2" charset="2"/>
              <a:buChar char="Ø"/>
            </a:pPr>
            <a:endParaRPr lang="ru-RU" sz="2000" dirty="0">
              <a:cs typeface="Times New Roman" pitchFamily="18" charset="0"/>
            </a:endParaRPr>
          </a:p>
          <a:p>
            <a:pPr marL="342900" indent="-342900">
              <a:buFont typeface="Wingdings" panose="05000000000000000000" pitchFamily="2" charset="2"/>
              <a:buChar char="Ø"/>
            </a:pPr>
            <a:r>
              <a:rPr lang="ru-RU" sz="2000" dirty="0">
                <a:cs typeface="Times New Roman" pitchFamily="18" charset="0"/>
              </a:rPr>
              <a:t>И было бы очень хорошим решением делать небольшие заводы по производству блоков из материала, который есть везде цемент и опилки. Цемента при этом нужно в 2-3 раза меньше.</a:t>
            </a:r>
          </a:p>
          <a:p>
            <a:pPr marL="342900" indent="-342900">
              <a:buFont typeface="Wingdings" panose="05000000000000000000" pitchFamily="2" charset="2"/>
              <a:buChar char="Ø"/>
            </a:pPr>
            <a:endParaRPr lang="ru-RU" sz="2000" dirty="0">
              <a:cs typeface="Times New Roman" pitchFamily="18" charset="0"/>
            </a:endParaRPr>
          </a:p>
          <a:p>
            <a:pPr marL="342900" indent="-342900">
              <a:buFont typeface="Wingdings" panose="05000000000000000000" pitchFamily="2" charset="2"/>
              <a:buChar char="Ø"/>
            </a:pPr>
            <a:r>
              <a:rPr lang="ru-RU" sz="2000" b="1" dirty="0">
                <a:cs typeface="Times New Roman" pitchFamily="18" charset="0"/>
              </a:rPr>
              <a:t>Даже если ориентироваться на 0,1% от рынка стройматериалов, то это уже более 50 </a:t>
            </a:r>
            <a:r>
              <a:rPr lang="ru-RU" sz="2000" b="1" dirty="0" err="1">
                <a:cs typeface="Times New Roman" pitchFamily="18" charset="0"/>
              </a:rPr>
              <a:t>млн.руб</a:t>
            </a:r>
            <a:r>
              <a:rPr lang="ru-RU" sz="2000" b="1" dirty="0">
                <a:cs typeface="Times New Roman" pitchFamily="18" charset="0"/>
              </a:rPr>
              <a:t>.</a:t>
            </a:r>
          </a:p>
          <a:p>
            <a:endParaRPr lang="ru-RU" dirty="0"/>
          </a:p>
        </p:txBody>
      </p:sp>
    </p:spTree>
    <p:extLst>
      <p:ext uri="{BB962C8B-B14F-4D97-AF65-F5344CB8AC3E}">
        <p14:creationId xmlns:p14="http://schemas.microsoft.com/office/powerpoint/2010/main" val="83729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7</a:t>
            </a:fld>
            <a:endParaRPr lang="ru-RU"/>
          </a:p>
        </p:txBody>
      </p:sp>
      <p:sp>
        <p:nvSpPr>
          <p:cNvPr id="6" name="Заголовок 5"/>
          <p:cNvSpPr>
            <a:spLocks noGrp="1"/>
          </p:cNvSpPr>
          <p:nvPr>
            <p:ph type="title"/>
          </p:nvPr>
        </p:nvSpPr>
        <p:spPr/>
        <p:txBody>
          <a:bodyPr/>
          <a:lstStyle/>
          <a:p>
            <a:r>
              <a:rPr lang="ru-RU" dirty="0"/>
              <a:t>Конкуренты</a:t>
            </a:r>
          </a:p>
        </p:txBody>
      </p:sp>
      <p:sp>
        <p:nvSpPr>
          <p:cNvPr id="2" name="Объект 1"/>
          <p:cNvSpPr>
            <a:spLocks noGrp="1"/>
          </p:cNvSpPr>
          <p:nvPr>
            <p:ph idx="1"/>
          </p:nvPr>
        </p:nvSpPr>
        <p:spPr>
          <a:xfrm>
            <a:off x="609521" y="983009"/>
            <a:ext cx="10971372" cy="5740024"/>
          </a:xfrm>
        </p:spPr>
        <p:txBody>
          <a:bodyPr>
            <a:normAutofit fontScale="92500" lnSpcReduction="10000"/>
          </a:bodyPr>
          <a:lstStyle/>
          <a:p>
            <a:r>
              <a:rPr lang="ru-RU" sz="2000" dirty="0"/>
              <a:t>Наши конкуренты это: </a:t>
            </a:r>
          </a:p>
          <a:p>
            <a:r>
              <a:rPr lang="ru-RU" sz="2000" dirty="0"/>
              <a:t>Компания «М-Конструктор».</a:t>
            </a:r>
          </a:p>
          <a:p>
            <a:r>
              <a:rPr lang="ru-RU" sz="2000" dirty="0"/>
              <a:t>“Домодедовский дробильно-щебёночный завод”</a:t>
            </a:r>
          </a:p>
          <a:p>
            <a:r>
              <a:rPr lang="ru-RU" sz="2000" dirty="0"/>
              <a:t>ООО «Штарком». </a:t>
            </a:r>
          </a:p>
          <a:p>
            <a:r>
              <a:rPr lang="ru-RU" sz="2000" dirty="0"/>
              <a:t>Компания «PLATON-BETON».</a:t>
            </a:r>
          </a:p>
          <a:p>
            <a:r>
              <a:rPr lang="ru-RU" sz="2000" dirty="0"/>
              <a:t>Кирпичный завод в г. Луховицы. </a:t>
            </a:r>
          </a:p>
          <a:p>
            <a:endParaRPr lang="ru-RU" sz="2000" dirty="0"/>
          </a:p>
          <a:p>
            <a:r>
              <a:rPr lang="ru-RU" dirty="0"/>
              <a:t>Наше решение выгоднее в сравнении с конкурентами по нескольким причинам: </a:t>
            </a:r>
          </a:p>
          <a:p>
            <a:pPr marL="457200" indent="-457200">
              <a:buAutoNum type="arabicPeriod"/>
            </a:pPr>
            <a:r>
              <a:rPr lang="ru-RU" dirty="0"/>
              <a:t>Мы применяем </a:t>
            </a:r>
            <a:r>
              <a:rPr lang="ru-RU" dirty="0" err="1"/>
              <a:t>арболит</a:t>
            </a:r>
            <a:r>
              <a:rPr lang="ru-RU" dirty="0"/>
              <a:t>. Это позволяет снизить затраты на изготовление. Получившийся материал легче обычных бетонов и кирпичей. </a:t>
            </a:r>
          </a:p>
          <a:p>
            <a:pPr marL="457200" indent="-457200">
              <a:buAutoNum type="arabicPeriod"/>
            </a:pPr>
            <a:endParaRPr lang="ru-RU" dirty="0"/>
          </a:p>
          <a:p>
            <a:pPr marL="457200" indent="-457200">
              <a:buAutoNum type="arabicPeriod"/>
            </a:pPr>
            <a:r>
              <a:rPr lang="ru-RU" dirty="0"/>
              <a:t>Особенные формы строительных блоков спроектированы специальным образом, что позволяет сохранять больше тепла </a:t>
            </a:r>
          </a:p>
          <a:p>
            <a:pPr marL="457200" indent="-457200">
              <a:buAutoNum type="arabicPeriod"/>
            </a:pPr>
            <a:endParaRPr lang="ru-RU" dirty="0"/>
          </a:p>
          <a:p>
            <a:pPr marL="457200" indent="-457200">
              <a:buAutoNum type="arabicPeriod"/>
            </a:pPr>
            <a:r>
              <a:rPr lang="ru-RU" dirty="0"/>
              <a:t>За счет количества и специальной форм пазов и гребней блоки можно соединять с минимальным количеством связывающего вещества</a:t>
            </a:r>
          </a:p>
          <a:p>
            <a:endParaRPr lang="ru-RU" dirty="0"/>
          </a:p>
        </p:txBody>
      </p:sp>
    </p:spTree>
    <p:extLst>
      <p:ext uri="{BB962C8B-B14F-4D97-AF65-F5344CB8AC3E}">
        <p14:creationId xmlns:p14="http://schemas.microsoft.com/office/powerpoint/2010/main" val="250708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8</a:t>
            </a:fld>
            <a:endParaRPr lang="ru-RU"/>
          </a:p>
        </p:txBody>
      </p:sp>
      <p:sp>
        <p:nvSpPr>
          <p:cNvPr id="6" name="Заголовок 5"/>
          <p:cNvSpPr>
            <a:spLocks noGrp="1"/>
          </p:cNvSpPr>
          <p:nvPr>
            <p:ph type="title"/>
          </p:nvPr>
        </p:nvSpPr>
        <p:spPr/>
        <p:txBody>
          <a:bodyPr/>
          <a:lstStyle/>
          <a:p>
            <a:r>
              <a:rPr lang="ru-RU" dirty="0"/>
              <a:t>Текущие результаты команды</a:t>
            </a:r>
          </a:p>
        </p:txBody>
      </p:sp>
      <p:sp>
        <p:nvSpPr>
          <p:cNvPr id="2" name="Объект 1"/>
          <p:cNvSpPr>
            <a:spLocks noGrp="1"/>
          </p:cNvSpPr>
          <p:nvPr>
            <p:ph idx="1"/>
          </p:nvPr>
        </p:nvSpPr>
        <p:spPr/>
        <p:txBody>
          <a:bodyPr/>
          <a:lstStyle/>
          <a:p>
            <a:r>
              <a:rPr lang="ru-RU" dirty="0"/>
              <a:t>Уровень TRL готовности 2: </a:t>
            </a:r>
          </a:p>
          <a:p>
            <a:endParaRPr lang="ru-RU" dirty="0"/>
          </a:p>
          <a:p>
            <a:pPr marL="457200" indent="-457200">
              <a:buFont typeface="+mj-lt"/>
              <a:buAutoNum type="arabicPeriod"/>
            </a:pPr>
            <a:r>
              <a:rPr lang="ru-RU" dirty="0"/>
              <a:t>Сформулированы технологическая концепция и применение возможных концепций для объекта. </a:t>
            </a:r>
          </a:p>
          <a:p>
            <a:pPr marL="457200" indent="-457200">
              <a:buFont typeface="+mj-lt"/>
              <a:buAutoNum type="arabicPeriod"/>
            </a:pPr>
            <a:r>
              <a:rPr lang="ru-RU" dirty="0"/>
              <a:t>Обоснована необходимость и возможность создания новой технологии, в которой используются физические эффекты и явления, подтвердившие предыдущий уровень готовности технологии. </a:t>
            </a:r>
          </a:p>
          <a:p>
            <a:pPr marL="457200" indent="-457200">
              <a:buFont typeface="+mj-lt"/>
              <a:buAutoNum type="arabicPeriod"/>
            </a:pPr>
            <a:r>
              <a:rPr lang="ru-RU" dirty="0"/>
              <a:t>Подтверждена обоснованность концепции, технического решения, доказана эффективность использования технологии в решении прикладных задач на базе предварительной проработки на уровне расчетных исследований и моделирования.</a:t>
            </a:r>
          </a:p>
        </p:txBody>
      </p:sp>
    </p:spTree>
    <p:extLst>
      <p:ext uri="{BB962C8B-B14F-4D97-AF65-F5344CB8AC3E}">
        <p14:creationId xmlns:p14="http://schemas.microsoft.com/office/powerpoint/2010/main" val="1995148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BC7A1EAF-E809-2AA4-077A-DF27BDE06A4B}"/>
              </a:ext>
            </a:extLst>
          </p:cNvPr>
          <p:cNvSpPr>
            <a:spLocks noGrp="1"/>
          </p:cNvSpPr>
          <p:nvPr>
            <p:ph type="title"/>
          </p:nvPr>
        </p:nvSpPr>
        <p:spPr/>
        <p:txBody>
          <a:bodyPr>
            <a:normAutofit/>
          </a:bodyPr>
          <a:lstStyle/>
          <a:p>
            <a:r>
              <a:rPr lang="ru-RU" dirty="0"/>
              <a:t>План развития стартап-проекта</a:t>
            </a:r>
          </a:p>
        </p:txBody>
      </p:sp>
      <p:sp>
        <p:nvSpPr>
          <p:cNvPr id="5" name="Номер слайда 4">
            <a:extLst>
              <a:ext uri="{FF2B5EF4-FFF2-40B4-BE49-F238E27FC236}">
                <a16:creationId xmlns:a16="http://schemas.microsoft.com/office/drawing/2014/main" id="{D21F8FD9-CB3D-06A6-9460-0E8706C9BD46}"/>
              </a:ext>
            </a:extLst>
          </p:cNvPr>
          <p:cNvSpPr>
            <a:spLocks noGrp="1"/>
          </p:cNvSpPr>
          <p:nvPr>
            <p:ph type="sldNum" sz="quarter" idx="12"/>
          </p:nvPr>
        </p:nvSpPr>
        <p:spPr/>
        <p:txBody>
          <a:bodyPr/>
          <a:lstStyle/>
          <a:p>
            <a:fld id="{024C55D1-92A9-4B02-AD60-DEC4B6659F3A}" type="slidenum">
              <a:rPr lang="ru-RU" smtClean="0"/>
              <a:pPr/>
              <a:t>9</a:t>
            </a:fld>
            <a:endParaRPr lang="ru-RU"/>
          </a:p>
        </p:txBody>
      </p:sp>
      <p:sp>
        <p:nvSpPr>
          <p:cNvPr id="10" name="Объект 1"/>
          <p:cNvSpPr>
            <a:spLocks noGrp="1"/>
          </p:cNvSpPr>
          <p:nvPr>
            <p:ph idx="1"/>
          </p:nvPr>
        </p:nvSpPr>
        <p:spPr>
          <a:xfrm>
            <a:off x="609521" y="1056904"/>
            <a:ext cx="10971372" cy="5300920"/>
          </a:xfrm>
        </p:spPr>
        <p:txBody>
          <a:bodyPr>
            <a:normAutofit lnSpcReduction="10000"/>
          </a:bodyPr>
          <a:lstStyle/>
          <a:p>
            <a:r>
              <a:rPr lang="ru-RU" dirty="0"/>
              <a:t>В течение ближайшего года планируется провести серию исследований со строительными смесями на основе </a:t>
            </a:r>
            <a:r>
              <a:rPr lang="ru-RU" dirty="0" err="1"/>
              <a:t>арболита</a:t>
            </a:r>
            <a:r>
              <a:rPr lang="ru-RU" dirty="0"/>
              <a:t>. </a:t>
            </a:r>
          </a:p>
          <a:p>
            <a:endParaRPr lang="ru-RU" dirty="0"/>
          </a:p>
          <a:p>
            <a:r>
              <a:rPr lang="ru-RU" dirty="0"/>
              <a:t>Также необходимо провести конструирование и моделирование основных элементов строительных блоков. И перейти в TRL 3 - созданию прототипа этих блоков, чтобы можно было провести дальнейшие испытания на прочность, теплопроводность и другие показатели, чтобы подтвердить данные моделирования. </a:t>
            </a:r>
          </a:p>
          <a:p>
            <a:endParaRPr lang="ru-RU" dirty="0"/>
          </a:p>
          <a:p>
            <a:r>
              <a:rPr lang="ru-RU" dirty="0"/>
              <a:t>С полученными результатами можно будет совместно с инвесторами подать заявку на дополнительное государственное финансирование, например, по программе СТАРТ Фонда содействия инновациям. На данном этапе идея недостаточно проработана, но материал может быть использован при подаче заявки на грант по программе УМНИК. Но сроки вышли в этом году.</a:t>
            </a:r>
          </a:p>
        </p:txBody>
      </p:sp>
    </p:spTree>
    <p:extLst>
      <p:ext uri="{BB962C8B-B14F-4D97-AF65-F5344CB8AC3E}">
        <p14:creationId xmlns:p14="http://schemas.microsoft.com/office/powerpoint/2010/main" val="3331001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10</a:t>
            </a:fld>
            <a:endParaRPr lang="ru-RU"/>
          </a:p>
        </p:txBody>
      </p:sp>
      <p:sp>
        <p:nvSpPr>
          <p:cNvPr id="6" name="Заголовок 5"/>
          <p:cNvSpPr>
            <a:spLocks noGrp="1"/>
          </p:cNvSpPr>
          <p:nvPr>
            <p:ph type="title"/>
          </p:nvPr>
        </p:nvSpPr>
        <p:spPr/>
        <p:txBody>
          <a:bodyPr/>
          <a:lstStyle/>
          <a:p>
            <a:r>
              <a:rPr lang="ru-RU" dirty="0"/>
              <a:t>Предложение для инвестора</a:t>
            </a:r>
          </a:p>
        </p:txBody>
      </p:sp>
      <p:sp>
        <p:nvSpPr>
          <p:cNvPr id="2" name="Объект 1"/>
          <p:cNvSpPr>
            <a:spLocks noGrp="1"/>
          </p:cNvSpPr>
          <p:nvPr>
            <p:ph idx="1"/>
          </p:nvPr>
        </p:nvSpPr>
        <p:spPr/>
        <p:txBody>
          <a:bodyPr/>
          <a:lstStyle/>
          <a:p>
            <a:r>
              <a:rPr lang="ru-RU" dirty="0"/>
              <a:t>Необходимая сумма стартап-проекту  - 10 </a:t>
            </a:r>
            <a:r>
              <a:rPr lang="ru-RU" dirty="0" err="1"/>
              <a:t>млн.руб</a:t>
            </a:r>
            <a:r>
              <a:rPr lang="ru-RU" dirty="0"/>
              <a:t>. в год</a:t>
            </a:r>
          </a:p>
          <a:p>
            <a:endParaRPr lang="ru-RU" dirty="0"/>
          </a:p>
          <a:p>
            <a:endParaRPr lang="ru-RU" dirty="0"/>
          </a:p>
          <a:p>
            <a:r>
              <a:rPr lang="ru-RU" dirty="0"/>
              <a:t>Сумма пойдет на разработку, моделирование блоков и проведение испытаний</a:t>
            </a:r>
          </a:p>
          <a:p>
            <a:r>
              <a:rPr lang="ru-RU" dirty="0"/>
              <a:t>Изготовление новых пресс-форм</a:t>
            </a:r>
          </a:p>
          <a:p>
            <a:r>
              <a:rPr lang="ru-RU" dirty="0"/>
              <a:t>Регистрация интеллектуальной собственности</a:t>
            </a:r>
          </a:p>
          <a:p>
            <a:endParaRPr lang="ru-RU" dirty="0"/>
          </a:p>
          <a:p>
            <a:endParaRPr lang="ru-RU" dirty="0"/>
          </a:p>
          <a:p>
            <a:r>
              <a:rPr lang="ru-RU" dirty="0"/>
              <a:t>Что получит инвестор? Долю в совместном предприятии, которое будет производить готовые блоки и/или продавать технологию.</a:t>
            </a:r>
          </a:p>
        </p:txBody>
      </p:sp>
    </p:spTree>
    <p:extLst>
      <p:ext uri="{BB962C8B-B14F-4D97-AF65-F5344CB8AC3E}">
        <p14:creationId xmlns:p14="http://schemas.microsoft.com/office/powerpoint/2010/main" val="4163999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024C55D1-92A9-4B02-AD60-DEC4B6659F3A}" type="slidenum">
              <a:rPr lang="ru-RU" smtClean="0"/>
              <a:pPr/>
              <a:t>11</a:t>
            </a:fld>
            <a:endParaRPr lang="ru-RU"/>
          </a:p>
        </p:txBody>
      </p:sp>
      <p:sp>
        <p:nvSpPr>
          <p:cNvPr id="4" name="Заголовок 3"/>
          <p:cNvSpPr>
            <a:spLocks noGrp="1"/>
          </p:cNvSpPr>
          <p:nvPr>
            <p:ph type="title"/>
          </p:nvPr>
        </p:nvSpPr>
        <p:spPr/>
        <p:txBody>
          <a:bodyPr>
            <a:normAutofit/>
          </a:bodyPr>
          <a:lstStyle/>
          <a:p>
            <a:r>
              <a:rPr lang="ru-RU" dirty="0"/>
              <a:t>Команда</a:t>
            </a:r>
          </a:p>
        </p:txBody>
      </p:sp>
      <p:sp>
        <p:nvSpPr>
          <p:cNvPr id="43" name="Объект 1"/>
          <p:cNvSpPr txBox="1">
            <a:spLocks/>
          </p:cNvSpPr>
          <p:nvPr/>
        </p:nvSpPr>
        <p:spPr>
          <a:xfrm>
            <a:off x="550144" y="962542"/>
            <a:ext cx="10971372" cy="5740024"/>
          </a:xfrm>
          <a:prstGeom prst="rect">
            <a:avLst/>
          </a:prstGeom>
        </p:spPr>
        <p:txBody>
          <a:bodyPr>
            <a:normAutofit fontScale="92500" lnSpcReduction="20000"/>
          </a:bodyPr>
          <a:lstStyle>
            <a:lvl1pPr marL="2036" indent="-2036" algn="l" defTabSz="1172261" rtl="0" eaLnBrk="1" latinLnBrk="0" hangingPunct="1">
              <a:spcBef>
                <a:spcPct val="20000"/>
              </a:spcBef>
              <a:buFont typeface="Arial" pitchFamily="34" charset="0"/>
              <a:buNone/>
              <a:defRPr sz="2300" kern="1200">
                <a:solidFill>
                  <a:schemeClr val="tx1"/>
                </a:solidFill>
                <a:latin typeface="+mn-lt"/>
                <a:ea typeface="+mn-ea"/>
                <a:cs typeface="+mn-cs"/>
              </a:defRPr>
            </a:lvl1pPr>
            <a:lvl2pPr marL="461985" indent="-4070" algn="l" defTabSz="1172261" rtl="0" eaLnBrk="1" latinLnBrk="0" hangingPunct="1">
              <a:spcBef>
                <a:spcPct val="20000"/>
              </a:spcBef>
              <a:buFont typeface="Arial" pitchFamily="34" charset="0"/>
              <a:buNone/>
              <a:defRPr sz="1800" kern="1200">
                <a:solidFill>
                  <a:schemeClr val="tx1"/>
                </a:solidFill>
                <a:latin typeface="+mn-lt"/>
                <a:ea typeface="+mn-ea"/>
                <a:cs typeface="+mn-cs"/>
              </a:defRPr>
            </a:lvl2pPr>
            <a:lvl3pPr marL="1373744" indent="2036" algn="l" defTabSz="1172261" rtl="0" eaLnBrk="1" latinLnBrk="0" hangingPunct="1">
              <a:spcBef>
                <a:spcPct val="20000"/>
              </a:spcBef>
              <a:buFont typeface="Arial" pitchFamily="34" charset="0"/>
              <a:buNone/>
              <a:defRPr sz="1500" kern="1200">
                <a:solidFill>
                  <a:schemeClr val="bg1">
                    <a:lumMod val="75000"/>
                  </a:schemeClr>
                </a:solidFill>
                <a:latin typeface="+mn-lt"/>
                <a:ea typeface="+mn-ea"/>
                <a:cs typeface="+mn-cs"/>
              </a:defRPr>
            </a:lvl3pPr>
            <a:lvl4pPr marL="2051456"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4pPr>
            <a:lvl5pPr marL="2637587"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5pPr>
            <a:lvl6pPr marL="3223717"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984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9597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8210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9pPr>
          </a:lstStyle>
          <a:p>
            <a:r>
              <a:rPr lang="ru-RU" dirty="0"/>
              <a:t>ФИО и фотографии участников команды с указанием роли с научно-техническим/инженерно-техническим, управленческим и предпринимательским потенциалом (</a:t>
            </a:r>
            <a:r>
              <a:rPr lang="ru-RU" sz="2400" dirty="0"/>
              <a:t>Ключевые члены вашей команды (</a:t>
            </a:r>
            <a:r>
              <a:rPr lang="en" sz="2400" dirty="0"/>
              <a:t>CEO, CTO </a:t>
            </a:r>
            <a:r>
              <a:rPr lang="ru-RU" sz="2400" dirty="0"/>
              <a:t>и С</a:t>
            </a:r>
            <a:r>
              <a:rPr lang="en" sz="2400" dirty="0"/>
              <a:t>MO), </a:t>
            </a:r>
            <a:r>
              <a:rPr lang="ru-RU" sz="2400" dirty="0"/>
              <a:t>опыт и компетенции</a:t>
            </a:r>
            <a:r>
              <a:rPr lang="ru-RU" dirty="0"/>
              <a:t>)</a:t>
            </a:r>
          </a:p>
          <a:p>
            <a:endParaRPr lang="ru-RU" dirty="0"/>
          </a:p>
          <a:p>
            <a:r>
              <a:rPr lang="ru-RU" dirty="0"/>
              <a:t>Квалификация и укомплектованность команды? </a:t>
            </a:r>
          </a:p>
          <a:p>
            <a:endParaRPr lang="ru-RU" dirty="0"/>
          </a:p>
          <a:p>
            <a:r>
              <a:rPr lang="ru-RU" dirty="0"/>
              <a:t>Контакты команды (телефон и </a:t>
            </a:r>
            <a:r>
              <a:rPr lang="ru-RU" dirty="0" err="1"/>
              <a:t>эл.почта</a:t>
            </a:r>
            <a:r>
              <a:rPr lang="ru-RU" dirty="0"/>
              <a:t>)</a:t>
            </a:r>
          </a:p>
          <a:p>
            <a:endParaRPr lang="ru-RU" dirty="0"/>
          </a:p>
          <a:p>
            <a:r>
              <a:rPr lang="ru-RU" dirty="0"/>
              <a:t>Ментор команды? Трекер команды?</a:t>
            </a:r>
          </a:p>
          <a:p>
            <a:endParaRPr lang="ru-RU" dirty="0"/>
          </a:p>
          <a:p>
            <a:r>
              <a:rPr lang="ru-RU" dirty="0"/>
              <a:t>Можно указать название тренингов, программ в которых принимали участие члены команды… дата участия</a:t>
            </a:r>
          </a:p>
          <a:p>
            <a:endParaRPr lang="ru-RU" dirty="0"/>
          </a:p>
          <a:p>
            <a:r>
              <a:rPr lang="ru-RU" dirty="0"/>
              <a:t>Скриншоты добавить сертификатов/удостоверений членов команды</a:t>
            </a:r>
          </a:p>
          <a:p>
            <a:endParaRPr lang="ru-RU" dirty="0"/>
          </a:p>
          <a:p>
            <a:r>
              <a:rPr lang="ru-RU" dirty="0"/>
              <a:t>Добавить фотографии с конкурсов, тренингов (добавить ссылочки)</a:t>
            </a:r>
          </a:p>
          <a:p>
            <a:endParaRPr lang="ru-RU" dirty="0"/>
          </a:p>
        </p:txBody>
      </p:sp>
    </p:spTree>
    <p:extLst>
      <p:ext uri="{BB962C8B-B14F-4D97-AF65-F5344CB8AC3E}">
        <p14:creationId xmlns:p14="http://schemas.microsoft.com/office/powerpoint/2010/main" val="3069170245"/>
      </p:ext>
    </p:extLst>
  </p:cSld>
  <p:clrMapOvr>
    <a:masterClrMapping/>
  </p:clrMapOvr>
</p:sld>
</file>

<file path=ppt/theme/theme1.xml><?xml version="1.0" encoding="utf-8"?>
<a:theme xmlns:a="http://schemas.openxmlformats.org/drawingml/2006/main" name="Презентация">
  <a:themeElements>
    <a:clrScheme name="ЧГУ">
      <a:dk1>
        <a:srgbClr val="000000"/>
      </a:dk1>
      <a:lt1>
        <a:srgbClr val="FFFFFF"/>
      </a:lt1>
      <a:dk2>
        <a:srgbClr val="121314"/>
      </a:dk2>
      <a:lt2>
        <a:srgbClr val="F5F3F4"/>
      </a:lt2>
      <a:accent1>
        <a:srgbClr val="DA251D"/>
      </a:accent1>
      <a:accent2>
        <a:srgbClr val="A50E13"/>
      </a:accent2>
      <a:accent3>
        <a:srgbClr val="660102"/>
      </a:accent3>
      <a:accent4>
        <a:srgbClr val="E63538"/>
      </a:accent4>
      <a:accent5>
        <a:srgbClr val="B2A8A7"/>
      </a:accent5>
      <a:accent6>
        <a:srgbClr val="D4D4D4"/>
      </a:accent6>
      <a:hlink>
        <a:srgbClr val="DA251D"/>
      </a:hlink>
      <a:folHlink>
        <a:srgbClr val="B2A8A7"/>
      </a:folHlink>
    </a:clrScheme>
    <a:fontScheme name="ЧГУ">
      <a:majorFont>
        <a:latin typeface="Calibri"/>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Документ" ma:contentTypeID="0x010100656ABC71915A65409974F16DAB6CB108" ma:contentTypeVersion="0" ma:contentTypeDescription="Создание документа." ma:contentTypeScope="" ma:versionID="c8774b5934b7985f22c5820de96ea1a8">
  <xsd:schema xmlns:xsd="http://www.w3.org/2001/XMLSchema" xmlns:xs="http://www.w3.org/2001/XMLSchema" xmlns:p="http://schemas.microsoft.com/office/2006/metadata/properties" targetNamespace="http://schemas.microsoft.com/office/2006/metadata/properties" ma:root="true" ma:fieldsID="05e12873f23c1de23bbbcb46a6ca79b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200D7A-E42F-473E-ABEB-7993CB9305DC}">
  <ds:schemaRefs>
    <ds:schemaRef ds:uri="http://schemas.microsoft.com/office/2006/metadata/properties"/>
    <ds:schemaRef ds:uri="http://www.w3.org/2000/xmlns/"/>
    <ds:schemaRef ds:uri="http://schemas.microsoft.com/office/infopath/2007/PartnerControls"/>
  </ds:schemaRefs>
</ds:datastoreItem>
</file>

<file path=customXml/itemProps2.xml><?xml version="1.0" encoding="utf-8"?>
<ds:datastoreItem xmlns:ds="http://schemas.openxmlformats.org/officeDocument/2006/customXml" ds:itemID="{5F526418-28B2-4068-A09F-A347295C5B97}">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FDA8685B-D433-4A50-82AE-0EE899E309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2419</TotalTime>
  <Words>799</Words>
  <Application>Microsoft Office PowerPoint</Application>
  <PresentationFormat>Произвольный</PresentationFormat>
  <Paragraphs>99</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Times New Roman</vt:lpstr>
      <vt:lpstr>Wingdings</vt:lpstr>
      <vt:lpstr>Презентация</vt:lpstr>
      <vt:lpstr>Разработка кирпича-конструктора для расширения возможностей любительского строительства</vt:lpstr>
      <vt:lpstr>Актуальность проекта и проблема клиента</vt:lpstr>
      <vt:lpstr>Решение</vt:lpstr>
      <vt:lpstr>Целевая аудитория</vt:lpstr>
      <vt:lpstr>Бизнес-модель</vt:lpstr>
      <vt:lpstr>Рынок</vt:lpstr>
      <vt:lpstr>Конкуренты</vt:lpstr>
      <vt:lpstr>Текущие результаты команды</vt:lpstr>
      <vt:lpstr>План развития стартап-проекта</vt:lpstr>
      <vt:lpstr>Предложение для инвестора</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достижения кафедры химических технологий  1972-2022 гг.</dc:title>
  <dc:creator>Anastasia</dc:creator>
  <cp:lastModifiedBy>Ударатин Алексей Валентинович</cp:lastModifiedBy>
  <cp:revision>293</cp:revision>
  <dcterms:created xsi:type="dcterms:W3CDTF">2022-04-04T12:37:27Z</dcterms:created>
  <dcterms:modified xsi:type="dcterms:W3CDTF">2023-11-19T21:49:26Z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0x010100656ABC71915A65409974F16DAB6CB108</vt:lpwstr>
  </property>
</Properties>
</file>