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1"/>
  </p:notesMasterIdLst>
  <p:sldIdLst>
    <p:sldId id="311" r:id="rId4"/>
    <p:sldId id="482" r:id="rId5"/>
    <p:sldId id="475" r:id="rId6"/>
    <p:sldId id="472" r:id="rId7"/>
    <p:sldId id="473" r:id="rId8"/>
    <p:sldId id="474" r:id="rId9"/>
    <p:sldId id="481" r:id="rId10"/>
    <p:sldId id="623" r:id="rId11"/>
    <p:sldId id="624" r:id="rId12"/>
    <p:sldId id="625" r:id="rId13"/>
    <p:sldId id="476" r:id="rId14"/>
    <p:sldId id="477" r:id="rId15"/>
    <p:sldId id="478" r:id="rId16"/>
    <p:sldId id="479" r:id="rId17"/>
    <p:sldId id="480" r:id="rId18"/>
    <p:sldId id="618" r:id="rId19"/>
    <p:sldId id="469" r:id="rId20"/>
    <p:sldId id="470" r:id="rId21"/>
    <p:sldId id="621" r:id="rId22"/>
    <p:sldId id="622" r:id="rId23"/>
    <p:sldId id="620" r:id="rId24"/>
    <p:sldId id="637" r:id="rId25"/>
    <p:sldId id="632" r:id="rId26"/>
    <p:sldId id="633" r:id="rId27"/>
    <p:sldId id="635" r:id="rId28"/>
    <p:sldId id="636" r:id="rId29"/>
    <p:sldId id="626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8039"/>
    <a:srgbClr val="B01B0D"/>
    <a:srgbClr val="3DB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70" autoAdjust="0"/>
    <p:restoredTop sz="94660"/>
  </p:normalViewPr>
  <p:slideViewPr>
    <p:cSldViewPr snapToGrid="0">
      <p:cViewPr varScale="1">
        <p:scale>
          <a:sx n="98" d="100"/>
          <a:sy n="98" d="100"/>
        </p:scale>
        <p:origin x="5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0C0CC-06D3-4FA8-86AA-4A6ADE476E93}" type="datetimeFigureOut">
              <a:rPr lang="ru-RU" smtClean="0"/>
              <a:t>05.08.2023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8A09B-C8B1-4E6B-9139-D0F82330C5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806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7AEB47-B547-4C8F-BEE3-4DFD197F6C3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902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Возвращаясь к целеполаганию, у нас остался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ешё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один не заполненный сегмент модели, это контексты или рамки того, где находится ваш проект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2397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Любой проект имеет свои временные точки, на основании которых мы можем говорить о том, что проект достиг определённых промежуточных целей. 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Опционально рассказать про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milestones 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происхождение термина дорожной карты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904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905269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28596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98068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41420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24623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123146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88705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467776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4847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85850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3571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sz="69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/>
            </a:lvl1pPr>
            <a:lvl2pPr lvl="1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2267"/>
            </a:lvl2pPr>
            <a:lvl3pPr lvl="2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/>
            </a:lvl3pPr>
            <a:lvl4pPr lvl="3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4pPr>
            <a:lvl5pPr lvl="4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5pPr>
            <a:lvl6pPr lvl="5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6pPr>
            <a:lvl7pPr lvl="6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7pPr>
            <a:lvl8pPr lvl="7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8pPr>
            <a:lvl9pPr lvl="8" algn="ctr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675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1" y="1825626"/>
            <a:ext cx="5181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2"/>
          </p:nvPr>
        </p:nvSpPr>
        <p:spPr>
          <a:xfrm>
            <a:off x="6172200" y="1825626"/>
            <a:ext cx="5181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1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508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sz="69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2267">
                <a:solidFill>
                  <a:schemeClr val="lt1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>
                <a:solidFill>
                  <a:schemeClr val="lt1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971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 b="1"/>
            </a:lvl1pPr>
            <a:lvl2pPr marL="1219170" lvl="1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2267" b="1"/>
            </a:lvl2pPr>
            <a:lvl3pPr marL="1828754" lvl="2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 b="1"/>
            </a:lvl3pPr>
            <a:lvl4pPr marL="2438339" lvl="3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4pPr>
            <a:lvl5pPr marL="3047924" lvl="4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5pPr>
            <a:lvl6pPr marL="3657509" lvl="5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6pPr>
            <a:lvl7pPr marL="4267093" lvl="6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7pPr>
            <a:lvl8pPr marL="4876678" lvl="7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8pPr>
            <a:lvl9pPr marL="5486263" lvl="8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 b="1"/>
            </a:lvl1pPr>
            <a:lvl2pPr marL="1219170" lvl="1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 sz="2267" b="1"/>
            </a:lvl2pPr>
            <a:lvl3pPr marL="1828754" lvl="2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 b="1"/>
            </a:lvl3pPr>
            <a:lvl4pPr marL="2438339" lvl="3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4pPr>
            <a:lvl5pPr marL="3047924" lvl="4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5pPr>
            <a:lvl6pPr marL="3657509" lvl="5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6pPr>
            <a:lvl7pPr marL="4267093" lvl="6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7pPr>
            <a:lvl8pPr marL="4876678" lvl="7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8pPr>
            <a:lvl9pPr marL="5486263" lvl="8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541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792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562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37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541853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3733"/>
            </a:lvl1pPr>
            <a:lvl2pPr marL="1219170" lvl="1" indent="-507987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3200"/>
            </a:lvl2pPr>
            <a:lvl3pPr marL="1828754" lvl="2" indent="-482588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 sz="2800"/>
            </a:lvl3pPr>
            <a:lvl4pPr marL="2438339" lvl="3" indent="-44872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  <a:defRPr sz="2267"/>
            </a:lvl4pPr>
            <a:lvl5pPr marL="3047924" lvl="4" indent="-44872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  <a:defRPr sz="2267"/>
            </a:lvl5pPr>
            <a:lvl6pPr marL="3657509" lvl="5" indent="-44872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  <a:defRPr sz="2267"/>
            </a:lvl6pPr>
            <a:lvl7pPr marL="4267093" lvl="6" indent="-44872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  <a:defRPr sz="2267"/>
            </a:lvl7pPr>
            <a:lvl8pPr marL="4876678" lvl="7" indent="-44872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  <a:defRPr sz="2267"/>
            </a:lvl8pPr>
            <a:lvl9pPr marL="5486263" lvl="8" indent="-44872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  <a:defRPr sz="2267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1pPr>
            <a:lvl2pPr marL="1219170" lvl="1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/>
            </a:lvl2pPr>
            <a:lvl3pPr marL="1828754" lvl="2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/>
            </a:lvl3pPr>
            <a:lvl4pPr marL="2438339" lvl="3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4pPr>
            <a:lvl5pPr marL="3047924" lvl="4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5pPr>
            <a:lvl6pPr marL="3657509" lvl="5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6pPr>
            <a:lvl7pPr marL="4267093" lvl="6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7pPr>
            <a:lvl8pPr marL="4876678" lvl="7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8pPr>
            <a:lvl9pPr marL="5486263" lvl="8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445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37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sz="22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sz="22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sz="22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sz="22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sz="22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sz="22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/>
            </a:lvl1pPr>
            <a:lvl2pPr marL="1219170" lvl="1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/>
            </a:lvl2pPr>
            <a:lvl3pPr marL="1828754" lvl="2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/>
            </a:lvl3pPr>
            <a:lvl4pPr marL="2438339" lvl="3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4pPr>
            <a:lvl5pPr marL="3047924" lvl="4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5pPr>
            <a:lvl6pPr marL="3657509" lvl="5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6pPr>
            <a:lvl7pPr marL="4267093" lvl="6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7pPr>
            <a:lvl8pPr marL="4876678" lvl="7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8pPr>
            <a:lvl9pPr marL="5486263" lvl="8" indent="-304792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800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5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884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7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4" y="-596105"/>
            <a:ext cx="5811837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151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125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18807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208244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055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30553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70557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3521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397923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470939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59561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00539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875330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73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648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Calibri"/>
              <a:buNone/>
              <a:defRPr sz="3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863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31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575" tIns="35775" rIns="71575" bIns="357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4592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21B31-7978-409F-96FE-6D6D0E5B1388}" type="datetime1">
              <a:rPr lang="ru-RU" smtClean="0"/>
              <a:pPr/>
              <a:t>05.08.2023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ФГБОУ ВО Тульский государственный университет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936FF-7689-4194-A362-668F9B3B6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4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18" Type="http://schemas.openxmlformats.org/officeDocument/2006/relationships/image" Target="../media/image14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7.svg"/><Relationship Id="rId7" Type="http://schemas.openxmlformats.org/officeDocument/2006/relationships/image" Target="../media/image3.svg"/><Relationship Id="rId12" Type="http://schemas.openxmlformats.org/officeDocument/2006/relationships/image" Target="../media/image8.png"/><Relationship Id="rId17" Type="http://schemas.openxmlformats.org/officeDocument/2006/relationships/image" Target="../media/image13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11" Type="http://schemas.openxmlformats.org/officeDocument/2006/relationships/image" Target="../media/image7.svg"/><Relationship Id="rId24" Type="http://schemas.openxmlformats.org/officeDocument/2006/relationships/image" Target="../media/image20.jpg"/><Relationship Id="rId5" Type="http://schemas.openxmlformats.org/officeDocument/2006/relationships/image" Target="../media/image1.emf"/><Relationship Id="rId15" Type="http://schemas.openxmlformats.org/officeDocument/2006/relationships/image" Target="../media/image11.svg"/><Relationship Id="rId23" Type="http://schemas.openxmlformats.org/officeDocument/2006/relationships/image" Target="../media/image19.svg"/><Relationship Id="rId10" Type="http://schemas.openxmlformats.org/officeDocument/2006/relationships/image" Target="../media/image6.png"/><Relationship Id="rId19" Type="http://schemas.openxmlformats.org/officeDocument/2006/relationships/image" Target="../media/image15.sv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svg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emf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2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0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2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4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5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8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18" Type="http://schemas.openxmlformats.org/officeDocument/2006/relationships/image" Target="../media/image63.png"/><Relationship Id="rId3" Type="http://schemas.openxmlformats.org/officeDocument/2006/relationships/image" Target="../media/image51.jpe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2.png"/><Relationship Id="rId11" Type="http://schemas.openxmlformats.org/officeDocument/2006/relationships/image" Target="../media/image56.png"/><Relationship Id="rId5" Type="http://schemas.openxmlformats.org/officeDocument/2006/relationships/image" Target="../media/image21.emf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9.jpe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21.emf"/><Relationship Id="rId9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7">
            <a:extLst>
              <a:ext uri="{FF2B5EF4-FFF2-40B4-BE49-F238E27FC236}">
                <a16:creationId xmlns:a16="http://schemas.microsoft.com/office/drawing/2014/main" id="{701BC67F-9047-47B7-8141-8CA3D0166F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6413" y="355600"/>
          <a:ext cx="1103312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" name="CorelDRAW" r:id="rId4" imgW="1344960" imgH="1944000" progId="">
                  <p:embed/>
                </p:oleObj>
              </mc:Choice>
              <mc:Fallback>
                <p:oleObj name="CorelDRAW" r:id="rId4" imgW="1344960" imgH="1944000" progId="">
                  <p:embed/>
                  <p:pic>
                    <p:nvPicPr>
                      <p:cNvPr id="6" name="Объект 7">
                        <a:extLst>
                          <a:ext uri="{FF2B5EF4-FFF2-40B4-BE49-F238E27FC236}">
                            <a16:creationId xmlns:a16="http://schemas.microsoft.com/office/drawing/2014/main" id="{701BC67F-9047-47B7-8141-8CA3D0166F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3" y="355600"/>
                        <a:ext cx="1103312" cy="159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C66177C-7908-481A-B9DC-83703C2E7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2719" y="203744"/>
            <a:ext cx="5807485" cy="1200639"/>
          </a:xfrm>
        </p:spPr>
        <p:txBody>
          <a:bodyPr anchor="t">
            <a:normAutofit fontScale="90000"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SUMMER SCHOOL</a:t>
            </a:r>
            <a:br>
              <a:rPr lang="ru-RU" sz="3600" b="1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 PROJECT</a:t>
            </a:r>
            <a:br>
              <a:rPr lang="ru-RU" sz="4400" b="1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</a:br>
            <a:br>
              <a:rPr lang="ru-RU" sz="2954" b="1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</a:br>
            <a:br>
              <a:rPr lang="ru-RU" sz="4400" b="1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</a:br>
            <a:br>
              <a:rPr lang="ru-RU" sz="4400" b="1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</a:br>
            <a:endParaRPr lang="ru-RU" sz="2200" b="1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9A7E0-98C1-4CBB-9400-04625EAF2961}"/>
              </a:ext>
            </a:extLst>
          </p:cNvPr>
          <p:cNvSpPr txBox="1"/>
          <p:nvPr/>
        </p:nvSpPr>
        <p:spPr>
          <a:xfrm>
            <a:off x="6212719" y="1456245"/>
            <a:ext cx="59792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"Phygital Space in TSU"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D8ACF9-30AA-4790-9739-00267AE76BF2}"/>
              </a:ext>
            </a:extLst>
          </p:cNvPr>
          <p:cNvSpPr txBox="1"/>
          <p:nvPr/>
        </p:nvSpPr>
        <p:spPr>
          <a:xfrm>
            <a:off x="5688448" y="3373243"/>
            <a:ext cx="63317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TEAM OF THE PROJECT:</a:t>
            </a:r>
          </a:p>
          <a:p>
            <a:pPr marL="342900" indent="-342900">
              <a:buAutoNum type="arabicPeriod"/>
            </a:pPr>
            <a:r>
              <a:rPr lang="en-US" i="1" dirty="0">
                <a:solidFill>
                  <a:schemeClr val="bg1"/>
                </a:solidFill>
              </a:rPr>
              <a:t>Daria Korshunova</a:t>
            </a:r>
            <a:r>
              <a:rPr lang="ru-RU" i="1" dirty="0">
                <a:solidFill>
                  <a:schemeClr val="bg1"/>
                </a:solidFill>
              </a:rPr>
              <a:t>, </a:t>
            </a:r>
            <a:r>
              <a:rPr lang="en-US" i="1" dirty="0">
                <a:solidFill>
                  <a:schemeClr val="bg1"/>
                </a:solidFill>
              </a:rPr>
              <a:t>Institute of Law and Management</a:t>
            </a:r>
          </a:p>
          <a:p>
            <a:pPr marL="342900" indent="-342900">
              <a:buAutoNum type="arabicPeriod" startAt="2"/>
            </a:pPr>
            <a:r>
              <a:rPr lang="en-US" i="1" dirty="0">
                <a:solidFill>
                  <a:schemeClr val="bg1"/>
                </a:solidFill>
              </a:rPr>
              <a:t>Andrey Korostin</a:t>
            </a:r>
            <a:r>
              <a:rPr lang="ru-RU" i="1" dirty="0">
                <a:solidFill>
                  <a:schemeClr val="bg1"/>
                </a:solidFill>
              </a:rPr>
              <a:t>,</a:t>
            </a:r>
            <a:r>
              <a:rPr lang="en-US" i="1" dirty="0">
                <a:solidFill>
                  <a:schemeClr val="bg1"/>
                </a:solidFill>
              </a:rPr>
              <a:t> Institute of Applied Mathematics and Computer Science</a:t>
            </a:r>
          </a:p>
          <a:p>
            <a:pPr marL="342900" indent="-342900">
              <a:buAutoNum type="arabicPeriod" startAt="2"/>
            </a:pPr>
            <a:r>
              <a:rPr lang="en-US" i="1" dirty="0">
                <a:solidFill>
                  <a:schemeClr val="bg1"/>
                </a:solidFill>
              </a:rPr>
              <a:t>Irina Fomicheva</a:t>
            </a:r>
            <a:r>
              <a:rPr lang="ru-RU" i="1" dirty="0">
                <a:solidFill>
                  <a:schemeClr val="bg1"/>
                </a:solidFill>
              </a:rPr>
              <a:t>,</a:t>
            </a:r>
            <a:r>
              <a:rPr lang="en-US" i="1" dirty="0">
                <a:solidFill>
                  <a:schemeClr val="bg1"/>
                </a:solidFill>
              </a:rPr>
              <a:t> Polytechnic Institute </a:t>
            </a:r>
          </a:p>
          <a:p>
            <a:pPr marL="342900" indent="-342900">
              <a:buAutoNum type="arabicPeriod" startAt="2"/>
            </a:pPr>
            <a:r>
              <a:rPr lang="en-US" i="1" dirty="0">
                <a:solidFill>
                  <a:schemeClr val="bg1"/>
                </a:solidFill>
              </a:rPr>
              <a:t>Ksenia Korneeva</a:t>
            </a:r>
            <a:r>
              <a:rPr lang="ru-RU" i="1" dirty="0">
                <a:solidFill>
                  <a:schemeClr val="bg1"/>
                </a:solidFill>
              </a:rPr>
              <a:t>,</a:t>
            </a:r>
            <a:r>
              <a:rPr lang="en-US" i="1" dirty="0">
                <a:solidFill>
                  <a:schemeClr val="bg1"/>
                </a:solidFill>
              </a:rPr>
              <a:t> Institute of Law and Management</a:t>
            </a:r>
          </a:p>
        </p:txBody>
      </p:sp>
      <p:pic>
        <p:nvPicPr>
          <p:cNvPr id="2" name="Рисунок 1" descr="Ученый">
            <a:extLst>
              <a:ext uri="{FF2B5EF4-FFF2-40B4-BE49-F238E27FC236}">
                <a16:creationId xmlns:a16="http://schemas.microsoft.com/office/drawing/2014/main" id="{4047BD32-ECA0-C822-CDF3-470F42CBD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06182" y="4156634"/>
            <a:ext cx="914400" cy="914400"/>
          </a:xfrm>
          <a:prstGeom prst="rect">
            <a:avLst/>
          </a:prstGeom>
        </p:spPr>
      </p:pic>
      <p:pic>
        <p:nvPicPr>
          <p:cNvPr id="7" name="Рисунок 6" descr="ДНК">
            <a:extLst>
              <a:ext uri="{FF2B5EF4-FFF2-40B4-BE49-F238E27FC236}">
                <a16:creationId xmlns:a16="http://schemas.microsoft.com/office/drawing/2014/main" id="{D609E28B-9364-5D4F-C735-5F569E7C89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06182" y="2971800"/>
            <a:ext cx="914400" cy="914400"/>
          </a:xfrm>
          <a:prstGeom prst="rect">
            <a:avLst/>
          </a:prstGeom>
        </p:spPr>
      </p:pic>
      <p:pic>
        <p:nvPicPr>
          <p:cNvPr id="9" name="Рисунок 8" descr="Атом">
            <a:extLst>
              <a:ext uri="{FF2B5EF4-FFF2-40B4-BE49-F238E27FC236}">
                <a16:creationId xmlns:a16="http://schemas.microsoft.com/office/drawing/2014/main" id="{F64642E1-DC07-083C-8D21-6A67895BCF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6413" y="4201085"/>
            <a:ext cx="914400" cy="914400"/>
          </a:xfrm>
          <a:prstGeom prst="rect">
            <a:avLst/>
          </a:prstGeom>
        </p:spPr>
      </p:pic>
      <p:pic>
        <p:nvPicPr>
          <p:cNvPr id="10" name="Рисунок 9" descr="Магнит">
            <a:extLst>
              <a:ext uri="{FF2B5EF4-FFF2-40B4-BE49-F238E27FC236}">
                <a16:creationId xmlns:a16="http://schemas.microsoft.com/office/drawing/2014/main" id="{ADF0932E-DF70-6623-4E87-C87ED9BB75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758" y="2971800"/>
            <a:ext cx="914400" cy="914400"/>
          </a:xfrm>
          <a:prstGeom prst="rect">
            <a:avLst/>
          </a:prstGeom>
        </p:spPr>
      </p:pic>
      <p:pic>
        <p:nvPicPr>
          <p:cNvPr id="11" name="Рисунок 10" descr="Пробирки">
            <a:extLst>
              <a:ext uri="{FF2B5EF4-FFF2-40B4-BE49-F238E27FC236}">
                <a16:creationId xmlns:a16="http://schemas.microsoft.com/office/drawing/2014/main" id="{3C4F9D9B-4B50-7CB0-B119-CD9EFE334E5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806182" y="5488275"/>
            <a:ext cx="914400" cy="914400"/>
          </a:xfrm>
          <a:prstGeom prst="rect">
            <a:avLst/>
          </a:prstGeom>
        </p:spPr>
      </p:pic>
      <p:pic>
        <p:nvPicPr>
          <p:cNvPr id="12" name="Рисунок 11" descr="Микроскоп">
            <a:extLst>
              <a:ext uri="{FF2B5EF4-FFF2-40B4-BE49-F238E27FC236}">
                <a16:creationId xmlns:a16="http://schemas.microsoft.com/office/drawing/2014/main" id="{52AE8EC2-8FEB-AE24-5947-1313A3646A9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107635" y="5488275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лба">
            <a:extLst>
              <a:ext uri="{FF2B5EF4-FFF2-40B4-BE49-F238E27FC236}">
                <a16:creationId xmlns:a16="http://schemas.microsoft.com/office/drawing/2014/main" id="{45698CCA-BE6D-8617-7C2F-FD7D6EC257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6413" y="2900803"/>
            <a:ext cx="914400" cy="914400"/>
          </a:xfrm>
          <a:prstGeom prst="rect">
            <a:avLst/>
          </a:prstGeom>
        </p:spPr>
      </p:pic>
      <p:pic>
        <p:nvPicPr>
          <p:cNvPr id="14" name="Рисунок 13" descr="Мензурка">
            <a:extLst>
              <a:ext uri="{FF2B5EF4-FFF2-40B4-BE49-F238E27FC236}">
                <a16:creationId xmlns:a16="http://schemas.microsoft.com/office/drawing/2014/main" id="{BB4D4873-E8CB-1048-AD3E-5DC1827D670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05951" y="4201085"/>
            <a:ext cx="914400" cy="914400"/>
          </a:xfrm>
          <a:prstGeom prst="rect">
            <a:avLst/>
          </a:prstGeom>
        </p:spPr>
      </p:pic>
      <p:pic>
        <p:nvPicPr>
          <p:cNvPr id="15" name="Рисунок 14" descr="Жук под лупой">
            <a:extLst>
              <a:ext uri="{FF2B5EF4-FFF2-40B4-BE49-F238E27FC236}">
                <a16:creationId xmlns:a16="http://schemas.microsoft.com/office/drawing/2014/main" id="{3D393B4B-E09D-1450-F077-2C213F88987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6413" y="5501367"/>
            <a:ext cx="914400" cy="914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A277D64-EEEC-0306-00B6-1504328941CA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78"/>
          <a:stretch/>
        </p:blipFill>
        <p:spPr>
          <a:xfrm>
            <a:off x="2016091" y="151881"/>
            <a:ext cx="4200133" cy="24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92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2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505AE1-D85B-46E8-9FAF-4F4C6475BBC5}"/>
              </a:ext>
            </a:extLst>
          </p:cNvPr>
          <p:cNvSpPr txBox="1"/>
          <p:nvPr/>
        </p:nvSpPr>
        <p:spPr>
          <a:xfrm>
            <a:off x="3807802" y="2680297"/>
            <a:ext cx="475395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uhaus 93" panose="04030905020B02020C02" pitchFamily="82" charset="0"/>
              </a:rPr>
              <a:t>Physical +digital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266786-CB28-4584-B7BE-3C02D16137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549" y="1860354"/>
            <a:ext cx="3596952" cy="22252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AAA048-3968-42A5-936C-CB1540D3D6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1074" y="1775679"/>
            <a:ext cx="3474091" cy="23945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09EDF4-C37E-4511-A096-325A2BD681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9712" y="4163440"/>
            <a:ext cx="2365453" cy="21093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20DCD0-6B85-47CC-A848-F851DA3A57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3949" y="3943600"/>
            <a:ext cx="3861664" cy="23682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090DD9-E9C8-46FE-85BE-959872FD28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0751" y="50766"/>
            <a:ext cx="4290323" cy="21308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6B9548-38EC-47C4-B660-6C642628D0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13316" y="88781"/>
            <a:ext cx="1470574" cy="170107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2F7FDC-635B-44A3-958C-569A343777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3890" y="110892"/>
            <a:ext cx="1202752" cy="168092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A3E6BD-053D-41C9-9109-5DCD1EBB71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41" y="4207463"/>
            <a:ext cx="4118047" cy="20453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C16500A-5625-46C6-BAE9-16C14F7EDD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2320" y="50766"/>
            <a:ext cx="2715442" cy="180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42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012C4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Medium" panose="020B0604020101020102" pitchFamily="34" charset="0"/>
                <a:ea typeface="+mj-ea"/>
                <a:cs typeface="DIN Pro Medium" panose="020B0604020101020102" pitchFamily="34" charset="0"/>
              </a:rPr>
              <a:t>SITUATION ANALYSIS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j-ea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7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Tula State University</a:t>
            </a:r>
            <a:r>
              <a:rPr kumimoji="0" lang="ru-RU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| </a:t>
            </a: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Space for New Opportunities</a:t>
            </a:r>
            <a:endParaRPr kumimoji="0" lang="ru-RU" sz="147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1936FF-7689-4194-A362-668F9B3B6708}" type="slidenum">
              <a:rPr kumimoji="0" lang="ru-RU" sz="196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96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3F524C-CC03-4969-9407-6573E5C5E0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013786" y="-1013376"/>
            <a:ext cx="21773410" cy="12255500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F50D5C44-2A52-4767-965D-C3FB26572D7D}"/>
              </a:ext>
            </a:extLst>
          </p:cNvPr>
          <p:cNvSpPr/>
          <p:nvPr/>
        </p:nvSpPr>
        <p:spPr>
          <a:xfrm>
            <a:off x="3382524" y="5382863"/>
            <a:ext cx="2095500" cy="977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CBA2019-9232-4782-8C95-B320FFC2BD77}"/>
              </a:ext>
            </a:extLst>
          </p:cNvPr>
          <p:cNvSpPr/>
          <p:nvPr/>
        </p:nvSpPr>
        <p:spPr>
          <a:xfrm rot="19436160">
            <a:off x="1796415" y="1341351"/>
            <a:ext cx="2095500" cy="977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6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SITUATION ANALYSIS</a:t>
            </a:r>
            <a:endParaRPr lang="ru-RU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3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4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A13FA-BDED-437D-AF76-0A9969F755AD}"/>
              </a:ext>
            </a:extLst>
          </p:cNvPr>
          <p:cNvSpPr txBox="1"/>
          <p:nvPr/>
        </p:nvSpPr>
        <p:spPr>
          <a:xfrm>
            <a:off x="336804" y="1357212"/>
            <a:ext cx="3606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Positive Trends</a:t>
            </a:r>
            <a:r>
              <a:rPr lang="ru-RU" sz="4000" dirty="0"/>
              <a:t>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BC43D-84F1-4016-83FE-D73D817882C3}"/>
              </a:ext>
            </a:extLst>
          </p:cNvPr>
          <p:cNvSpPr txBox="1"/>
          <p:nvPr/>
        </p:nvSpPr>
        <p:spPr>
          <a:xfrm>
            <a:off x="1130554" y="2090384"/>
            <a:ext cx="91818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⁺"/>
            </a:pPr>
            <a:r>
              <a:rPr lang="en-US" sz="2400" dirty="0"/>
              <a:t>New direction</a:t>
            </a:r>
          </a:p>
          <a:p>
            <a:pPr marL="457200" indent="-457200">
              <a:buFont typeface="Calibri" panose="020F0502020204030204" pitchFamily="34" charset="0"/>
              <a:buChar char="⁺"/>
            </a:pPr>
            <a:r>
              <a:rPr lang="en-US" sz="2400" dirty="0"/>
              <a:t>Partnership with China</a:t>
            </a:r>
          </a:p>
          <a:p>
            <a:pPr marL="457200" indent="-457200">
              <a:buFont typeface="Calibri" panose="020F0502020204030204" pitchFamily="34" charset="0"/>
              <a:buChar char="⁺"/>
            </a:pPr>
            <a:r>
              <a:rPr lang="en-US" sz="2400" dirty="0"/>
              <a:t>Phygital sport has been officially recognized in Russia by the Ministry of Sports</a:t>
            </a:r>
            <a:r>
              <a:rPr lang="ru-RU" sz="2400" dirty="0"/>
              <a:t> </a:t>
            </a:r>
            <a:r>
              <a:rPr lang="en-US" sz="2400" dirty="0"/>
              <a:t>in January 2023</a:t>
            </a:r>
            <a:endParaRPr lang="ru-RU" sz="2400" dirty="0"/>
          </a:p>
          <a:p>
            <a:pPr marL="457200" indent="-457200">
              <a:buFont typeface="Calibri" panose="020F0502020204030204" pitchFamily="34" charset="0"/>
              <a:buChar char="⁺"/>
            </a:pPr>
            <a:r>
              <a:rPr lang="en-US" sz="2400" dirty="0"/>
              <a:t>Big demand for cyber sports</a:t>
            </a:r>
            <a:endParaRPr lang="ru-RU" sz="2400" dirty="0"/>
          </a:p>
          <a:p>
            <a:pPr marL="457200" indent="-457200">
              <a:buFont typeface="Calibri" panose="020F0502020204030204" pitchFamily="34" charset="0"/>
              <a:buChar char="⁺"/>
            </a:pPr>
            <a:r>
              <a:rPr lang="en-US" sz="2400" dirty="0"/>
              <a:t>Universities open phygital platforms, master classes and forums</a:t>
            </a:r>
          </a:p>
          <a:p>
            <a:pPr marL="457200" indent="-457200">
              <a:buFont typeface="Calibri" panose="020F0502020204030204" pitchFamily="34" charset="0"/>
              <a:buChar char="⁺"/>
            </a:pPr>
            <a:r>
              <a:rPr lang="en-US" sz="2400" dirty="0"/>
              <a:t>Growth of people’s sport involvement in program "Development of physical culture and sports" approved by the Government of the Russian Federation</a:t>
            </a:r>
            <a:r>
              <a:rPr lang="ru-RU" sz="2400" dirty="0"/>
              <a:t>    </a:t>
            </a:r>
            <a:endParaRPr lang="en-US" sz="2400" dirty="0"/>
          </a:p>
          <a:p>
            <a:pPr marL="457200" indent="-457200">
              <a:buFont typeface="Calibri" panose="020F0502020204030204" pitchFamily="34" charset="0"/>
              <a:buChar char="⁺"/>
            </a:pPr>
            <a:endParaRPr lang="en-US" sz="3200" dirty="0"/>
          </a:p>
          <a:p>
            <a:pPr marL="457200" indent="-457200">
              <a:buFont typeface="Calibri" panose="020F0502020204030204" pitchFamily="34" charset="0"/>
              <a:buChar char="₊"/>
            </a:pPr>
            <a:endParaRPr lang="ru-RU" sz="3200" dirty="0"/>
          </a:p>
          <a:p>
            <a:endParaRPr lang="ru-RU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EDD53-611D-4990-869A-772E3F4DD2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7979" y="1176717"/>
            <a:ext cx="3876198" cy="15600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6BBEAC-81BD-46B4-BC9D-A27CF38AA5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949" y="1424749"/>
            <a:ext cx="1721131" cy="13059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AA9E8-9762-4374-8E2C-22E216663E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2400" y="2970460"/>
            <a:ext cx="1250305" cy="115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37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SITUATION ANALYSIS</a:t>
            </a:r>
            <a:endParaRPr lang="ru-RU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4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5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A13FA-BDED-437D-AF76-0A9969F755AD}"/>
              </a:ext>
            </a:extLst>
          </p:cNvPr>
          <p:cNvSpPr txBox="1"/>
          <p:nvPr/>
        </p:nvSpPr>
        <p:spPr>
          <a:xfrm>
            <a:off x="336804" y="1376262"/>
            <a:ext cx="388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Negative Trends</a:t>
            </a:r>
            <a:r>
              <a:rPr lang="ru-RU" sz="4000" dirty="0"/>
              <a:t>:</a:t>
            </a:r>
          </a:p>
          <a:p>
            <a:endParaRPr lang="ru-RU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6B8A31-64B8-406E-A29A-48DD3ED372A2}"/>
              </a:ext>
            </a:extLst>
          </p:cNvPr>
          <p:cNvSpPr txBox="1"/>
          <p:nvPr/>
        </p:nvSpPr>
        <p:spPr>
          <a:xfrm>
            <a:off x="1130554" y="2090384"/>
            <a:ext cx="9181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−"/>
            </a:pPr>
            <a:endParaRPr lang="ru-RU" sz="3200" dirty="0"/>
          </a:p>
          <a:p>
            <a:endParaRPr lang="ru-RU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EB376B-14F5-423C-A69A-B9F26058F607}"/>
              </a:ext>
            </a:extLst>
          </p:cNvPr>
          <p:cNvSpPr txBox="1"/>
          <p:nvPr/>
        </p:nvSpPr>
        <p:spPr>
          <a:xfrm>
            <a:off x="1064050" y="2607602"/>
            <a:ext cx="91818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−"/>
            </a:pPr>
            <a:r>
              <a:rPr lang="en-US" sz="3200" dirty="0"/>
              <a:t>Economic situation in the context of sanctions</a:t>
            </a:r>
            <a:endParaRPr lang="ru-RU" sz="3200" dirty="0"/>
          </a:p>
          <a:p>
            <a:pPr marL="457200" indent="-457200">
              <a:buFont typeface="Calibri" panose="020F0502020204030204" pitchFamily="34" charset="0"/>
              <a:buChar char="−"/>
            </a:pPr>
            <a:r>
              <a:rPr lang="en-US" sz="3200" dirty="0"/>
              <a:t>Negative public perception</a:t>
            </a:r>
            <a:endParaRPr lang="ru-RU" sz="3200" dirty="0"/>
          </a:p>
          <a:p>
            <a:pPr marL="457200" indent="-457200">
              <a:buFont typeface="Calibri" panose="020F0502020204030204" pitchFamily="34" charset="0"/>
              <a:buChar char="−"/>
            </a:pPr>
            <a:r>
              <a:rPr lang="en-US" sz="3200" dirty="0"/>
              <a:t>Bad reputation from cybersports betting scams</a:t>
            </a:r>
            <a:endParaRPr lang="ru-RU" sz="3200" dirty="0"/>
          </a:p>
          <a:p>
            <a:pPr marL="457200" indent="-457200">
              <a:buFont typeface="Calibri" panose="020F0502020204030204" pitchFamily="34" charset="0"/>
              <a:buChar char="−"/>
            </a:pPr>
            <a:endParaRPr lang="ru-RU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74BA2B-BC47-4827-80C2-3983ECACFD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4987" y="4262479"/>
            <a:ext cx="4037013" cy="206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9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SITUATION ANALYSIS</a:t>
            </a:r>
            <a:endParaRPr lang="ru-RU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7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6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A13FA-BDED-437D-AF76-0A9969F755AD}"/>
              </a:ext>
            </a:extLst>
          </p:cNvPr>
          <p:cNvSpPr txBox="1"/>
          <p:nvPr/>
        </p:nvSpPr>
        <p:spPr>
          <a:xfrm>
            <a:off x="336804" y="1376262"/>
            <a:ext cx="360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Cases</a:t>
            </a:r>
            <a:r>
              <a:rPr lang="ru-RU" sz="4000" dirty="0"/>
              <a:t>:</a:t>
            </a:r>
          </a:p>
          <a:p>
            <a:endParaRPr lang="ru-RU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6B8A31-64B8-406E-A29A-48DD3ED372A2}"/>
              </a:ext>
            </a:extLst>
          </p:cNvPr>
          <p:cNvSpPr txBox="1"/>
          <p:nvPr/>
        </p:nvSpPr>
        <p:spPr>
          <a:xfrm>
            <a:off x="1130554" y="2090384"/>
            <a:ext cx="9181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−"/>
            </a:pPr>
            <a:endParaRPr lang="ru-RU" sz="3200" dirty="0"/>
          </a:p>
          <a:p>
            <a:endParaRPr lang="ru-RU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EB376B-14F5-423C-A69A-B9F26058F607}"/>
              </a:ext>
            </a:extLst>
          </p:cNvPr>
          <p:cNvSpPr txBox="1"/>
          <p:nvPr/>
        </p:nvSpPr>
        <p:spPr>
          <a:xfrm>
            <a:off x="729013" y="2090384"/>
            <a:ext cx="61282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The first phygital competition in Kazan, 2022,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The phygital Club in Kemerovo,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The Phygital Day in Tomsk, 2023,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Sechenov’s Phygital Academy, Moscow.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344645-3F63-418A-BAF5-E06D1C0027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223" y="2315839"/>
            <a:ext cx="5226956" cy="25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4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BENCHMARKS</a:t>
            </a:r>
            <a:endParaRPr lang="ru-RU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4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7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6B8A31-64B8-406E-A29A-48DD3ED372A2}"/>
              </a:ext>
            </a:extLst>
          </p:cNvPr>
          <p:cNvSpPr txBox="1"/>
          <p:nvPr/>
        </p:nvSpPr>
        <p:spPr>
          <a:xfrm>
            <a:off x="1130554" y="2090384"/>
            <a:ext cx="9181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−"/>
            </a:pPr>
            <a:endParaRPr lang="ru-RU" sz="3200" dirty="0"/>
          </a:p>
          <a:p>
            <a:endParaRPr lang="ru-RU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D72970-3A9B-4302-A288-F8BC8DEABB43}"/>
              </a:ext>
            </a:extLst>
          </p:cNvPr>
          <p:cNvSpPr txBox="1"/>
          <p:nvPr/>
        </p:nvSpPr>
        <p:spPr>
          <a:xfrm>
            <a:off x="336803" y="1376262"/>
            <a:ext cx="9410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Kazan Phygital Competition, 2022</a:t>
            </a:r>
            <a:r>
              <a:rPr lang="ru-RU" sz="4000" dirty="0"/>
              <a:t>:</a:t>
            </a:r>
          </a:p>
          <a:p>
            <a:endParaRPr lang="ru-RU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BD40B-2AA4-4A8E-8219-98CE5946BB1F}"/>
              </a:ext>
            </a:extLst>
          </p:cNvPr>
          <p:cNvSpPr txBox="1"/>
          <p:nvPr/>
        </p:nvSpPr>
        <p:spPr>
          <a:xfrm>
            <a:off x="992391" y="1930778"/>
            <a:ext cx="103756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Media and bloggers involvement</a:t>
            </a:r>
            <a:r>
              <a:rPr lang="en-US" sz="2400" dirty="0">
                <a:solidFill>
                  <a:srgbClr val="000000"/>
                </a:solidFill>
              </a:rPr>
              <a:t>;</a:t>
            </a:r>
            <a:endParaRPr lang="en-US" sz="2400" b="0" i="0" dirty="0">
              <a:solidFill>
                <a:srgbClr val="000000"/>
              </a:solidFill>
              <a:effectLst/>
            </a:endParaRP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Elongation for 2024;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Modern popular sport venue;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Active social networks;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Eminent cyber sportsmen engaging;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– Few disciplines (racing, hokey,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>
                <a:solidFill>
                  <a:srgbClr val="202124"/>
                </a:solidFill>
                <a:effectLst/>
              </a:rPr>
              <a:t>martial arts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).</a:t>
            </a:r>
            <a:endParaRPr lang="ru-RU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73E5EB-380B-4413-AC77-9B7B7E5D9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268" y="4458522"/>
            <a:ext cx="2510445" cy="18748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F603D3-BBBC-46C3-91BC-1BB69EBBF6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87" y="4461753"/>
            <a:ext cx="2778582" cy="18724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FA14F3-A607-410F-B338-B7A2F5CB91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461753"/>
            <a:ext cx="4788235" cy="18724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42D5F4-9691-4712-B965-A7CBA1B673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6713" y="4461753"/>
            <a:ext cx="2510445" cy="18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35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BENCHMARKS</a:t>
            </a:r>
            <a:endParaRPr lang="ru-RU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9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8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6B8A31-64B8-406E-A29A-48DD3ED372A2}"/>
              </a:ext>
            </a:extLst>
          </p:cNvPr>
          <p:cNvSpPr txBox="1"/>
          <p:nvPr/>
        </p:nvSpPr>
        <p:spPr>
          <a:xfrm>
            <a:off x="1130554" y="2090384"/>
            <a:ext cx="9181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−"/>
            </a:pPr>
            <a:endParaRPr lang="ru-RU" sz="3200" dirty="0"/>
          </a:p>
          <a:p>
            <a:endParaRPr lang="ru-RU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D72970-3A9B-4302-A288-F8BC8DEABB43}"/>
              </a:ext>
            </a:extLst>
          </p:cNvPr>
          <p:cNvSpPr txBox="1"/>
          <p:nvPr/>
        </p:nvSpPr>
        <p:spPr>
          <a:xfrm>
            <a:off x="336803" y="1376262"/>
            <a:ext cx="9410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Kemerovo Phygital Club</a:t>
            </a:r>
            <a:r>
              <a:rPr lang="ru-RU" sz="4000" dirty="0"/>
              <a:t>:</a:t>
            </a:r>
          </a:p>
          <a:p>
            <a:endParaRPr lang="ru-RU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BD40B-2AA4-4A8E-8219-98CE5946BB1F}"/>
              </a:ext>
            </a:extLst>
          </p:cNvPr>
          <p:cNvSpPr txBox="1"/>
          <p:nvPr/>
        </p:nvSpPr>
        <p:spPr>
          <a:xfrm>
            <a:off x="1064051" y="1958800"/>
            <a:ext cx="103593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+ </a:t>
            </a:r>
            <a:r>
              <a:rPr lang="en-US" sz="2400" dirty="0"/>
              <a:t>Place organization (sport place &amp; cybersport club);</a:t>
            </a:r>
          </a:p>
          <a:p>
            <a:r>
              <a:rPr lang="en-US" sz="2400" dirty="0"/>
              <a:t>+ Partners: MFA “Kuzbass”,</a:t>
            </a:r>
            <a:r>
              <a:rPr lang="ru-RU" sz="2400" dirty="0"/>
              <a:t> </a:t>
            </a:r>
            <a:r>
              <a:rPr lang="en-US" sz="2400" dirty="0"/>
              <a:t>“KuzTSU”, “The Future Games”, “</a:t>
            </a:r>
            <a:r>
              <a:rPr lang="en-US" sz="2400" dirty="0" err="1"/>
              <a:t>Sibe</a:t>
            </a:r>
            <a:r>
              <a:rPr lang="en-US" sz="2400" dirty="0"/>
              <a:t>”;</a:t>
            </a:r>
          </a:p>
          <a:p>
            <a:r>
              <a:rPr lang="en-US" sz="2400" dirty="0"/>
              <a:t>- Weak PR campaign;</a:t>
            </a:r>
          </a:p>
          <a:p>
            <a:r>
              <a:rPr lang="en-US" sz="2400" dirty="0"/>
              <a:t>- Social net inactivity;</a:t>
            </a:r>
            <a:endParaRPr lang="ru-RU" sz="2400" dirty="0"/>
          </a:p>
          <a:p>
            <a:r>
              <a:rPr lang="en-US" sz="2400" dirty="0"/>
              <a:t>- Limited count of training places (2 – 20, depends on discipline);</a:t>
            </a:r>
          </a:p>
          <a:p>
            <a:r>
              <a:rPr lang="en-US" sz="2400" dirty="0"/>
              <a:t>- One regional completed competition only (“Kuzbass Cup”).</a:t>
            </a:r>
            <a:r>
              <a:rPr lang="ru-RU" sz="2400" dirty="0"/>
              <a:t>  </a:t>
            </a:r>
            <a:endParaRPr lang="en-US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73E5EB-380B-4413-AC77-9B7B7E5D9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268" y="4458522"/>
            <a:ext cx="2510445" cy="18748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F603D3-BBBC-46C3-91BC-1BB69EBBF6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87" y="4461753"/>
            <a:ext cx="2778582" cy="18724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FA14F3-A607-410F-B338-B7A2F5CB91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461753"/>
            <a:ext cx="4788235" cy="18724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42D5F4-9691-4712-B965-A7CBA1B673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6713" y="4461753"/>
            <a:ext cx="2510445" cy="18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60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BENCHMARKS</a:t>
            </a:r>
            <a:endParaRPr lang="ru-RU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3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9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6B8A31-64B8-406E-A29A-48DD3ED372A2}"/>
              </a:ext>
            </a:extLst>
          </p:cNvPr>
          <p:cNvSpPr txBox="1"/>
          <p:nvPr/>
        </p:nvSpPr>
        <p:spPr>
          <a:xfrm>
            <a:off x="1130554" y="2090384"/>
            <a:ext cx="9181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−"/>
            </a:pPr>
            <a:endParaRPr lang="ru-RU" sz="3200" dirty="0"/>
          </a:p>
          <a:p>
            <a:endParaRPr lang="ru-RU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D72970-3A9B-4302-A288-F8BC8DEABB43}"/>
              </a:ext>
            </a:extLst>
          </p:cNvPr>
          <p:cNvSpPr txBox="1"/>
          <p:nvPr/>
        </p:nvSpPr>
        <p:spPr>
          <a:xfrm>
            <a:off x="336803" y="1376262"/>
            <a:ext cx="9410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Tomsk Phygital Day</a:t>
            </a:r>
            <a:r>
              <a:rPr lang="ru-RU" sz="4000" dirty="0"/>
              <a:t>:</a:t>
            </a:r>
          </a:p>
          <a:p>
            <a:endParaRPr lang="ru-RU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BD40B-2AA4-4A8E-8219-98CE5946BB1F}"/>
              </a:ext>
            </a:extLst>
          </p:cNvPr>
          <p:cNvSpPr txBox="1"/>
          <p:nvPr/>
        </p:nvSpPr>
        <p:spPr>
          <a:xfrm>
            <a:off x="1064050" y="1967273"/>
            <a:ext cx="103756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+ Partners: “Gazprom”, VTB, MTS, “Tinkoff”, and ICAE; </a:t>
            </a:r>
          </a:p>
          <a:p>
            <a:r>
              <a:rPr lang="en-US" sz="2400" dirty="0"/>
              <a:t>+ Family festival (popularization among different generations);</a:t>
            </a:r>
          </a:p>
          <a:p>
            <a:r>
              <a:rPr lang="en-US" sz="2400" dirty="0"/>
              <a:t>+ Strong PR campaign;</a:t>
            </a:r>
          </a:p>
          <a:p>
            <a:r>
              <a:rPr lang="en-US" sz="2400" dirty="0"/>
              <a:t>+ Based on the University; </a:t>
            </a:r>
          </a:p>
          <a:p>
            <a:r>
              <a:rPr lang="en-US" sz="2400" dirty="0"/>
              <a:t>- Too short program (1 day);</a:t>
            </a:r>
          </a:p>
          <a:p>
            <a:r>
              <a:rPr lang="en-US" sz="2400" dirty="0"/>
              <a:t>- Phygital sport’s conception stays unreview. </a:t>
            </a:r>
          </a:p>
          <a:p>
            <a:r>
              <a:rPr lang="en-US" sz="2400" dirty="0"/>
              <a:t> </a:t>
            </a:r>
            <a:endParaRPr 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73E5EB-380B-4413-AC77-9B7B7E5D9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268" y="4458522"/>
            <a:ext cx="2510445" cy="18748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F603D3-BBBC-46C3-91BC-1BB69EBBF6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87" y="4461753"/>
            <a:ext cx="2778582" cy="18724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FA14F3-A607-410F-B338-B7A2F5CB91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461753"/>
            <a:ext cx="4788235" cy="18724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42D5F4-9691-4712-B965-A7CBA1B673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6713" y="4461753"/>
            <a:ext cx="2510445" cy="18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87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729013" y="497237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BENCHMARKS</a:t>
            </a:r>
            <a:endParaRPr lang="ru-RU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4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10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E78A6-B1CD-41E6-AD31-C794259DD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6B8A31-64B8-406E-A29A-48DD3ED372A2}"/>
              </a:ext>
            </a:extLst>
          </p:cNvPr>
          <p:cNvSpPr txBox="1"/>
          <p:nvPr/>
        </p:nvSpPr>
        <p:spPr>
          <a:xfrm>
            <a:off x="1130554" y="2090384"/>
            <a:ext cx="9181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libri" panose="020F0502020204030204" pitchFamily="34" charset="0"/>
              <a:buChar char="−"/>
            </a:pPr>
            <a:endParaRPr lang="ru-RU" sz="3200" dirty="0"/>
          </a:p>
          <a:p>
            <a:endParaRPr lang="ru-RU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D72970-3A9B-4302-A288-F8BC8DEABB43}"/>
              </a:ext>
            </a:extLst>
          </p:cNvPr>
          <p:cNvSpPr txBox="1"/>
          <p:nvPr/>
        </p:nvSpPr>
        <p:spPr>
          <a:xfrm>
            <a:off x="336803" y="1376262"/>
            <a:ext cx="9410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Sechenov’s Phygital Academy</a:t>
            </a:r>
            <a:r>
              <a:rPr lang="ru-RU" sz="4000" dirty="0"/>
              <a:t>:</a:t>
            </a:r>
          </a:p>
          <a:p>
            <a:endParaRPr lang="ru-RU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BD40B-2AA4-4A8E-8219-98CE5946BB1F}"/>
              </a:ext>
            </a:extLst>
          </p:cNvPr>
          <p:cNvSpPr txBox="1"/>
          <p:nvPr/>
        </p:nvSpPr>
        <p:spPr>
          <a:xfrm>
            <a:off x="1064050" y="1958800"/>
            <a:ext cx="103756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Partici</a:t>
            </a:r>
            <a:r>
              <a:rPr lang="en-US" sz="2400" dirty="0">
                <a:solidFill>
                  <a:srgbClr val="000000"/>
                </a:solidFill>
              </a:rPr>
              <a:t>pation in 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the “Priority 2030" program;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+ 8 different disciplines;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Volunteer program "Games of the Future 2024" implementation;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+ Part of a successfully functioning sports center;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- Lack of up-to-date information about the academy activities.</a:t>
            </a:r>
            <a:endParaRPr 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73E5EB-380B-4413-AC77-9B7B7E5D9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268" y="4458522"/>
            <a:ext cx="2510445" cy="18748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F603D3-BBBC-46C3-91BC-1BB69EBBF6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87" y="4461753"/>
            <a:ext cx="2778582" cy="18724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FA14F3-A607-410F-B338-B7A2F5CB91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461753"/>
            <a:ext cx="4788235" cy="18724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42D5F4-9691-4712-B965-A7CBA1B673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6713" y="4461753"/>
            <a:ext cx="2510445" cy="18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5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228642" y="268484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PROBLEMATIZATON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5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11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D60F6-F215-4950-A53B-ED1324C4D266}"/>
              </a:ext>
            </a:extLst>
          </p:cNvPr>
          <p:cNvSpPr txBox="1"/>
          <p:nvPr/>
        </p:nvSpPr>
        <p:spPr>
          <a:xfrm>
            <a:off x="393976" y="1386443"/>
            <a:ext cx="769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Current situation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60731-6066-4F68-AEF8-B0CB0BD38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D65EF1-D3E2-4025-93B3-60A17B8EE0D5}"/>
              </a:ext>
            </a:extLst>
          </p:cNvPr>
          <p:cNvSpPr txBox="1"/>
          <p:nvPr/>
        </p:nvSpPr>
        <p:spPr>
          <a:xfrm>
            <a:off x="1860316" y="2049848"/>
            <a:ext cx="90421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Phygital becomes popular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Phygital centers are opening in Russia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Universities are interested in Phygital competitions and technologies</a:t>
            </a:r>
            <a:endParaRPr lang="ru-RU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BA0C21-B949-4871-850F-3BB341916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59912"/>
            <a:ext cx="12192000" cy="17775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6B97FA-99DE-4D7E-891F-25568820FF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0258" y="1234742"/>
            <a:ext cx="2532690" cy="184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70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228642" y="268484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PROBLEMATIZATON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7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12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D60F6-F215-4950-A53B-ED1324C4D266}"/>
              </a:ext>
            </a:extLst>
          </p:cNvPr>
          <p:cNvSpPr txBox="1"/>
          <p:nvPr/>
        </p:nvSpPr>
        <p:spPr>
          <a:xfrm>
            <a:off x="1376989" y="1258502"/>
            <a:ext cx="769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Problem 1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60731-6066-4F68-AEF8-B0CB0BD38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AD8E16-5F1B-48C6-B8EA-3EE4BD50389C}"/>
              </a:ext>
            </a:extLst>
          </p:cNvPr>
          <p:cNvSpPr txBox="1"/>
          <p:nvPr/>
        </p:nvSpPr>
        <p:spPr>
          <a:xfrm>
            <a:off x="1996559" y="2252289"/>
            <a:ext cx="8573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Support and popularization of sports and modern technologies in Russia among the youth.</a:t>
            </a:r>
            <a:endParaRPr lang="ru-RU" sz="32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460462-4DFF-4DC5-BD09-B2084DC25D72}"/>
              </a:ext>
            </a:extLst>
          </p:cNvPr>
          <p:cNvSpPr/>
          <p:nvPr/>
        </p:nvSpPr>
        <p:spPr>
          <a:xfrm>
            <a:off x="4346713" y="4373217"/>
            <a:ext cx="7729791" cy="15705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743E7F-51DD-49D0-AA03-54B9F7E20B31}"/>
              </a:ext>
            </a:extLst>
          </p:cNvPr>
          <p:cNvSpPr txBox="1"/>
          <p:nvPr/>
        </p:nvSpPr>
        <p:spPr>
          <a:xfrm>
            <a:off x="4346713" y="4558748"/>
            <a:ext cx="7603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If a person has a desire - he is looking for an opportunity, if there is no desire - a reason.</a:t>
            </a:r>
          </a:p>
          <a:p>
            <a:pPr algn="r"/>
            <a:r>
              <a:rPr lang="en-US" sz="2800" dirty="0"/>
              <a:t>Socrates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9788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228642" y="268484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PROBLEMATIZATON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9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13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60731-6066-4F68-AEF8-B0CB0BD38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FC5B87-E776-48B5-B6B1-FAF9D6182036}"/>
              </a:ext>
            </a:extLst>
          </p:cNvPr>
          <p:cNvSpPr txBox="1"/>
          <p:nvPr/>
        </p:nvSpPr>
        <p:spPr>
          <a:xfrm>
            <a:off x="1376989" y="1258502"/>
            <a:ext cx="769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Problem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165EEE-E678-4CAC-8BD2-2C366E917452}"/>
              </a:ext>
            </a:extLst>
          </p:cNvPr>
          <p:cNvSpPr txBox="1"/>
          <p:nvPr/>
        </p:nvSpPr>
        <p:spPr>
          <a:xfrm>
            <a:off x="2307817" y="2305898"/>
            <a:ext cx="75949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Ensuring the stable functioning and development of the established structure</a:t>
            </a:r>
            <a:endParaRPr lang="ru-RU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E437C2-6AD7-4DD8-A47F-96B37206F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002" y="3416239"/>
            <a:ext cx="4146998" cy="292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62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E4A4A8-272A-4A2F-A41F-F886DA6E57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-82296" y="-50498"/>
            <a:ext cx="12178990" cy="7215386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228642" y="268484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PROBLEMATIZATON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84" name="CorelDRAW" r:id="rId4" imgW="1344960" imgH="1944000" progId="">
                  <p:embed/>
                </p:oleObj>
              </mc:Choice>
              <mc:Fallback>
                <p:oleObj name="CorelDRAW" r:id="rId4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14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D60F6-F215-4950-A53B-ED1324C4D266}"/>
              </a:ext>
            </a:extLst>
          </p:cNvPr>
          <p:cNvSpPr txBox="1"/>
          <p:nvPr/>
        </p:nvSpPr>
        <p:spPr>
          <a:xfrm>
            <a:off x="1435354" y="997844"/>
            <a:ext cx="769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Tasks of Problem 2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60731-6066-4F68-AEF8-B0CB0BD38B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0474F6-4114-4179-8A32-E00A546288B4}"/>
              </a:ext>
            </a:extLst>
          </p:cNvPr>
          <p:cNvSpPr txBox="1"/>
          <p:nvPr/>
        </p:nvSpPr>
        <p:spPr>
          <a:xfrm>
            <a:off x="1798639" y="1961267"/>
            <a:ext cx="91038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Buy and maintain expensive equipment and software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Search high-qualified trainer and provide their salary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Pay constant expenses</a:t>
            </a:r>
          </a:p>
        </p:txBody>
      </p:sp>
    </p:spTree>
    <p:extLst>
      <p:ext uri="{BB962C8B-B14F-4D97-AF65-F5344CB8AC3E}">
        <p14:creationId xmlns:p14="http://schemas.microsoft.com/office/powerpoint/2010/main" val="17600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228642" y="268484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PROBLEMATIZATON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6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15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D60F6-F215-4950-A53B-ED1324C4D266}"/>
              </a:ext>
            </a:extLst>
          </p:cNvPr>
          <p:cNvSpPr txBox="1"/>
          <p:nvPr/>
        </p:nvSpPr>
        <p:spPr>
          <a:xfrm>
            <a:off x="1435354" y="997844"/>
            <a:ext cx="769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Model of Solution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60731-6066-4F68-AEF8-B0CB0BD38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8D84E9-996C-494D-BDCB-5E6CAE0782CB}"/>
              </a:ext>
            </a:extLst>
          </p:cNvPr>
          <p:cNvSpPr txBox="1"/>
          <p:nvPr/>
        </p:nvSpPr>
        <p:spPr>
          <a:xfrm>
            <a:off x="1798639" y="1959488"/>
            <a:ext cx="910382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It is possible to rent equipment for Phygital class and use of domestic software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Internship of university students through individual lessons in existing centers and attracting athletes and cyber sportsmen of our city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Fundraising by sponsors and paid visit for third persons.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22829C-5E1B-4FFE-9A29-CD93871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3000"/>
          </a:blip>
          <a:stretch>
            <a:fillRect/>
          </a:stretch>
        </p:blipFill>
        <p:spPr>
          <a:xfrm>
            <a:off x="6845158" y="2640914"/>
            <a:ext cx="5239019" cy="36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10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0F9AAED-2818-4F17-97AD-A129FA8C2A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3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0A1135E-4CCF-453D-AEE4-3A6A259EB1C1}"/>
              </a:ext>
            </a:extLst>
          </p:cNvPr>
          <p:cNvSpPr/>
          <p:nvPr/>
        </p:nvSpPr>
        <p:spPr>
          <a:xfrm>
            <a:off x="454443" y="306647"/>
            <a:ext cx="11283110" cy="6232265"/>
          </a:xfrm>
          <a:prstGeom prst="ellips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E94DEA5-CFF1-49E5-91E5-7B510462784E}"/>
              </a:ext>
            </a:extLst>
          </p:cNvPr>
          <p:cNvSpPr/>
          <p:nvPr/>
        </p:nvSpPr>
        <p:spPr>
          <a:xfrm>
            <a:off x="2133190" y="1176345"/>
            <a:ext cx="7252185" cy="4220514"/>
          </a:xfrm>
          <a:prstGeom prst="ellipse">
            <a:avLst/>
          </a:prstGeom>
          <a:solidFill>
            <a:schemeClr val="tx2">
              <a:lumMod val="9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8517027-1482-4349-B5B7-56EA2DD5F9C9}"/>
              </a:ext>
            </a:extLst>
          </p:cNvPr>
          <p:cNvSpPr/>
          <p:nvPr/>
        </p:nvSpPr>
        <p:spPr>
          <a:xfrm>
            <a:off x="4849752" y="2415842"/>
            <a:ext cx="2492495" cy="2013877"/>
          </a:xfrm>
          <a:prstGeom prst="ellipse">
            <a:avLst/>
          </a:prstGeom>
          <a:solidFill>
            <a:srgbClr val="4F648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Solution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ACC76EF8-D8D6-4F1F-936D-86583CF8A877}"/>
              </a:ext>
            </a:extLst>
          </p:cNvPr>
          <p:cNvSpPr/>
          <p:nvPr/>
        </p:nvSpPr>
        <p:spPr>
          <a:xfrm rot="10800000">
            <a:off x="5838284" y="4429719"/>
            <a:ext cx="474096" cy="210919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F4930A0B-837A-4C6F-9750-C3B37E33B638}"/>
              </a:ext>
            </a:extLst>
          </p:cNvPr>
          <p:cNvSpPr/>
          <p:nvPr/>
        </p:nvSpPr>
        <p:spPr>
          <a:xfrm>
            <a:off x="5858950" y="319088"/>
            <a:ext cx="453430" cy="209675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3272E644-B78C-4339-A331-BAE456EC02C0}"/>
              </a:ext>
            </a:extLst>
          </p:cNvPr>
          <p:cNvSpPr/>
          <p:nvPr/>
        </p:nvSpPr>
        <p:spPr>
          <a:xfrm rot="16200000">
            <a:off x="2454982" y="1185192"/>
            <a:ext cx="394231" cy="439530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D4B93BCC-9914-4B10-B4DB-C33804D0ADB9}"/>
              </a:ext>
            </a:extLst>
          </p:cNvPr>
          <p:cNvSpPr/>
          <p:nvPr/>
        </p:nvSpPr>
        <p:spPr>
          <a:xfrm rot="5400000">
            <a:off x="9342786" y="1225124"/>
            <a:ext cx="394231" cy="439530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Куб 18">
            <a:extLst>
              <a:ext uri="{FF2B5EF4-FFF2-40B4-BE49-F238E27FC236}">
                <a16:creationId xmlns:a16="http://schemas.microsoft.com/office/drawing/2014/main" id="{2B9CEC82-5681-4441-8E35-AF31F805C1C8}"/>
              </a:ext>
            </a:extLst>
          </p:cNvPr>
          <p:cNvSpPr/>
          <p:nvPr/>
        </p:nvSpPr>
        <p:spPr>
          <a:xfrm>
            <a:off x="4933761" y="1436641"/>
            <a:ext cx="2303807" cy="473153"/>
          </a:xfrm>
          <a:prstGeom prst="cube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Trend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ru-RU" dirty="0">
                <a:solidFill>
                  <a:srgbClr val="FFFFFF"/>
                </a:solidFill>
                <a:latin typeface="Arial"/>
              </a:rPr>
              <a:t>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Куб 19">
            <a:extLst>
              <a:ext uri="{FF2B5EF4-FFF2-40B4-BE49-F238E27FC236}">
                <a16:creationId xmlns:a16="http://schemas.microsoft.com/office/drawing/2014/main" id="{53E4683E-6CD8-4738-BDEC-91E2F87AB470}"/>
              </a:ext>
            </a:extLst>
          </p:cNvPr>
          <p:cNvSpPr/>
          <p:nvPr/>
        </p:nvSpPr>
        <p:spPr>
          <a:xfrm>
            <a:off x="4683486" y="441440"/>
            <a:ext cx="2785718" cy="715450"/>
          </a:xfrm>
          <a:prstGeom prst="cube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Trend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Куб 26">
            <a:extLst>
              <a:ext uri="{FF2B5EF4-FFF2-40B4-BE49-F238E27FC236}">
                <a16:creationId xmlns:a16="http://schemas.microsoft.com/office/drawing/2014/main" id="{AFE84430-46FF-42BF-81BA-FC84E498C87A}"/>
              </a:ext>
            </a:extLst>
          </p:cNvPr>
          <p:cNvSpPr/>
          <p:nvPr/>
        </p:nvSpPr>
        <p:spPr>
          <a:xfrm>
            <a:off x="4816774" y="5665446"/>
            <a:ext cx="2431266" cy="711613"/>
          </a:xfrm>
          <a:prstGeom prst="cub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 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Куб 27">
            <a:extLst>
              <a:ext uri="{FF2B5EF4-FFF2-40B4-BE49-F238E27FC236}">
                <a16:creationId xmlns:a16="http://schemas.microsoft.com/office/drawing/2014/main" id="{2084712A-2CC9-407A-B012-626CF699C346}"/>
              </a:ext>
            </a:extLst>
          </p:cNvPr>
          <p:cNvSpPr/>
          <p:nvPr/>
        </p:nvSpPr>
        <p:spPr>
          <a:xfrm>
            <a:off x="4758012" y="4725164"/>
            <a:ext cx="2584235" cy="644837"/>
          </a:xfrm>
          <a:prstGeom prst="cub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 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6DDD48-BCD0-4967-9BBE-A147ACB763B3}"/>
              </a:ext>
            </a:extLst>
          </p:cNvPr>
          <p:cNvSpPr txBox="1"/>
          <p:nvPr/>
        </p:nvSpPr>
        <p:spPr>
          <a:xfrm>
            <a:off x="7307941" y="5578639"/>
            <a:ext cx="2183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Resources needed for realization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Куб 29">
            <a:extLst>
              <a:ext uri="{FF2B5EF4-FFF2-40B4-BE49-F238E27FC236}">
                <a16:creationId xmlns:a16="http://schemas.microsoft.com/office/drawing/2014/main" id="{9A76187F-B816-4838-8783-280F55664EA2}"/>
              </a:ext>
            </a:extLst>
          </p:cNvPr>
          <p:cNvSpPr/>
          <p:nvPr/>
        </p:nvSpPr>
        <p:spPr>
          <a:xfrm>
            <a:off x="7880041" y="3196666"/>
            <a:ext cx="1039528" cy="473153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Goal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</a:t>
            </a:r>
          </a:p>
        </p:txBody>
      </p:sp>
      <p:sp>
        <p:nvSpPr>
          <p:cNvPr id="31" name="Куб 30">
            <a:extLst>
              <a:ext uri="{FF2B5EF4-FFF2-40B4-BE49-F238E27FC236}">
                <a16:creationId xmlns:a16="http://schemas.microsoft.com/office/drawing/2014/main" id="{8B38CD2C-173B-4B3B-95C0-89D8E4CC164C}"/>
              </a:ext>
            </a:extLst>
          </p:cNvPr>
          <p:cNvSpPr/>
          <p:nvPr/>
        </p:nvSpPr>
        <p:spPr>
          <a:xfrm>
            <a:off x="10007748" y="3196665"/>
            <a:ext cx="1039528" cy="473153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Goal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</a:t>
            </a:r>
          </a:p>
        </p:txBody>
      </p:sp>
      <p:sp>
        <p:nvSpPr>
          <p:cNvPr id="32" name="Куб 31">
            <a:extLst>
              <a:ext uri="{FF2B5EF4-FFF2-40B4-BE49-F238E27FC236}">
                <a16:creationId xmlns:a16="http://schemas.microsoft.com/office/drawing/2014/main" id="{8C6E2F1B-8B1F-4099-90F7-2DF5216E6772}"/>
              </a:ext>
            </a:extLst>
          </p:cNvPr>
          <p:cNvSpPr/>
          <p:nvPr/>
        </p:nvSpPr>
        <p:spPr>
          <a:xfrm>
            <a:off x="514491" y="3100135"/>
            <a:ext cx="1692425" cy="502503"/>
          </a:xfrm>
          <a:prstGeom prst="cube">
            <a:avLst/>
          </a:prstGeom>
          <a:solidFill>
            <a:srgbClr val="C0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Problem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</a:t>
            </a:r>
          </a:p>
        </p:txBody>
      </p:sp>
      <p:sp>
        <p:nvSpPr>
          <p:cNvPr id="33" name="Куб 32">
            <a:extLst>
              <a:ext uri="{FF2B5EF4-FFF2-40B4-BE49-F238E27FC236}">
                <a16:creationId xmlns:a16="http://schemas.microsoft.com/office/drawing/2014/main" id="{FF72553C-31EA-4827-AFF4-B9C959334939}"/>
              </a:ext>
            </a:extLst>
          </p:cNvPr>
          <p:cNvSpPr/>
          <p:nvPr/>
        </p:nvSpPr>
        <p:spPr>
          <a:xfrm>
            <a:off x="2663468" y="3075377"/>
            <a:ext cx="1754528" cy="527261"/>
          </a:xfrm>
          <a:prstGeom prst="cube">
            <a:avLst/>
          </a:prstGeom>
          <a:solidFill>
            <a:srgbClr val="C0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Problem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</a:t>
            </a:r>
          </a:p>
        </p:txBody>
      </p:sp>
      <p:sp>
        <p:nvSpPr>
          <p:cNvPr id="36" name="Куб 35">
            <a:extLst>
              <a:ext uri="{FF2B5EF4-FFF2-40B4-BE49-F238E27FC236}">
                <a16:creationId xmlns:a16="http://schemas.microsoft.com/office/drawing/2014/main" id="{1E0D72D9-80D6-4F86-9363-969742846381}"/>
              </a:ext>
            </a:extLst>
          </p:cNvPr>
          <p:cNvSpPr/>
          <p:nvPr/>
        </p:nvSpPr>
        <p:spPr>
          <a:xfrm>
            <a:off x="4816774" y="5665446"/>
            <a:ext cx="2431266" cy="711613"/>
          </a:xfrm>
          <a:prstGeom prst="cub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 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Куб 36">
            <a:extLst>
              <a:ext uri="{FF2B5EF4-FFF2-40B4-BE49-F238E27FC236}">
                <a16:creationId xmlns:a16="http://schemas.microsoft.com/office/drawing/2014/main" id="{F20FAA2B-1FFC-4D5A-B2DD-3AC4D0D8A6A6}"/>
              </a:ext>
            </a:extLst>
          </p:cNvPr>
          <p:cNvSpPr/>
          <p:nvPr/>
        </p:nvSpPr>
        <p:spPr>
          <a:xfrm>
            <a:off x="4758012" y="4725164"/>
            <a:ext cx="2584235" cy="644837"/>
          </a:xfrm>
          <a:prstGeom prst="cub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 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7089F9-1631-4282-B096-20E870E6A36A}"/>
              </a:ext>
            </a:extLst>
          </p:cNvPr>
          <p:cNvSpPr txBox="1"/>
          <p:nvPr/>
        </p:nvSpPr>
        <p:spPr>
          <a:xfrm>
            <a:off x="7307941" y="5578639"/>
            <a:ext cx="2183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Resources needed for realization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Куб 38">
            <a:extLst>
              <a:ext uri="{FF2B5EF4-FFF2-40B4-BE49-F238E27FC236}">
                <a16:creationId xmlns:a16="http://schemas.microsoft.com/office/drawing/2014/main" id="{5867BA97-8E57-46D5-9845-7444B5E1829E}"/>
              </a:ext>
            </a:extLst>
          </p:cNvPr>
          <p:cNvSpPr/>
          <p:nvPr/>
        </p:nvSpPr>
        <p:spPr>
          <a:xfrm>
            <a:off x="7880041" y="3196666"/>
            <a:ext cx="1039528" cy="473153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Goal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</a:t>
            </a:r>
          </a:p>
        </p:txBody>
      </p:sp>
      <p:sp>
        <p:nvSpPr>
          <p:cNvPr id="40" name="Куб 39">
            <a:extLst>
              <a:ext uri="{FF2B5EF4-FFF2-40B4-BE49-F238E27FC236}">
                <a16:creationId xmlns:a16="http://schemas.microsoft.com/office/drawing/2014/main" id="{0545D7EA-43E6-4A33-BD65-20792E198E85}"/>
              </a:ext>
            </a:extLst>
          </p:cNvPr>
          <p:cNvSpPr/>
          <p:nvPr/>
        </p:nvSpPr>
        <p:spPr>
          <a:xfrm>
            <a:off x="10007748" y="3196665"/>
            <a:ext cx="1039528" cy="473153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Goal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</a:t>
            </a:r>
          </a:p>
        </p:txBody>
      </p:sp>
      <p:sp>
        <p:nvSpPr>
          <p:cNvPr id="41" name="Куб 40">
            <a:extLst>
              <a:ext uri="{FF2B5EF4-FFF2-40B4-BE49-F238E27FC236}">
                <a16:creationId xmlns:a16="http://schemas.microsoft.com/office/drawing/2014/main" id="{365E9B68-B544-4B10-AF08-61205C080FE9}"/>
              </a:ext>
            </a:extLst>
          </p:cNvPr>
          <p:cNvSpPr/>
          <p:nvPr/>
        </p:nvSpPr>
        <p:spPr>
          <a:xfrm>
            <a:off x="514491" y="3100135"/>
            <a:ext cx="1692425" cy="502503"/>
          </a:xfrm>
          <a:prstGeom prst="cube">
            <a:avLst/>
          </a:prstGeom>
          <a:solidFill>
            <a:srgbClr val="C0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Problem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</a:t>
            </a:r>
          </a:p>
        </p:txBody>
      </p:sp>
      <p:sp>
        <p:nvSpPr>
          <p:cNvPr id="42" name="Куб 41">
            <a:extLst>
              <a:ext uri="{FF2B5EF4-FFF2-40B4-BE49-F238E27FC236}">
                <a16:creationId xmlns:a16="http://schemas.microsoft.com/office/drawing/2014/main" id="{6D18F445-BA67-461A-A663-96F49DA70AC6}"/>
              </a:ext>
            </a:extLst>
          </p:cNvPr>
          <p:cNvSpPr/>
          <p:nvPr/>
        </p:nvSpPr>
        <p:spPr>
          <a:xfrm>
            <a:off x="2663468" y="3075377"/>
            <a:ext cx="1754528" cy="527261"/>
          </a:xfrm>
          <a:prstGeom prst="cube">
            <a:avLst/>
          </a:prstGeom>
          <a:solidFill>
            <a:srgbClr val="C0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Problem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01F5ED-B103-447A-BB7C-96BE58D9C264}"/>
              </a:ext>
            </a:extLst>
          </p:cNvPr>
          <p:cNvSpPr txBox="1"/>
          <p:nvPr/>
        </p:nvSpPr>
        <p:spPr>
          <a:xfrm>
            <a:off x="9767754" y="2526508"/>
            <a:ext cx="1873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Growth prospects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857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383792" y="268484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OBJECT OF PROJECTING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1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17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E2C3A6-25DA-40E2-AA46-43AD56496B4B}"/>
              </a:ext>
            </a:extLst>
          </p:cNvPr>
          <p:cNvSpPr txBox="1"/>
          <p:nvPr/>
        </p:nvSpPr>
        <p:spPr>
          <a:xfrm>
            <a:off x="1376989" y="2105561"/>
            <a:ext cx="3818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IFPS regional office creation</a:t>
            </a:r>
            <a:endParaRPr lang="ru-RU" sz="4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7562C6-E5C3-421A-AA35-62A6AA6EF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38720A-8F3C-4444-BBE8-28333646FDF3}"/>
              </a:ext>
            </a:extLst>
          </p:cNvPr>
          <p:cNvSpPr txBox="1"/>
          <p:nvPr/>
        </p:nvSpPr>
        <p:spPr>
          <a:xfrm>
            <a:off x="1376989" y="1258502"/>
            <a:ext cx="769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Goal 1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ABFC01D-9B66-4047-B1E2-CD9EBAA18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992" y="1621095"/>
            <a:ext cx="7046192" cy="41566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767F409-C09D-401A-86E5-E2142D3901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643" r="24054"/>
          <a:stretch/>
        </p:blipFill>
        <p:spPr>
          <a:xfrm>
            <a:off x="1383792" y="3581593"/>
            <a:ext cx="3044699" cy="219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24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041426" y="426076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OBJECT OF PROJECTING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9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18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E4CB33-93E4-40E0-9A5F-70F657DE33CF}"/>
              </a:ext>
            </a:extLst>
          </p:cNvPr>
          <p:cNvSpPr txBox="1"/>
          <p:nvPr/>
        </p:nvSpPr>
        <p:spPr>
          <a:xfrm>
            <a:off x="1376989" y="1258502"/>
            <a:ext cx="293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Resources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D50530-6249-4D13-9CED-6E8DDCBDE6DF}"/>
              </a:ext>
            </a:extLst>
          </p:cNvPr>
          <p:cNvSpPr txBox="1"/>
          <p:nvPr/>
        </p:nvSpPr>
        <p:spPr>
          <a:xfrm>
            <a:off x="1427967" y="2323578"/>
            <a:ext cx="68517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Marketing;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Staff (professional trainers);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Equipment;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Regulatory documents;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85E36C-8120-4C3A-B19E-C328E4B8943F}"/>
              </a:ext>
            </a:extLst>
          </p:cNvPr>
          <p:cNvSpPr txBox="1"/>
          <p:nvPr/>
        </p:nvSpPr>
        <p:spPr>
          <a:xfrm>
            <a:off x="6285978" y="2323578"/>
            <a:ext cx="68517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Grant support of </a:t>
            </a:r>
            <a:r>
              <a:rPr lang="en-US" sz="2800" dirty="0" err="1"/>
              <a:t>Rosmolodezh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2D153C-8610-4F30-A29E-61D5897963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402" t="31396" r="11127" b="32166"/>
          <a:stretch/>
        </p:blipFill>
        <p:spPr>
          <a:xfrm>
            <a:off x="7134504" y="3079557"/>
            <a:ext cx="3356976" cy="98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95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383792" y="268484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OBJECT OF PROJECTING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1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19</a:t>
            </a:fld>
            <a:endParaRPr lang="ru-RU" sz="1969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E2C3A6-25DA-40E2-AA46-43AD56496B4B}"/>
              </a:ext>
            </a:extLst>
          </p:cNvPr>
          <p:cNvSpPr txBox="1"/>
          <p:nvPr/>
        </p:nvSpPr>
        <p:spPr>
          <a:xfrm>
            <a:off x="1376988" y="2105561"/>
            <a:ext cx="46041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LLC “Phygital Space” opening to train high-qualified phygital sportsmen</a:t>
            </a:r>
            <a:endParaRPr lang="ru-RU" sz="4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7562C6-E5C3-421A-AA35-62A6AA6EF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38720A-8F3C-4444-BBE8-28333646FDF3}"/>
              </a:ext>
            </a:extLst>
          </p:cNvPr>
          <p:cNvSpPr txBox="1"/>
          <p:nvPr/>
        </p:nvSpPr>
        <p:spPr>
          <a:xfrm>
            <a:off x="1376989" y="1258502"/>
            <a:ext cx="769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Goal </a:t>
            </a:r>
            <a:r>
              <a:rPr lang="ru-RU" sz="4000" dirty="0"/>
              <a:t>2</a:t>
            </a:r>
            <a:endParaRPr 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7AC2AE-0FEC-411C-B974-C7309ED9D891}"/>
              </a:ext>
            </a:extLst>
          </p:cNvPr>
          <p:cNvSpPr txBox="1"/>
          <p:nvPr/>
        </p:nvSpPr>
        <p:spPr>
          <a:xfrm>
            <a:off x="6438365" y="2104823"/>
            <a:ext cx="46041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+ Creating of official website;</a:t>
            </a:r>
            <a:endParaRPr lang="ru-RU" sz="4000" dirty="0"/>
          </a:p>
          <a:p>
            <a:r>
              <a:rPr lang="en-US" sz="4000" dirty="0"/>
              <a:t>+ Space expansion.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B6B7C4-DB7E-47ED-A792-5C582F1581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5045" y="742589"/>
            <a:ext cx="1066179" cy="11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70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D9C7A2-A534-4785-A42C-AB58E1ABB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411" y="2314114"/>
            <a:ext cx="5825908" cy="3651850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041426" y="426076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OBJECT OF PROJECTING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8" name="CorelDRAW" r:id="rId4" imgW="1344960" imgH="1944000" progId="">
                  <p:embed/>
                </p:oleObj>
              </mc:Choice>
              <mc:Fallback>
                <p:oleObj name="CorelDRAW" r:id="rId4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20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E4CB33-93E4-40E0-9A5F-70F657DE33CF}"/>
              </a:ext>
            </a:extLst>
          </p:cNvPr>
          <p:cNvSpPr txBox="1"/>
          <p:nvPr/>
        </p:nvSpPr>
        <p:spPr>
          <a:xfrm>
            <a:off x="1376989" y="1258502"/>
            <a:ext cx="293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Resources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D50530-6249-4D13-9CED-6E8DDCBDE6DF}"/>
              </a:ext>
            </a:extLst>
          </p:cNvPr>
          <p:cNvSpPr txBox="1"/>
          <p:nvPr/>
        </p:nvSpPr>
        <p:spPr>
          <a:xfrm>
            <a:off x="1798639" y="2323578"/>
            <a:ext cx="685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Student start-up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7131485" y="2323578"/>
            <a:ext cx="7214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r>
              <a:rPr lang="en-US" dirty="0"/>
              <a:t>“MY BUSINESS”</a:t>
            </a:r>
          </a:p>
        </p:txBody>
      </p:sp>
      <p:pic>
        <p:nvPicPr>
          <p:cNvPr id="21506" name="Picture 2" descr="Открыт прием заявок на конкурс «Студенческий стартап» | ДГТУ">
            <a:extLst>
              <a:ext uri="{FF2B5EF4-FFF2-40B4-BE49-F238E27FC236}">
                <a16:creationId xmlns:a16="http://schemas.microsoft.com/office/drawing/2014/main" id="{0226DB17-D636-4782-A9C2-9B7F08123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342" y="3112717"/>
            <a:ext cx="3957086" cy="261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144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lex Osterwalder🇨🇭 on Twitter: &quot;The Business Model Canvas and Value  Proposition Canvas make your entrepreneurial vision explicit and tangible.  Customer Development &amp; Lean Startup help you test the underlying  assumptions to ensure">
            <a:extLst>
              <a:ext uri="{FF2B5EF4-FFF2-40B4-BE49-F238E27FC236}">
                <a16:creationId xmlns:a16="http://schemas.microsoft.com/office/drawing/2014/main" id="{C615AC2B-EAA6-412E-8197-1436940F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907" y="110892"/>
            <a:ext cx="8772186" cy="614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6" name="CorelDRAW" r:id="rId4" imgW="1344960" imgH="1944000" progId="">
                  <p:embed/>
                </p:oleObj>
              </mc:Choice>
              <mc:Fallback>
                <p:oleObj name="CorelDRAW" r:id="rId4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21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AA7785-BB06-4ADE-82EC-5414565A6085}"/>
              </a:ext>
            </a:extLst>
          </p:cNvPr>
          <p:cNvSpPr txBox="1"/>
          <p:nvPr/>
        </p:nvSpPr>
        <p:spPr>
          <a:xfrm>
            <a:off x="2004214" y="1846071"/>
            <a:ext cx="1523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Ministry of Sport</a:t>
            </a:r>
          </a:p>
          <a:p>
            <a:pPr marL="342900" indent="-342900" algn="ctr">
              <a:buFont typeface="+mj-lt"/>
              <a:buAutoNum type="arabicPeriod"/>
            </a:pP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8E79BA-07FE-4CD4-A919-8AA585D5FD76}"/>
              </a:ext>
            </a:extLst>
          </p:cNvPr>
          <p:cNvSpPr txBox="1"/>
          <p:nvPr/>
        </p:nvSpPr>
        <p:spPr>
          <a:xfrm>
            <a:off x="2041741" y="3375596"/>
            <a:ext cx="1465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Tula State University</a:t>
            </a:r>
            <a:endParaRPr lang="ru-RU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A04592-58C7-4C71-8D23-54DB21B0CCCD}"/>
              </a:ext>
            </a:extLst>
          </p:cNvPr>
          <p:cNvSpPr txBox="1"/>
          <p:nvPr/>
        </p:nvSpPr>
        <p:spPr>
          <a:xfrm>
            <a:off x="3721464" y="3375596"/>
            <a:ext cx="13340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Russian Federation of Phygital Sport</a:t>
            </a:r>
            <a:endParaRPr lang="ru-RU" sz="14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450258-731C-4E21-9481-A976B8E33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4224" y="2804391"/>
            <a:ext cx="763791" cy="5826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798793-2BC0-4E16-A8EE-9F7C44A138BC}"/>
              </a:ext>
            </a:extLst>
          </p:cNvPr>
          <p:cNvSpPr txBox="1"/>
          <p:nvPr/>
        </p:nvSpPr>
        <p:spPr>
          <a:xfrm>
            <a:off x="3703640" y="1926861"/>
            <a:ext cx="1369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Media Coverage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6D2AF0-DD63-4C69-9AAD-99A8CB23B85D}"/>
              </a:ext>
            </a:extLst>
          </p:cNvPr>
          <p:cNvSpPr txBox="1"/>
          <p:nvPr/>
        </p:nvSpPr>
        <p:spPr>
          <a:xfrm>
            <a:off x="3539740" y="5053418"/>
            <a:ext cx="908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Personnel</a:t>
            </a:r>
            <a:endParaRPr lang="ru-RU" sz="14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82BCB4B-775F-47BF-865E-0943194B14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4514" y="4507196"/>
            <a:ext cx="1674194" cy="5462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15528FE-22F0-41E2-81D0-443F9EE76FC7}"/>
              </a:ext>
            </a:extLst>
          </p:cNvPr>
          <p:cNvSpPr txBox="1"/>
          <p:nvPr/>
        </p:nvSpPr>
        <p:spPr>
          <a:xfrm>
            <a:off x="2413461" y="5037577"/>
            <a:ext cx="126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Marketing</a:t>
            </a:r>
            <a:endParaRPr lang="ru-RU" sz="1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4FDA1AD-109E-4661-9BA9-4EC67519A8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7787" y="1138584"/>
            <a:ext cx="633856" cy="739999"/>
          </a:xfrm>
          <a:prstGeom prst="rect">
            <a:avLst/>
          </a:prstGeom>
        </p:spPr>
      </p:pic>
      <p:graphicFrame>
        <p:nvGraphicFramePr>
          <p:cNvPr id="23" name="Объект 5">
            <a:extLst>
              <a:ext uri="{FF2B5EF4-FFF2-40B4-BE49-F238E27FC236}">
                <a16:creationId xmlns:a16="http://schemas.microsoft.com/office/drawing/2014/main" id="{C573D712-F4BB-4690-B986-3441267CA8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123793"/>
              </p:ext>
            </p:extLst>
          </p:nvPr>
        </p:nvGraphicFramePr>
        <p:xfrm>
          <a:off x="2467572" y="2432993"/>
          <a:ext cx="602191" cy="871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7" name="CorelDRAW" r:id="rId4" imgW="1344960" imgH="1944000" progId="">
                  <p:embed/>
                </p:oleObj>
              </mc:Choice>
              <mc:Fallback>
                <p:oleObj name="CorelDRAW" r:id="rId4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7572" y="2432993"/>
                        <a:ext cx="602191" cy="8711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38D2C19D-8620-4C03-BD8F-6F666435B485}"/>
              </a:ext>
            </a:extLst>
          </p:cNvPr>
          <p:cNvSpPr txBox="1"/>
          <p:nvPr/>
        </p:nvSpPr>
        <p:spPr>
          <a:xfrm>
            <a:off x="6933157" y="3744928"/>
            <a:ext cx="1534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Social Networks</a:t>
            </a:r>
            <a:endParaRPr lang="ru-RU" sz="1400" dirty="0"/>
          </a:p>
        </p:txBody>
      </p:sp>
      <p:pic>
        <p:nvPicPr>
          <p:cNvPr id="20537" name="Picture 57" descr="Sports cup in hand, hand-drawn in doodle style. Victory, sport. Game.  Competition. Tournament. Victory Cup. The joy of victory. Awarding the  winners. Isolated vector on white background 13430382 Vector Art at Vecteezy">
            <a:extLst>
              <a:ext uri="{FF2B5EF4-FFF2-40B4-BE49-F238E27FC236}">
                <a16:creationId xmlns:a16="http://schemas.microsoft.com/office/drawing/2014/main" id="{F3674823-E9DD-43F8-ABE6-8DA9A527E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2" y="4550130"/>
            <a:ext cx="811648" cy="81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D673B45-CD8B-4B51-9851-587049977AB7}"/>
              </a:ext>
            </a:extLst>
          </p:cNvPr>
          <p:cNvSpPr txBox="1"/>
          <p:nvPr/>
        </p:nvSpPr>
        <p:spPr>
          <a:xfrm>
            <a:off x="6105820" y="5235816"/>
            <a:ext cx="19927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Tournament Victories %</a:t>
            </a:r>
            <a:endParaRPr lang="ru-RU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BD0596-D428-4B00-B1CA-64591863B7E5}"/>
              </a:ext>
            </a:extLst>
          </p:cNvPr>
          <p:cNvSpPr txBox="1"/>
          <p:nvPr/>
        </p:nvSpPr>
        <p:spPr>
          <a:xfrm>
            <a:off x="4456638" y="5053418"/>
            <a:ext cx="1062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Maintaining</a:t>
            </a:r>
            <a:endParaRPr lang="ru-RU" sz="14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642A43D-EB19-44A1-B14E-60AB883380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207" y="4474747"/>
            <a:ext cx="619169" cy="61916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2DEE287-E098-47DF-A770-73BAB27AF6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36219" y="1044340"/>
            <a:ext cx="879799" cy="868403"/>
          </a:xfrm>
          <a:prstGeom prst="rect">
            <a:avLst/>
          </a:prstGeom>
        </p:spPr>
      </p:pic>
      <p:pic>
        <p:nvPicPr>
          <p:cNvPr id="20589" name="Picture 109" descr="TikTok: What It Is, How It Works, and Why It's Popular">
            <a:extLst>
              <a:ext uri="{FF2B5EF4-FFF2-40B4-BE49-F238E27FC236}">
                <a16:creationId xmlns:a16="http://schemas.microsoft.com/office/drawing/2014/main" id="{DDE502B7-0A48-4BB9-B0F8-05A5711A8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832" y="3286402"/>
            <a:ext cx="695517" cy="45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9" name="Picture 99" descr="VK (компания) — Википедия">
            <a:extLst>
              <a:ext uri="{FF2B5EF4-FFF2-40B4-BE49-F238E27FC236}">
                <a16:creationId xmlns:a16="http://schemas.microsoft.com/office/drawing/2014/main" id="{CB10DB67-686A-4C1A-B618-AC6A3771B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497" y="2891744"/>
            <a:ext cx="386174" cy="38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1" name="Picture 91" descr="Telegram — Википедия">
            <a:extLst>
              <a:ext uri="{FF2B5EF4-FFF2-40B4-BE49-F238E27FC236}">
                <a16:creationId xmlns:a16="http://schemas.microsoft.com/office/drawing/2014/main" id="{6116AE7C-6D71-4FC9-8F00-238F1AC51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940" y="2905978"/>
            <a:ext cx="357705" cy="35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973C15E-77D8-47E2-8407-AADC7D274B20}"/>
              </a:ext>
            </a:extLst>
          </p:cNvPr>
          <p:cNvSpPr txBox="1"/>
          <p:nvPr/>
        </p:nvSpPr>
        <p:spPr>
          <a:xfrm>
            <a:off x="8571981" y="1926861"/>
            <a:ext cx="160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TSU Students and Entrants</a:t>
            </a:r>
            <a:endParaRPr lang="ru-RU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D35BBFF-A455-495A-A1A1-5BE71D14F9EB}"/>
              </a:ext>
            </a:extLst>
          </p:cNvPr>
          <p:cNvSpPr txBox="1"/>
          <p:nvPr/>
        </p:nvSpPr>
        <p:spPr>
          <a:xfrm>
            <a:off x="8700257" y="3339746"/>
            <a:ext cx="1315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Sportsmen and cyber sportsmen</a:t>
            </a:r>
            <a:endParaRPr lang="ru-RU" sz="1400" dirty="0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15F36E5-4FB9-4F0B-A430-C1C6B9D7529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49817" y="2763181"/>
            <a:ext cx="622138" cy="523221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F9BFBC0-F735-4399-9574-565E47D494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30951" y="2770418"/>
            <a:ext cx="570008" cy="53374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44C91BA-E492-40C6-8FF9-55211C5BFCD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03324" y="1066222"/>
            <a:ext cx="1109100" cy="9140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110CF5A-2EF7-4CB1-A231-543BDDFBB4D7}"/>
              </a:ext>
            </a:extLst>
          </p:cNvPr>
          <p:cNvSpPr txBox="1"/>
          <p:nvPr/>
        </p:nvSpPr>
        <p:spPr>
          <a:xfrm>
            <a:off x="7072544" y="1752145"/>
            <a:ext cx="12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Personal and team rating</a:t>
            </a:r>
            <a:endParaRPr lang="ru-RU" sz="1400" dirty="0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2DD32F3-6E50-46EC-B2B3-2A49CA2B2F5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53763" y="1129401"/>
            <a:ext cx="531654" cy="599403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6A3A5A7-A673-4A11-91D0-CBCB209436FF}"/>
              </a:ext>
            </a:extLst>
          </p:cNvPr>
          <p:cNvSpPr txBox="1"/>
          <p:nvPr/>
        </p:nvSpPr>
        <p:spPr>
          <a:xfrm>
            <a:off x="5457392" y="1619084"/>
            <a:ext cx="1270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0" i="0" dirty="0">
                <a:solidFill>
                  <a:srgbClr val="000000"/>
                </a:solidFill>
                <a:effectLst/>
              </a:rPr>
              <a:t>Self-realization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5EEC9DA-44E2-4666-8C2F-5EB42FB352B9}"/>
              </a:ext>
            </a:extLst>
          </p:cNvPr>
          <p:cNvSpPr txBox="1"/>
          <p:nvPr/>
        </p:nvSpPr>
        <p:spPr>
          <a:xfrm>
            <a:off x="5284812" y="2691902"/>
            <a:ext cx="1616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Modern equipment</a:t>
            </a:r>
            <a:endParaRPr lang="ru-RU" sz="1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49655C2-CBAC-4A25-982F-56C522AFAEBB}"/>
              </a:ext>
            </a:extLst>
          </p:cNvPr>
          <p:cNvSpPr txBox="1"/>
          <p:nvPr/>
        </p:nvSpPr>
        <p:spPr>
          <a:xfrm>
            <a:off x="5610763" y="3736443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Team work</a:t>
            </a:r>
            <a:endParaRPr lang="ru-RU" sz="1400" dirty="0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42E797FD-F67A-4C06-88D0-2B9A29B1A4F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5088" y="1017169"/>
            <a:ext cx="735529" cy="644107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0C5CC82-EB82-4AB0-82D7-398C8A0F4E9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98727" y="1981720"/>
            <a:ext cx="776788" cy="738664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840F3DF-9C17-4B2E-9D35-E5F36CA5AC5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88864" y="3107160"/>
            <a:ext cx="804204" cy="582686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DDE3816-E7FE-40DE-AFE9-FBD2766D678F}"/>
              </a:ext>
            </a:extLst>
          </p:cNvPr>
          <p:cNvSpPr txBox="1"/>
          <p:nvPr/>
        </p:nvSpPr>
        <p:spPr>
          <a:xfrm>
            <a:off x="8100860" y="5228422"/>
            <a:ext cx="19927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Paid visits</a:t>
            </a:r>
            <a:endParaRPr lang="ru-RU" sz="1400" dirty="0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990AFD3-794F-4A65-B304-E33A5806597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00257" y="4550130"/>
            <a:ext cx="811648" cy="69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63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041426" y="426076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DIN Pro Medium" panose="020B0604020101020102"/>
              </a:rPr>
              <a:t>Benefit and Responsibility Matrix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22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AFC71EDD-3F71-4A95-AC10-366C77004745}"/>
              </a:ext>
            </a:extLst>
          </p:cNvPr>
          <p:cNvSpPr/>
          <p:nvPr/>
        </p:nvSpPr>
        <p:spPr>
          <a:xfrm>
            <a:off x="3428592" y="1178755"/>
            <a:ext cx="2561960" cy="177158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solution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BCF4063-3349-423D-8FDC-F3C79C2AB3B1}"/>
              </a:ext>
            </a:extLst>
          </p:cNvPr>
          <p:cNvSpPr/>
          <p:nvPr/>
        </p:nvSpPr>
        <p:spPr>
          <a:xfrm>
            <a:off x="9098397" y="2322183"/>
            <a:ext cx="2464181" cy="714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TULA STATE UNIVERSITY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C264BBE-CE30-4320-914C-709B059FBDD7}"/>
              </a:ext>
            </a:extLst>
          </p:cNvPr>
          <p:cNvSpPr/>
          <p:nvPr/>
        </p:nvSpPr>
        <p:spPr>
          <a:xfrm>
            <a:off x="9129311" y="1395454"/>
            <a:ext cx="2401207" cy="6690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Entrant  + rating in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Priority 2030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9923FB8-C85C-4924-975A-270C5C05B6C3}"/>
              </a:ext>
            </a:extLst>
          </p:cNvPr>
          <p:cNvSpPr/>
          <p:nvPr/>
        </p:nvSpPr>
        <p:spPr>
          <a:xfrm>
            <a:off x="9129312" y="3360165"/>
            <a:ext cx="2431656" cy="78364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 and financial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esources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A8E70715-D977-4325-864A-FDD9AD4E24D6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10329915" y="2064548"/>
            <a:ext cx="573" cy="2576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4E86580-11FE-40D7-AB36-F09609321BDE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10330488" y="3036971"/>
            <a:ext cx="14652" cy="3231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F56B079-1F4E-4B56-B0BC-2182BF4AAC5D}"/>
              </a:ext>
            </a:extLst>
          </p:cNvPr>
          <p:cNvSpPr/>
          <p:nvPr/>
        </p:nvSpPr>
        <p:spPr>
          <a:xfrm>
            <a:off x="347998" y="3606900"/>
            <a:ext cx="2318247" cy="804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</a:rPr>
              <a:t>TULA REGION MINISTRY OF SPORT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CDDE2BC-37F2-4554-8127-FDE96693ED6C}"/>
              </a:ext>
            </a:extLst>
          </p:cNvPr>
          <p:cNvSpPr/>
          <p:nvPr/>
        </p:nvSpPr>
        <p:spPr>
          <a:xfrm>
            <a:off x="347998" y="2250001"/>
            <a:ext cx="2345186" cy="8591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Annual reporting improvement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79D4828-DB05-49C8-A93B-AA46655C7736}"/>
              </a:ext>
            </a:extLst>
          </p:cNvPr>
          <p:cNvSpPr/>
          <p:nvPr/>
        </p:nvSpPr>
        <p:spPr>
          <a:xfrm>
            <a:off x="360619" y="4763953"/>
            <a:ext cx="2305599" cy="96474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nformation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esources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CDDD302F-91C6-462B-8261-EE07D522F06E}"/>
              </a:ext>
            </a:extLst>
          </p:cNvPr>
          <p:cNvCxnSpPr>
            <a:cxnSpLocks/>
            <a:stCxn id="22" idx="0"/>
            <a:endCxn id="23" idx="2"/>
          </p:cNvCxnSpPr>
          <p:nvPr/>
        </p:nvCxnSpPr>
        <p:spPr>
          <a:xfrm flipV="1">
            <a:off x="1507122" y="3109152"/>
            <a:ext cx="13469" cy="4977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2F563B9C-3B34-49E9-B3BE-D38FF869CBCF}"/>
              </a:ext>
            </a:extLst>
          </p:cNvPr>
          <p:cNvCxnSpPr>
            <a:cxnSpLocks/>
            <a:stCxn id="22" idx="2"/>
            <a:endCxn id="24" idx="0"/>
          </p:cNvCxnSpPr>
          <p:nvPr/>
        </p:nvCxnSpPr>
        <p:spPr>
          <a:xfrm>
            <a:off x="1507122" y="4411104"/>
            <a:ext cx="6297" cy="3528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E3B5EA9-C9FD-4CCA-8512-43F815B44324}"/>
              </a:ext>
            </a:extLst>
          </p:cNvPr>
          <p:cNvSpPr/>
          <p:nvPr/>
        </p:nvSpPr>
        <p:spPr>
          <a:xfrm>
            <a:off x="6090542" y="3818297"/>
            <a:ext cx="2326631" cy="1140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</a:rPr>
              <a:t>RUSSIAN FEDERATION OF PHYGITAL SPORT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3B9E065-86AD-49A1-B30F-C7E525FC88C3}"/>
              </a:ext>
            </a:extLst>
          </p:cNvPr>
          <p:cNvSpPr/>
          <p:nvPr/>
        </p:nvSpPr>
        <p:spPr>
          <a:xfrm>
            <a:off x="6080305" y="2842471"/>
            <a:ext cx="2349298" cy="69925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Regional presence expansion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7D56F28-7E77-44F9-AB1E-33D9168AD4B4}"/>
              </a:ext>
            </a:extLst>
          </p:cNvPr>
          <p:cNvSpPr/>
          <p:nvPr/>
        </p:nvSpPr>
        <p:spPr>
          <a:xfrm>
            <a:off x="6037122" y="5240029"/>
            <a:ext cx="2451547" cy="95833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in organization and 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work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regional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centre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5F65B63C-BDBF-4A00-89AF-29339AA1CF7F}"/>
              </a:ext>
            </a:extLst>
          </p:cNvPr>
          <p:cNvCxnSpPr>
            <a:cxnSpLocks/>
            <a:stCxn id="40" idx="0"/>
            <a:endCxn id="41" idx="2"/>
          </p:cNvCxnSpPr>
          <p:nvPr/>
        </p:nvCxnSpPr>
        <p:spPr>
          <a:xfrm flipV="1">
            <a:off x="7253858" y="3541726"/>
            <a:ext cx="1096" cy="2765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BE909B1D-18DC-4A54-837F-F8A42D72C4CF}"/>
              </a:ext>
            </a:extLst>
          </p:cNvPr>
          <p:cNvCxnSpPr>
            <a:cxnSpLocks/>
            <a:stCxn id="40" idx="2"/>
            <a:endCxn id="42" idx="0"/>
          </p:cNvCxnSpPr>
          <p:nvPr/>
        </p:nvCxnSpPr>
        <p:spPr>
          <a:xfrm>
            <a:off x="7253858" y="4959132"/>
            <a:ext cx="9038" cy="2808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F19ABF27-B68D-43CC-AC7B-7873DF3C24B3}"/>
              </a:ext>
            </a:extLst>
          </p:cNvPr>
          <p:cNvCxnSpPr>
            <a:cxnSpLocks/>
            <a:stCxn id="14" idx="6"/>
            <a:endCxn id="15" idx="1"/>
          </p:cNvCxnSpPr>
          <p:nvPr/>
        </p:nvCxnSpPr>
        <p:spPr>
          <a:xfrm>
            <a:off x="5990552" y="2064548"/>
            <a:ext cx="3107845" cy="61502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4B35B17A-6B18-4093-B29B-704ABC130D68}"/>
              </a:ext>
            </a:extLst>
          </p:cNvPr>
          <p:cNvCxnSpPr>
            <a:cxnSpLocks/>
            <a:stCxn id="14" idx="4"/>
            <a:endCxn id="40" idx="1"/>
          </p:cNvCxnSpPr>
          <p:nvPr/>
        </p:nvCxnSpPr>
        <p:spPr>
          <a:xfrm>
            <a:off x="4709572" y="2950340"/>
            <a:ext cx="1380970" cy="143837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B2754C79-5FE5-424D-9F72-A03EE56EEF9B}"/>
              </a:ext>
            </a:extLst>
          </p:cNvPr>
          <p:cNvCxnSpPr>
            <a:cxnSpLocks/>
            <a:stCxn id="14" idx="3"/>
            <a:endCxn id="22" idx="3"/>
          </p:cNvCxnSpPr>
          <p:nvPr/>
        </p:nvCxnSpPr>
        <p:spPr>
          <a:xfrm flipH="1">
            <a:off x="2666245" y="2690897"/>
            <a:ext cx="1137537" cy="131810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563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190D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xfrm>
            <a:off x="1288685" y="88956"/>
            <a:ext cx="9434818" cy="77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33" tIns="47700" rIns="95433" bIns="47700" anchor="ctr" anchorCtr="0">
            <a:normAutofit/>
          </a:bodyPr>
          <a:lstStyle/>
          <a:p>
            <a:pPr algn="ctr">
              <a:buSzPts val="3800"/>
            </a:pPr>
            <a:r>
              <a:rPr lang="en-US" sz="4100" b="1" dirty="0">
                <a:solidFill>
                  <a:schemeClr val="bg1"/>
                </a:solidFill>
                <a:latin typeface="DIN Pro Medium" panose="020B0604020101020102" pitchFamily="34" charset="0"/>
              </a:rPr>
              <a:t>ROADMAP</a:t>
            </a:r>
            <a:endParaRPr sz="4100" b="1" dirty="0">
              <a:solidFill>
                <a:schemeClr val="bg1"/>
              </a:solidFill>
              <a:latin typeface="DIN Pro Medium" panose="020B0604020101020102" pitchFamily="34" charset="0"/>
            </a:endParaRPr>
          </a:p>
        </p:txBody>
      </p:sp>
      <p:sp>
        <p:nvSpPr>
          <p:cNvPr id="145" name="Google Shape;145;p8"/>
          <p:cNvSpPr txBox="1">
            <a:spLocks noGrp="1"/>
          </p:cNvSpPr>
          <p:nvPr>
            <p:ph type="body" idx="1"/>
          </p:nvPr>
        </p:nvSpPr>
        <p:spPr>
          <a:xfrm>
            <a:off x="-4229100" y="1825627"/>
            <a:ext cx="4143375" cy="1012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33" tIns="47700" rIns="95433" bIns="47700" anchor="t" anchorCtr="0">
            <a:normAutofit/>
          </a:bodyPr>
          <a:lstStyle/>
          <a:p>
            <a:pPr marL="263000" indent="-59805">
              <a:spcBef>
                <a:spcPts val="0"/>
              </a:spcBef>
              <a:buSzPts val="2400"/>
              <a:buNone/>
            </a:pPr>
            <a:r>
              <a:rPr lang="en-US" dirty="0">
                <a:solidFill>
                  <a:schemeClr val="bg1"/>
                </a:solidFill>
              </a:rPr>
              <a:t>Timeline and milestones</a:t>
            </a:r>
            <a:endParaRPr dirty="0">
              <a:solidFill>
                <a:schemeClr val="bg1"/>
              </a:solidFill>
            </a:endParaRPr>
          </a:p>
        </p:txBody>
      </p:sp>
      <p:cxnSp>
        <p:nvCxnSpPr>
          <p:cNvPr id="148" name="Google Shape;148;p8"/>
          <p:cNvCxnSpPr>
            <a:cxnSpLocks/>
          </p:cNvCxnSpPr>
          <p:nvPr/>
        </p:nvCxnSpPr>
        <p:spPr>
          <a:xfrm>
            <a:off x="-2278743" y="4254400"/>
            <a:ext cx="18607314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A0ADC2DD-0F4D-D050-D473-2D51ED2E399E}"/>
              </a:ext>
            </a:extLst>
          </p:cNvPr>
          <p:cNvGrpSpPr/>
          <p:nvPr/>
        </p:nvGrpSpPr>
        <p:grpSpPr>
          <a:xfrm>
            <a:off x="225518" y="3213707"/>
            <a:ext cx="798690" cy="1534466"/>
            <a:chOff x="955322" y="3226558"/>
            <a:chExt cx="798690" cy="1534466"/>
          </a:xfrm>
        </p:grpSpPr>
        <p:sp>
          <p:nvSpPr>
            <p:cNvPr id="149" name="Google Shape;149;p8"/>
            <p:cNvSpPr txBox="1"/>
            <p:nvPr/>
          </p:nvSpPr>
          <p:spPr>
            <a:xfrm>
              <a:off x="955322" y="3226558"/>
              <a:ext cx="798690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3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29AB0F86-5B5B-C665-C4C0-A011AE494510}"/>
                </a:ext>
              </a:extLst>
            </p:cNvPr>
            <p:cNvCxnSpPr>
              <a:cxnSpLocks/>
              <a:stCxn id="149" idx="2"/>
            </p:cNvCxnSpPr>
            <p:nvPr/>
          </p:nvCxnSpPr>
          <p:spPr>
            <a:xfrm>
              <a:off x="1354667" y="3780515"/>
              <a:ext cx="0" cy="980509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A1764CCD-BEE6-F3DF-7584-6FD261604C19}"/>
              </a:ext>
            </a:extLst>
          </p:cNvPr>
          <p:cNvGrpSpPr/>
          <p:nvPr/>
        </p:nvGrpSpPr>
        <p:grpSpPr>
          <a:xfrm>
            <a:off x="4150521" y="3187770"/>
            <a:ext cx="869435" cy="1528650"/>
            <a:chOff x="8399645" y="3219522"/>
            <a:chExt cx="869435" cy="1528650"/>
          </a:xfrm>
        </p:grpSpPr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367E5499-9401-1FF9-E186-37A65EFC92BD}"/>
                </a:ext>
              </a:extLst>
            </p:cNvPr>
            <p:cNvCxnSpPr>
              <a:cxnSpLocks/>
              <a:stCxn id="43" idx="2"/>
            </p:cNvCxnSpPr>
            <p:nvPr/>
          </p:nvCxnSpPr>
          <p:spPr>
            <a:xfrm>
              <a:off x="8834363" y="3773479"/>
              <a:ext cx="0" cy="974693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Google Shape;149;p8">
              <a:extLst>
                <a:ext uri="{FF2B5EF4-FFF2-40B4-BE49-F238E27FC236}">
                  <a16:creationId xmlns:a16="http://schemas.microsoft.com/office/drawing/2014/main" id="{4BCBA293-1F44-8EF5-28D6-743044851BCB}"/>
                </a:ext>
              </a:extLst>
            </p:cNvPr>
            <p:cNvSpPr txBox="1"/>
            <p:nvPr/>
          </p:nvSpPr>
          <p:spPr>
            <a:xfrm>
              <a:off x="8399645" y="3219522"/>
              <a:ext cx="869435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4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78F04319-7E59-17A8-AD11-4FAB2C5D18A3}"/>
              </a:ext>
            </a:extLst>
          </p:cNvPr>
          <p:cNvGrpSpPr/>
          <p:nvPr/>
        </p:nvGrpSpPr>
        <p:grpSpPr>
          <a:xfrm>
            <a:off x="8352435" y="3187770"/>
            <a:ext cx="869435" cy="1541502"/>
            <a:chOff x="9754312" y="3213096"/>
            <a:chExt cx="869435" cy="1541502"/>
          </a:xfrm>
        </p:grpSpPr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A5A9D247-2367-427A-5896-B4E45CB8B404}"/>
                </a:ext>
              </a:extLst>
            </p:cNvPr>
            <p:cNvCxnSpPr>
              <a:cxnSpLocks/>
              <a:stCxn id="48" idx="2"/>
            </p:cNvCxnSpPr>
            <p:nvPr/>
          </p:nvCxnSpPr>
          <p:spPr>
            <a:xfrm>
              <a:off x="10189030" y="3767053"/>
              <a:ext cx="0" cy="987545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Google Shape;149;p8">
              <a:extLst>
                <a:ext uri="{FF2B5EF4-FFF2-40B4-BE49-F238E27FC236}">
                  <a16:creationId xmlns:a16="http://schemas.microsoft.com/office/drawing/2014/main" id="{13787B09-D9EC-15E7-1856-9AF41AC07E0C}"/>
                </a:ext>
              </a:extLst>
            </p:cNvPr>
            <p:cNvSpPr txBox="1"/>
            <p:nvPr/>
          </p:nvSpPr>
          <p:spPr>
            <a:xfrm>
              <a:off x="9754312" y="3213096"/>
              <a:ext cx="869435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5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A1DF04E3-63D1-A9DC-0998-0035BAB3AD5C}"/>
              </a:ext>
            </a:extLst>
          </p:cNvPr>
          <p:cNvGrpSpPr/>
          <p:nvPr/>
        </p:nvGrpSpPr>
        <p:grpSpPr>
          <a:xfrm>
            <a:off x="10522815" y="3239409"/>
            <a:ext cx="869435" cy="1528651"/>
            <a:chOff x="11108977" y="3219522"/>
            <a:chExt cx="869435" cy="1528651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586EF79A-FEC8-9512-A1DF-8021C18517DA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>
              <a:off x="11543695" y="3773479"/>
              <a:ext cx="2" cy="974694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Google Shape;149;p8">
              <a:extLst>
                <a:ext uri="{FF2B5EF4-FFF2-40B4-BE49-F238E27FC236}">
                  <a16:creationId xmlns:a16="http://schemas.microsoft.com/office/drawing/2014/main" id="{D71678F7-DB54-1128-1C97-69F0ED7FB908}"/>
                </a:ext>
              </a:extLst>
            </p:cNvPr>
            <p:cNvSpPr txBox="1"/>
            <p:nvPr/>
          </p:nvSpPr>
          <p:spPr>
            <a:xfrm>
              <a:off x="11108977" y="3219522"/>
              <a:ext cx="869435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6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id="{7CE38A14-0477-1C8A-462E-7FF5153261B2}"/>
              </a:ext>
            </a:extLst>
          </p:cNvPr>
          <p:cNvGrpSpPr/>
          <p:nvPr/>
        </p:nvGrpSpPr>
        <p:grpSpPr>
          <a:xfrm>
            <a:off x="12463640" y="3226558"/>
            <a:ext cx="869435" cy="1521615"/>
            <a:chOff x="12463640" y="3226558"/>
            <a:chExt cx="869435" cy="1521615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A5043545-D84B-7809-0615-36680CF4685D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>
              <a:off x="12898358" y="3780515"/>
              <a:ext cx="6" cy="96765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Google Shape;149;p8">
              <a:extLst>
                <a:ext uri="{FF2B5EF4-FFF2-40B4-BE49-F238E27FC236}">
                  <a16:creationId xmlns:a16="http://schemas.microsoft.com/office/drawing/2014/main" id="{BC6BEEAA-B46C-8D91-F5FF-FB67A8D7C6DB}"/>
                </a:ext>
              </a:extLst>
            </p:cNvPr>
            <p:cNvSpPr txBox="1"/>
            <p:nvPr/>
          </p:nvSpPr>
          <p:spPr>
            <a:xfrm>
              <a:off x="12463640" y="3226558"/>
              <a:ext cx="869435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7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Группа 128">
            <a:extLst>
              <a:ext uri="{FF2B5EF4-FFF2-40B4-BE49-F238E27FC236}">
                <a16:creationId xmlns:a16="http://schemas.microsoft.com/office/drawing/2014/main" id="{10C89BD0-2597-E7A6-552C-C999D3ED1A6B}"/>
              </a:ext>
            </a:extLst>
          </p:cNvPr>
          <p:cNvGrpSpPr/>
          <p:nvPr/>
        </p:nvGrpSpPr>
        <p:grpSpPr>
          <a:xfrm>
            <a:off x="13645209" y="3239409"/>
            <a:ext cx="869435" cy="1521615"/>
            <a:chOff x="13645209" y="3239409"/>
            <a:chExt cx="869435" cy="1521615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94D9B2B4-4EAC-1B02-F96D-9526813FC1E3}"/>
                </a:ext>
              </a:extLst>
            </p:cNvPr>
            <p:cNvCxnSpPr>
              <a:cxnSpLocks/>
              <a:stCxn id="58" idx="2"/>
            </p:cNvCxnSpPr>
            <p:nvPr/>
          </p:nvCxnSpPr>
          <p:spPr>
            <a:xfrm>
              <a:off x="14079927" y="3793366"/>
              <a:ext cx="10" cy="96765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Google Shape;149;p8">
              <a:extLst>
                <a:ext uri="{FF2B5EF4-FFF2-40B4-BE49-F238E27FC236}">
                  <a16:creationId xmlns:a16="http://schemas.microsoft.com/office/drawing/2014/main" id="{32EE31FC-1067-A9B7-C67A-155EEBA2289D}"/>
                </a:ext>
              </a:extLst>
            </p:cNvPr>
            <p:cNvSpPr txBox="1"/>
            <p:nvPr/>
          </p:nvSpPr>
          <p:spPr>
            <a:xfrm>
              <a:off x="13645209" y="3239409"/>
              <a:ext cx="869435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8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Группа 129">
            <a:extLst>
              <a:ext uri="{FF2B5EF4-FFF2-40B4-BE49-F238E27FC236}">
                <a16:creationId xmlns:a16="http://schemas.microsoft.com/office/drawing/2014/main" id="{43F1F082-D79E-51E1-25D5-2FF868D4EC61}"/>
              </a:ext>
            </a:extLst>
          </p:cNvPr>
          <p:cNvGrpSpPr/>
          <p:nvPr/>
        </p:nvGrpSpPr>
        <p:grpSpPr>
          <a:xfrm>
            <a:off x="14853663" y="3226558"/>
            <a:ext cx="869435" cy="1521615"/>
            <a:chOff x="14853663" y="3226558"/>
            <a:chExt cx="869435" cy="1521615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3C5DB2C6-A506-ED96-80F5-F61619C37E87}"/>
                </a:ext>
              </a:extLst>
            </p:cNvPr>
            <p:cNvCxnSpPr>
              <a:cxnSpLocks/>
              <a:stCxn id="60" idx="2"/>
            </p:cNvCxnSpPr>
            <p:nvPr/>
          </p:nvCxnSpPr>
          <p:spPr>
            <a:xfrm>
              <a:off x="15288381" y="3780515"/>
              <a:ext cx="0" cy="96765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Google Shape;149;p8">
              <a:extLst>
                <a:ext uri="{FF2B5EF4-FFF2-40B4-BE49-F238E27FC236}">
                  <a16:creationId xmlns:a16="http://schemas.microsoft.com/office/drawing/2014/main" id="{1C2F9D05-C510-C1AE-9DB5-9BDCBF243037}"/>
                </a:ext>
              </a:extLst>
            </p:cNvPr>
            <p:cNvSpPr txBox="1"/>
            <p:nvPr/>
          </p:nvSpPr>
          <p:spPr>
            <a:xfrm>
              <a:off x="14853663" y="3226558"/>
              <a:ext cx="869435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9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id="{486EA096-B45E-8687-F4A5-04FBB687AB5D}"/>
              </a:ext>
            </a:extLst>
          </p:cNvPr>
          <p:cNvGrpSpPr/>
          <p:nvPr/>
        </p:nvGrpSpPr>
        <p:grpSpPr>
          <a:xfrm>
            <a:off x="15424569" y="3226558"/>
            <a:ext cx="869435" cy="1521615"/>
            <a:chOff x="15424569" y="3226558"/>
            <a:chExt cx="869435" cy="1521615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FA314A9A-8E3C-ADF0-3DEE-A68417AE6AFE}"/>
                </a:ext>
              </a:extLst>
            </p:cNvPr>
            <p:cNvCxnSpPr>
              <a:cxnSpLocks/>
              <a:stCxn id="62" idx="2"/>
            </p:cNvCxnSpPr>
            <p:nvPr/>
          </p:nvCxnSpPr>
          <p:spPr>
            <a:xfrm flipH="1">
              <a:off x="15859277" y="3780515"/>
              <a:ext cx="10" cy="96765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Google Shape;149;p8">
              <a:extLst>
                <a:ext uri="{FF2B5EF4-FFF2-40B4-BE49-F238E27FC236}">
                  <a16:creationId xmlns:a16="http://schemas.microsoft.com/office/drawing/2014/main" id="{C60BB754-7BD6-A657-811D-F10BBA0898FB}"/>
                </a:ext>
              </a:extLst>
            </p:cNvPr>
            <p:cNvSpPr txBox="1"/>
            <p:nvPr/>
          </p:nvSpPr>
          <p:spPr>
            <a:xfrm>
              <a:off x="15424569" y="3226558"/>
              <a:ext cx="869435" cy="553957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20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duct Sans Light"/>
                  <a:ea typeface="Calibri"/>
                  <a:cs typeface="Calibri"/>
                  <a:sym typeface="Calibri"/>
                </a:rPr>
                <a:t>30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duct Sans Light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341E6B21-FEA4-6342-DF54-856FDF20E446}"/>
              </a:ext>
            </a:extLst>
          </p:cNvPr>
          <p:cNvSpPr/>
          <p:nvPr/>
        </p:nvSpPr>
        <p:spPr>
          <a:xfrm flipV="1">
            <a:off x="2303386" y="4128960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7FE69E46-0513-6FC5-E858-81A9945F08E1}"/>
              </a:ext>
            </a:extLst>
          </p:cNvPr>
          <p:cNvSpPr/>
          <p:nvPr/>
        </p:nvSpPr>
        <p:spPr>
          <a:xfrm flipV="1">
            <a:off x="2780973" y="4128960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64348E-71C1-07C3-8696-95E5FD56ED0E}"/>
              </a:ext>
            </a:extLst>
          </p:cNvPr>
          <p:cNvSpPr txBox="1"/>
          <p:nvPr/>
        </p:nvSpPr>
        <p:spPr>
          <a:xfrm>
            <a:off x="3204077" y="5926784"/>
            <a:ext cx="3727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prstClr val="white"/>
                </a:solidFill>
              </a:rPr>
              <a:t>Preparing for the project</a:t>
            </a:r>
          </a:p>
          <a:p>
            <a:pPr lvl="0"/>
            <a:r>
              <a:rPr lang="en-US" dirty="0">
                <a:solidFill>
                  <a:prstClr val="white"/>
                </a:solidFill>
              </a:rPr>
              <a:t>Getting Equipment</a:t>
            </a:r>
          </a:p>
        </p:txBody>
      </p:sp>
      <p:cxnSp>
        <p:nvCxnSpPr>
          <p:cNvPr id="30" name="Соединитель: уступ 29">
            <a:extLst>
              <a:ext uri="{FF2B5EF4-FFF2-40B4-BE49-F238E27FC236}">
                <a16:creationId xmlns:a16="http://schemas.microsoft.com/office/drawing/2014/main" id="{1278590B-FE10-9389-681E-16233EFC72B3}"/>
              </a:ext>
            </a:extLst>
          </p:cNvPr>
          <p:cNvCxnSpPr>
            <a:cxnSpLocks/>
          </p:cNvCxnSpPr>
          <p:nvPr/>
        </p:nvCxnSpPr>
        <p:spPr>
          <a:xfrm rot="10800000">
            <a:off x="2917159" y="4425429"/>
            <a:ext cx="286918" cy="1835877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788E38C-6897-4E2A-8478-413A9FDFCE34}"/>
              </a:ext>
            </a:extLst>
          </p:cNvPr>
          <p:cNvSpPr txBox="1"/>
          <p:nvPr/>
        </p:nvSpPr>
        <p:spPr>
          <a:xfrm>
            <a:off x="1024208" y="948179"/>
            <a:ext cx="3448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dirty="0">
              <a:solidFill>
                <a:prstClr val="white"/>
              </a:solidFill>
            </a:endParaRPr>
          </a:p>
          <a:p>
            <a:pPr lvl="0"/>
            <a:r>
              <a:rPr lang="en-US" dirty="0">
                <a:solidFill>
                  <a:prstClr val="white"/>
                </a:solidFill>
              </a:rPr>
              <a:t>Participation in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en-US" dirty="0">
                <a:solidFill>
                  <a:prstClr val="white"/>
                </a:solidFill>
              </a:rPr>
              <a:t>Accelerator</a:t>
            </a:r>
            <a:r>
              <a:rPr lang="ru-RU" dirty="0">
                <a:solidFill>
                  <a:prstClr val="white"/>
                </a:solidFill>
              </a:rPr>
              <a:t> (</a:t>
            </a:r>
            <a:r>
              <a:rPr lang="en-US" dirty="0">
                <a:solidFill>
                  <a:prstClr val="white"/>
                </a:solidFill>
              </a:rPr>
              <a:t>TSU)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cxnSp>
        <p:nvCxnSpPr>
          <p:cNvPr id="44" name="Соединитель: уступ 43">
            <a:extLst>
              <a:ext uri="{FF2B5EF4-FFF2-40B4-BE49-F238E27FC236}">
                <a16:creationId xmlns:a16="http://schemas.microsoft.com/office/drawing/2014/main" id="{AF00D881-6AB9-416C-A629-CDE74618EC0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090541" y="3173746"/>
            <a:ext cx="1381752" cy="752269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4836C282-A01A-4D5A-8613-F2B3492152D5}"/>
              </a:ext>
            </a:extLst>
          </p:cNvPr>
          <p:cNvSpPr txBox="1"/>
          <p:nvPr/>
        </p:nvSpPr>
        <p:spPr>
          <a:xfrm>
            <a:off x="2896754" y="2172803"/>
            <a:ext cx="3727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Creation of the university's team in phygital sports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7" name="Полилиния: фигура 66">
            <a:extLst>
              <a:ext uri="{FF2B5EF4-FFF2-40B4-BE49-F238E27FC236}">
                <a16:creationId xmlns:a16="http://schemas.microsoft.com/office/drawing/2014/main" id="{5FD2DC7A-2694-4F33-805B-54BA55BC1241}"/>
              </a:ext>
            </a:extLst>
          </p:cNvPr>
          <p:cNvSpPr/>
          <p:nvPr/>
        </p:nvSpPr>
        <p:spPr>
          <a:xfrm flipV="1">
            <a:off x="3245123" y="4145329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cxnSp>
        <p:nvCxnSpPr>
          <p:cNvPr id="68" name="Соединитель: уступ 67">
            <a:extLst>
              <a:ext uri="{FF2B5EF4-FFF2-40B4-BE49-F238E27FC236}">
                <a16:creationId xmlns:a16="http://schemas.microsoft.com/office/drawing/2014/main" id="{6CC9CCCE-F346-42EF-9E71-6783B766DD8D}"/>
              </a:ext>
            </a:extLst>
          </p:cNvPr>
          <p:cNvCxnSpPr>
            <a:cxnSpLocks/>
          </p:cNvCxnSpPr>
          <p:nvPr/>
        </p:nvCxnSpPr>
        <p:spPr>
          <a:xfrm rot="16200000" flipV="1">
            <a:off x="4805029" y="4682669"/>
            <a:ext cx="1065519" cy="275517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олилиния: фигура 69">
            <a:extLst>
              <a:ext uri="{FF2B5EF4-FFF2-40B4-BE49-F238E27FC236}">
                <a16:creationId xmlns:a16="http://schemas.microsoft.com/office/drawing/2014/main" id="{6F6D50DD-FD3A-43EC-9798-8BC77CD45ED6}"/>
              </a:ext>
            </a:extLst>
          </p:cNvPr>
          <p:cNvSpPr/>
          <p:nvPr/>
        </p:nvSpPr>
        <p:spPr>
          <a:xfrm flipV="1">
            <a:off x="5055102" y="4080838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4BE3E8C-45DB-468C-B638-F2925098D9FB}"/>
              </a:ext>
            </a:extLst>
          </p:cNvPr>
          <p:cNvSpPr txBox="1"/>
          <p:nvPr/>
        </p:nvSpPr>
        <p:spPr>
          <a:xfrm>
            <a:off x="5386956" y="5343367"/>
            <a:ext cx="3296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Active Participation in Forums</a:t>
            </a:r>
          </a:p>
          <a:p>
            <a:r>
              <a:rPr lang="en-US" dirty="0">
                <a:solidFill>
                  <a:schemeClr val="bg1"/>
                </a:solidFill>
              </a:rPr>
              <a:t>Finding opportunities for grants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72" name="Соединитель: уступ 71">
            <a:extLst>
              <a:ext uri="{FF2B5EF4-FFF2-40B4-BE49-F238E27FC236}">
                <a16:creationId xmlns:a16="http://schemas.microsoft.com/office/drawing/2014/main" id="{7C0B44EA-2223-4665-9463-C637D5AECDC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807296" y="2521152"/>
            <a:ext cx="2750954" cy="715542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C7C83CE9-9A6D-4A55-87B3-DE814E51A7BC}"/>
              </a:ext>
            </a:extLst>
          </p:cNvPr>
          <p:cNvSpPr txBox="1"/>
          <p:nvPr/>
        </p:nvSpPr>
        <p:spPr>
          <a:xfrm>
            <a:off x="6334869" y="931338"/>
            <a:ext cx="3333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Conducting deeper analysis of the market</a:t>
            </a:r>
          </a:p>
        </p:txBody>
      </p:sp>
      <p:cxnSp>
        <p:nvCxnSpPr>
          <p:cNvPr id="74" name="Соединитель: уступ 73">
            <a:extLst>
              <a:ext uri="{FF2B5EF4-FFF2-40B4-BE49-F238E27FC236}">
                <a16:creationId xmlns:a16="http://schemas.microsoft.com/office/drawing/2014/main" id="{65D232AE-260B-4410-9838-038CF76460F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766100" y="2815270"/>
            <a:ext cx="2111290" cy="751721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693086FD-300B-4FA2-966D-99CD17E883FF}"/>
              </a:ext>
            </a:extLst>
          </p:cNvPr>
          <p:cNvSpPr txBox="1"/>
          <p:nvPr/>
        </p:nvSpPr>
        <p:spPr>
          <a:xfrm>
            <a:off x="7246146" y="1599150"/>
            <a:ext cx="283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Our team will go to the Phydgital Games in Kazan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6" name="Полилиния: фигура 75">
            <a:extLst>
              <a:ext uri="{FF2B5EF4-FFF2-40B4-BE49-F238E27FC236}">
                <a16:creationId xmlns:a16="http://schemas.microsoft.com/office/drawing/2014/main" id="{DF4A3533-18C9-4E69-8270-986B3B90536E}"/>
              </a:ext>
            </a:extLst>
          </p:cNvPr>
          <p:cNvSpPr/>
          <p:nvPr/>
        </p:nvSpPr>
        <p:spPr>
          <a:xfrm flipV="1">
            <a:off x="6324931" y="4116109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sp>
        <p:nvSpPr>
          <p:cNvPr id="77" name="Полилиния: фигура 76">
            <a:extLst>
              <a:ext uri="{FF2B5EF4-FFF2-40B4-BE49-F238E27FC236}">
                <a16:creationId xmlns:a16="http://schemas.microsoft.com/office/drawing/2014/main" id="{0AEA9F6E-4A20-4CEF-B485-8BA9DABB1D2C}"/>
              </a:ext>
            </a:extLst>
          </p:cNvPr>
          <p:cNvSpPr/>
          <p:nvPr/>
        </p:nvSpPr>
        <p:spPr>
          <a:xfrm flipV="1">
            <a:off x="5709625" y="4122836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cxnSp>
        <p:nvCxnSpPr>
          <p:cNvPr id="78" name="Соединитель: уступ 77">
            <a:extLst>
              <a:ext uri="{FF2B5EF4-FFF2-40B4-BE49-F238E27FC236}">
                <a16:creationId xmlns:a16="http://schemas.microsoft.com/office/drawing/2014/main" id="{5782C34A-FF78-4E60-9683-48B43F0A28BF}"/>
              </a:ext>
            </a:extLst>
          </p:cNvPr>
          <p:cNvCxnSpPr>
            <a:cxnSpLocks/>
          </p:cNvCxnSpPr>
          <p:nvPr/>
        </p:nvCxnSpPr>
        <p:spPr>
          <a:xfrm rot="16200000" flipV="1">
            <a:off x="7047758" y="4528007"/>
            <a:ext cx="626371" cy="12474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96165668-BDB9-4C84-9653-34EF945E9379}"/>
              </a:ext>
            </a:extLst>
          </p:cNvPr>
          <p:cNvSpPr txBox="1"/>
          <p:nvPr/>
        </p:nvSpPr>
        <p:spPr>
          <a:xfrm>
            <a:off x="6968261" y="4821887"/>
            <a:ext cx="192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Tula Tournament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0" name="Полилиния: фигура 79">
            <a:extLst>
              <a:ext uri="{FF2B5EF4-FFF2-40B4-BE49-F238E27FC236}">
                <a16:creationId xmlns:a16="http://schemas.microsoft.com/office/drawing/2014/main" id="{8B48EF2A-1090-408E-9988-4E5DE14CC513}"/>
              </a:ext>
            </a:extLst>
          </p:cNvPr>
          <p:cNvSpPr/>
          <p:nvPr/>
        </p:nvSpPr>
        <p:spPr>
          <a:xfrm flipV="1">
            <a:off x="7150040" y="4106164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cxnSp>
        <p:nvCxnSpPr>
          <p:cNvPr id="81" name="Соединитель: уступ 80">
            <a:extLst>
              <a:ext uri="{FF2B5EF4-FFF2-40B4-BE49-F238E27FC236}">
                <a16:creationId xmlns:a16="http://schemas.microsoft.com/office/drawing/2014/main" id="{F718BAD6-49F3-4056-ADC8-0662C2DB57BA}"/>
              </a:ext>
            </a:extLst>
          </p:cNvPr>
          <p:cNvCxnSpPr>
            <a:cxnSpLocks/>
          </p:cNvCxnSpPr>
          <p:nvPr/>
        </p:nvCxnSpPr>
        <p:spPr>
          <a:xfrm rot="16200000" flipV="1">
            <a:off x="7391579" y="3633399"/>
            <a:ext cx="1191346" cy="1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олилиния: фигура 81">
            <a:extLst>
              <a:ext uri="{FF2B5EF4-FFF2-40B4-BE49-F238E27FC236}">
                <a16:creationId xmlns:a16="http://schemas.microsoft.com/office/drawing/2014/main" id="{6F00F6C3-931E-4EF7-825B-9200E746615F}"/>
              </a:ext>
            </a:extLst>
          </p:cNvPr>
          <p:cNvSpPr/>
          <p:nvPr/>
        </p:nvSpPr>
        <p:spPr>
          <a:xfrm flipV="1">
            <a:off x="7868282" y="4105194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754A5D0-1730-4EB7-AB15-04E430325302}"/>
              </a:ext>
            </a:extLst>
          </p:cNvPr>
          <p:cNvSpPr txBox="1"/>
          <p:nvPr/>
        </p:nvSpPr>
        <p:spPr>
          <a:xfrm>
            <a:off x="7902795" y="2383772"/>
            <a:ext cx="31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Promotion through platform “My business”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84" name="Соединитель: уступ 83">
            <a:extLst>
              <a:ext uri="{FF2B5EF4-FFF2-40B4-BE49-F238E27FC236}">
                <a16:creationId xmlns:a16="http://schemas.microsoft.com/office/drawing/2014/main" id="{C31FFD9D-B5F0-45A9-B6DB-560C83A29960}"/>
              </a:ext>
            </a:extLst>
          </p:cNvPr>
          <p:cNvCxnSpPr>
            <a:cxnSpLocks/>
          </p:cNvCxnSpPr>
          <p:nvPr/>
        </p:nvCxnSpPr>
        <p:spPr>
          <a:xfrm rot="16200000" flipV="1">
            <a:off x="8666507" y="4965433"/>
            <a:ext cx="1725271" cy="197188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: фигура 86">
            <a:extLst>
              <a:ext uri="{FF2B5EF4-FFF2-40B4-BE49-F238E27FC236}">
                <a16:creationId xmlns:a16="http://schemas.microsoft.com/office/drawing/2014/main" id="{D5E4B698-D306-4EF7-BFDC-E7E9AC22DD2E}"/>
              </a:ext>
            </a:extLst>
          </p:cNvPr>
          <p:cNvSpPr/>
          <p:nvPr/>
        </p:nvSpPr>
        <p:spPr>
          <a:xfrm flipV="1">
            <a:off x="9302866" y="4048547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sp>
        <p:nvSpPr>
          <p:cNvPr id="88" name="Полилиния: фигура 87">
            <a:extLst>
              <a:ext uri="{FF2B5EF4-FFF2-40B4-BE49-F238E27FC236}">
                <a16:creationId xmlns:a16="http://schemas.microsoft.com/office/drawing/2014/main" id="{647B3B71-79BD-481D-83DE-397E39D2B408}"/>
              </a:ext>
            </a:extLst>
          </p:cNvPr>
          <p:cNvSpPr/>
          <p:nvPr/>
        </p:nvSpPr>
        <p:spPr>
          <a:xfrm flipV="1">
            <a:off x="10785502" y="4080837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cxnSp>
        <p:nvCxnSpPr>
          <p:cNvPr id="89" name="Соединитель: уступ 88">
            <a:extLst>
              <a:ext uri="{FF2B5EF4-FFF2-40B4-BE49-F238E27FC236}">
                <a16:creationId xmlns:a16="http://schemas.microsoft.com/office/drawing/2014/main" id="{93ED572C-974A-44D2-8052-3F0FF379FF4A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96695" y="2922573"/>
            <a:ext cx="2531388" cy="703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Соединитель: уступ 89">
            <a:extLst>
              <a:ext uri="{FF2B5EF4-FFF2-40B4-BE49-F238E27FC236}">
                <a16:creationId xmlns:a16="http://schemas.microsoft.com/office/drawing/2014/main" id="{3BBA996F-F8B1-4CE8-B63E-898C63E0F216}"/>
              </a:ext>
            </a:extLst>
          </p:cNvPr>
          <p:cNvCxnSpPr>
            <a:cxnSpLocks/>
          </p:cNvCxnSpPr>
          <p:nvPr/>
        </p:nvCxnSpPr>
        <p:spPr>
          <a:xfrm rot="5400000">
            <a:off x="10710313" y="5046782"/>
            <a:ext cx="1612731" cy="1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77C5CA58-88A7-46C8-A04D-039D96E9EA54}"/>
              </a:ext>
            </a:extLst>
          </p:cNvPr>
          <p:cNvSpPr txBox="1"/>
          <p:nvPr/>
        </p:nvSpPr>
        <p:spPr>
          <a:xfrm>
            <a:off x="9302866" y="5900511"/>
            <a:ext cx="192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Workspace expansion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00" name="Соединитель: уступ 99">
            <a:extLst>
              <a:ext uri="{FF2B5EF4-FFF2-40B4-BE49-F238E27FC236}">
                <a16:creationId xmlns:a16="http://schemas.microsoft.com/office/drawing/2014/main" id="{F2420929-70A7-4170-ACA1-FB4CFAD41132}"/>
              </a:ext>
            </a:extLst>
          </p:cNvPr>
          <p:cNvCxnSpPr>
            <a:cxnSpLocks/>
          </p:cNvCxnSpPr>
          <p:nvPr/>
        </p:nvCxnSpPr>
        <p:spPr>
          <a:xfrm rot="16200000" flipV="1">
            <a:off x="9835487" y="4636334"/>
            <a:ext cx="777482" cy="4261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A3FEE6C9-76A1-467B-BAC3-77671FDB7F95}"/>
              </a:ext>
            </a:extLst>
          </p:cNvPr>
          <p:cNvSpPr txBox="1"/>
          <p:nvPr/>
        </p:nvSpPr>
        <p:spPr>
          <a:xfrm>
            <a:off x="9879012" y="4977955"/>
            <a:ext cx="1214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Web-site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2E71346-DD48-4AFC-B99D-A912BE8B5C00}"/>
              </a:ext>
            </a:extLst>
          </p:cNvPr>
          <p:cNvSpPr txBox="1"/>
          <p:nvPr/>
        </p:nvSpPr>
        <p:spPr>
          <a:xfrm>
            <a:off x="11123336" y="5854344"/>
            <a:ext cx="137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China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9" name="Полилиния: фигура 108">
            <a:extLst>
              <a:ext uri="{FF2B5EF4-FFF2-40B4-BE49-F238E27FC236}">
                <a16:creationId xmlns:a16="http://schemas.microsoft.com/office/drawing/2014/main" id="{231C404B-5B50-4EF9-BE67-81052BFF1966}"/>
              </a:ext>
            </a:extLst>
          </p:cNvPr>
          <p:cNvSpPr/>
          <p:nvPr/>
        </p:nvSpPr>
        <p:spPr>
          <a:xfrm flipV="1">
            <a:off x="10070284" y="4087264"/>
            <a:ext cx="296469" cy="296469"/>
          </a:xfrm>
          <a:custGeom>
            <a:avLst/>
            <a:gdLst>
              <a:gd name="connsiteX0" fmla="*/ 457200 w 914400"/>
              <a:gd name="connsiteY0" fmla="*/ 261092 h 914400"/>
              <a:gd name="connsiteX1" fmla="*/ 653308 w 914400"/>
              <a:gd name="connsiteY1" fmla="*/ 457200 h 914400"/>
              <a:gd name="connsiteX2" fmla="*/ 457200 w 914400"/>
              <a:gd name="connsiteY2" fmla="*/ 653308 h 914400"/>
              <a:gd name="connsiteX3" fmla="*/ 261092 w 914400"/>
              <a:gd name="connsiteY3" fmla="*/ 457200 h 914400"/>
              <a:gd name="connsiteX4" fmla="*/ 457200 w 914400"/>
              <a:gd name="connsiteY4" fmla="*/ 261092 h 914400"/>
              <a:gd name="connsiteX5" fmla="*/ 457200 w 914400"/>
              <a:gd name="connsiteY5" fmla="*/ 165100 h 914400"/>
              <a:gd name="connsiteX6" fmla="*/ 165100 w 914400"/>
              <a:gd name="connsiteY6" fmla="*/ 457200 h 914400"/>
              <a:gd name="connsiteX7" fmla="*/ 457200 w 914400"/>
              <a:gd name="connsiteY7" fmla="*/ 749300 h 914400"/>
              <a:gd name="connsiteX8" fmla="*/ 749300 w 914400"/>
              <a:gd name="connsiteY8" fmla="*/ 457200 h 914400"/>
              <a:gd name="connsiteX9" fmla="*/ 457200 w 914400"/>
              <a:gd name="connsiteY9" fmla="*/ 165100 h 914400"/>
              <a:gd name="connsiteX10" fmla="*/ 457200 w 914400"/>
              <a:gd name="connsiteY10" fmla="*/ 0 h 914400"/>
              <a:gd name="connsiteX11" fmla="*/ 914400 w 914400"/>
              <a:gd name="connsiteY11" fmla="*/ 457200 h 914400"/>
              <a:gd name="connsiteX12" fmla="*/ 457200 w 914400"/>
              <a:gd name="connsiteY12" fmla="*/ 914400 h 914400"/>
              <a:gd name="connsiteX13" fmla="*/ 0 w 914400"/>
              <a:gd name="connsiteY13" fmla="*/ 457200 h 914400"/>
              <a:gd name="connsiteX14" fmla="*/ 457200 w 914400"/>
              <a:gd name="connsiteY1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" h="914400">
                <a:moveTo>
                  <a:pt x="457200" y="261092"/>
                </a:moveTo>
                <a:cubicBezTo>
                  <a:pt x="565507" y="261092"/>
                  <a:pt x="653308" y="348893"/>
                  <a:pt x="653308" y="457200"/>
                </a:cubicBezTo>
                <a:cubicBezTo>
                  <a:pt x="653308" y="565507"/>
                  <a:pt x="565507" y="653308"/>
                  <a:pt x="457200" y="653308"/>
                </a:cubicBezTo>
                <a:cubicBezTo>
                  <a:pt x="348893" y="653308"/>
                  <a:pt x="261092" y="565507"/>
                  <a:pt x="261092" y="457200"/>
                </a:cubicBezTo>
                <a:cubicBezTo>
                  <a:pt x="261092" y="348893"/>
                  <a:pt x="348893" y="261092"/>
                  <a:pt x="457200" y="261092"/>
                </a:cubicBezTo>
                <a:close/>
                <a:moveTo>
                  <a:pt x="457200" y="165100"/>
                </a:moveTo>
                <a:cubicBezTo>
                  <a:pt x="295878" y="165100"/>
                  <a:pt x="165100" y="295878"/>
                  <a:pt x="165100" y="457200"/>
                </a:cubicBezTo>
                <a:cubicBezTo>
                  <a:pt x="165100" y="618522"/>
                  <a:pt x="295878" y="749300"/>
                  <a:pt x="457200" y="749300"/>
                </a:cubicBezTo>
                <a:cubicBezTo>
                  <a:pt x="618522" y="749300"/>
                  <a:pt x="749300" y="618522"/>
                  <a:pt x="749300" y="457200"/>
                </a:cubicBezTo>
                <a:cubicBezTo>
                  <a:pt x="749300" y="295878"/>
                  <a:pt x="618522" y="165100"/>
                  <a:pt x="457200" y="165100"/>
                </a:cubicBezTo>
                <a:close/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sp>
        <p:nvSpPr>
          <p:cNvPr id="110" name="Номер слайда 4">
            <a:extLst>
              <a:ext uri="{FF2B5EF4-FFF2-40B4-BE49-F238E27FC236}">
                <a16:creationId xmlns:a16="http://schemas.microsoft.com/office/drawing/2014/main" id="{F125F43F-C60E-4F9E-B1DF-F56ED4133DC9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23</a:t>
            </a:fld>
            <a:endParaRPr lang="ru-RU" sz="1969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262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29" grpId="0"/>
      <p:bldP spid="42" grpId="0"/>
      <p:bldP spid="66" grpId="0"/>
      <p:bldP spid="67" grpId="0" animBg="1"/>
      <p:bldP spid="70" grpId="0" animBg="1"/>
      <p:bldP spid="71" grpId="0"/>
      <p:bldP spid="73" grpId="0"/>
      <p:bldP spid="75" grpId="0"/>
      <p:bldP spid="76" grpId="0" animBg="1"/>
      <p:bldP spid="77" grpId="0" animBg="1"/>
      <p:bldP spid="79" grpId="0"/>
      <p:bldP spid="80" grpId="0" animBg="1"/>
      <p:bldP spid="82" grpId="0" animBg="1"/>
      <p:bldP spid="83" grpId="0"/>
      <p:bldP spid="87" grpId="0" animBg="1"/>
      <p:bldP spid="88" grpId="0" animBg="1"/>
      <p:bldP spid="94" grpId="0"/>
      <p:bldP spid="102" grpId="0"/>
      <p:bldP spid="105" grpId="0"/>
      <p:bldP spid="10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2000" b="1">
                <a:solidFill>
                  <a:srgbClr val="012C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041426" y="426076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100" b="1" dirty="0">
                <a:latin typeface="DIN Pro Medium" panose="020B0604020101020102" pitchFamily="34" charset="0"/>
                <a:cs typeface="DIN Pro Medium" panose="020B0604020101020102" pitchFamily="34" charset="0"/>
              </a:rPr>
              <a:t>KPI</a:t>
            </a:r>
            <a:endParaRPr lang="ru-RU" sz="41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8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algn="l"/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Tula State University</a:t>
            </a:r>
            <a:r>
              <a:rPr lang="ru-RU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| </a:t>
            </a:r>
            <a:r>
              <a:rPr lang="en-US" sz="1477" dirty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Space for New Opportunities</a:t>
            </a:r>
            <a:endParaRPr lang="ru-RU" sz="1477" dirty="0">
              <a:solidFill>
                <a:schemeClr val="bg1"/>
              </a:solidFill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1936FF-7689-4194-A362-668F9B3B6708}" type="slidenum">
              <a:rPr lang="ru-RU" sz="1969">
                <a:solidFill>
                  <a:schemeClr val="bg1"/>
                </a:solidFill>
              </a:rPr>
              <a:pPr/>
              <a:t>24</a:t>
            </a:fld>
            <a:endParaRPr lang="ru-RU" sz="1969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graphicFrame>
        <p:nvGraphicFramePr>
          <p:cNvPr id="15" name="Google Shape;159;gd298f332bf_0_0">
            <a:extLst>
              <a:ext uri="{FF2B5EF4-FFF2-40B4-BE49-F238E27FC236}">
                <a16:creationId xmlns:a16="http://schemas.microsoft.com/office/drawing/2014/main" id="{156599B2-0AE5-449D-8007-882C7AA7C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2190675"/>
              </p:ext>
            </p:extLst>
          </p:nvPr>
        </p:nvGraphicFramePr>
        <p:xfrm>
          <a:off x="190497" y="1178755"/>
          <a:ext cx="11893681" cy="469595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6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6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52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55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2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№</a:t>
                      </a: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5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dirty="0">
                          <a:solidFill>
                            <a:schemeClr val="tx1"/>
                          </a:solidFill>
                        </a:rPr>
                        <a:t>1.</a:t>
                      </a:r>
                      <a:endParaRPr sz="25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disciplines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Football (Soccer)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Basketball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Hockey, </a:t>
                      </a:r>
                    </a:p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CS-GO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Dota 2</a:t>
                      </a: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Speedrun</a:t>
                      </a: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Tennis</a:t>
                      </a: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MMA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3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>
                          <a:solidFill>
                            <a:schemeClr val="tx1"/>
                          </a:solidFill>
                        </a:rPr>
                        <a:t>2.</a:t>
                      </a:r>
                      <a:endParaRPr sz="250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Teams count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3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sz="25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Training places count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3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dirty="0">
                          <a:solidFill>
                            <a:schemeClr val="tx1"/>
                          </a:solidFill>
                        </a:rPr>
                        <a:t>4.</a:t>
                      </a:r>
                      <a:endParaRPr sz="2500" dirty="0">
                        <a:solidFill>
                          <a:schemeClr val="tx1"/>
                        </a:solidFill>
                      </a:endParaRPr>
                    </a:p>
                  </a:txBody>
                  <a:tcPr marL="121900" marR="121900" marT="121900" marB="1219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Trainers count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015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593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012C4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041426" y="426076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Medium" panose="020B0604020101020102" pitchFamily="34" charset="0"/>
                <a:ea typeface="+mj-ea"/>
                <a:cs typeface="DIN Pro Medium" panose="020B0604020101020102" pitchFamily="34" charset="0"/>
              </a:rPr>
              <a:t>Resources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j-ea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8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Tula State University</a:t>
            </a:r>
            <a:r>
              <a:rPr kumimoji="0" lang="ru-RU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| </a:t>
            </a: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Space for New Opportunities</a:t>
            </a:r>
            <a:endParaRPr kumimoji="0" lang="ru-RU" sz="147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1936FF-7689-4194-A362-668F9B3B6708}" type="slidenum">
              <a:rPr kumimoji="0" lang="ru-RU" sz="196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 Ligh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96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86A3222-6440-4836-9332-394971238A31}"/>
              </a:ext>
            </a:extLst>
          </p:cNvPr>
          <p:cNvGrpSpPr/>
          <p:nvPr/>
        </p:nvGrpSpPr>
        <p:grpSpPr>
          <a:xfrm>
            <a:off x="1951530" y="1279473"/>
            <a:ext cx="8191175" cy="4931271"/>
            <a:chOff x="1951530" y="1279473"/>
            <a:chExt cx="8191175" cy="4931271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E44D2537-7FB8-4CD3-824B-03111FE39335}"/>
                </a:ext>
              </a:extLst>
            </p:cNvPr>
            <p:cNvSpPr/>
            <p:nvPr/>
          </p:nvSpPr>
          <p:spPr>
            <a:xfrm>
              <a:off x="1951530" y="1279473"/>
              <a:ext cx="3482989" cy="2391098"/>
            </a:xfrm>
            <a:prstGeom prst="rect">
              <a:avLst/>
            </a:prstGeom>
            <a:solidFill>
              <a:srgbClr val="B01B0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D2C047E-A44C-4E6D-8F07-7B8C2C944A9E}"/>
                </a:ext>
              </a:extLst>
            </p:cNvPr>
            <p:cNvSpPr/>
            <p:nvPr/>
          </p:nvSpPr>
          <p:spPr>
            <a:xfrm>
              <a:off x="1951530" y="3819646"/>
              <a:ext cx="3482989" cy="2391098"/>
            </a:xfrm>
            <a:prstGeom prst="rect">
              <a:avLst/>
            </a:prstGeom>
            <a:solidFill>
              <a:srgbClr val="B01B0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18C4387-62E8-453A-8770-F1CD8C2519FD}"/>
                </a:ext>
              </a:extLst>
            </p:cNvPr>
            <p:cNvSpPr/>
            <p:nvPr/>
          </p:nvSpPr>
          <p:spPr>
            <a:xfrm>
              <a:off x="6659716" y="1279473"/>
              <a:ext cx="3482989" cy="2391098"/>
            </a:xfrm>
            <a:prstGeom prst="rect">
              <a:avLst/>
            </a:prstGeom>
            <a:solidFill>
              <a:srgbClr val="B01B0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55787D7-DEFB-414C-86EF-5062FF260CAB}"/>
                </a:ext>
              </a:extLst>
            </p:cNvPr>
            <p:cNvSpPr/>
            <p:nvPr/>
          </p:nvSpPr>
          <p:spPr>
            <a:xfrm>
              <a:off x="6659716" y="3819646"/>
              <a:ext cx="3482989" cy="2391098"/>
            </a:xfrm>
            <a:prstGeom prst="rect">
              <a:avLst/>
            </a:prstGeom>
            <a:solidFill>
              <a:srgbClr val="B01B0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CE8A3C-54A7-4E9A-9CAE-46E0A21D0035}"/>
                </a:ext>
              </a:extLst>
            </p:cNvPr>
            <p:cNvSpPr txBox="1"/>
            <p:nvPr/>
          </p:nvSpPr>
          <p:spPr>
            <a:xfrm>
              <a:off x="2760911" y="1384032"/>
              <a:ext cx="17868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Administrative</a:t>
              </a:r>
              <a:endParaRPr lang="ru-RU" sz="20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of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76B78A-CE1C-49F2-9F0C-4CBBB9F7D55D}"/>
                </a:ext>
              </a:extLst>
            </p:cNvPr>
            <p:cNvSpPr txBox="1"/>
            <p:nvPr/>
          </p:nvSpPr>
          <p:spPr>
            <a:xfrm>
              <a:off x="7597057" y="1384032"/>
              <a:ext cx="1608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Financial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E90D81-8D22-4B9B-AA47-DCAD27C814E9}"/>
                </a:ext>
              </a:extLst>
            </p:cNvPr>
            <p:cNvSpPr txBox="1"/>
            <p:nvPr/>
          </p:nvSpPr>
          <p:spPr>
            <a:xfrm>
              <a:off x="2888871" y="3953828"/>
              <a:ext cx="1608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Information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49DE86-8C09-41AB-B776-CE87DABD3495}"/>
                </a:ext>
              </a:extLst>
            </p:cNvPr>
            <p:cNvSpPr txBox="1"/>
            <p:nvPr/>
          </p:nvSpPr>
          <p:spPr>
            <a:xfrm>
              <a:off x="7597057" y="3953828"/>
              <a:ext cx="1608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Other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F66DE5A-F340-49DE-BA5A-2A5C91C0EF8B}"/>
                </a:ext>
              </a:extLst>
            </p:cNvPr>
            <p:cNvSpPr txBox="1"/>
            <p:nvPr/>
          </p:nvSpPr>
          <p:spPr>
            <a:xfrm>
              <a:off x="2266544" y="2159199"/>
              <a:ext cx="2665379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Ministry of Sport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Tula State University</a:t>
              </a:r>
            </a:p>
            <a:p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639C58B-6E36-4450-B77E-728356C53AA7}"/>
                </a:ext>
              </a:extLst>
            </p:cNvPr>
            <p:cNvSpPr txBox="1"/>
            <p:nvPr/>
          </p:nvSpPr>
          <p:spPr>
            <a:xfrm>
              <a:off x="7094706" y="1932062"/>
              <a:ext cx="2645924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Grant </a:t>
              </a:r>
              <a:r>
                <a:rPr lang="en-US" sz="2000" dirty="0" err="1">
                  <a:solidFill>
                    <a:schemeClr val="bg1"/>
                  </a:solidFill>
                </a:rPr>
                <a:t>Rosmolodezh</a:t>
              </a:r>
              <a:endParaRPr lang="en-US" sz="2000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Innovation Promotion Fund</a:t>
              </a:r>
              <a:endParaRPr lang="ru-RU" sz="2000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Equipment</a:t>
              </a:r>
            </a:p>
            <a:p>
              <a:endParaRPr lang="en-US" sz="1800" dirty="0"/>
            </a:p>
            <a:p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3BE56A-1AA6-4A2C-8E7B-8C06FD4AD360}"/>
                </a:ext>
              </a:extLst>
            </p:cNvPr>
            <p:cNvSpPr txBox="1"/>
            <p:nvPr/>
          </p:nvSpPr>
          <p:spPr>
            <a:xfrm>
              <a:off x="2321666" y="4522752"/>
              <a:ext cx="26653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TSU media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Accelerator TSU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FPS regional media </a:t>
              </a:r>
              <a:endParaRPr lang="ru-RU" sz="2000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r>
                <a:rPr lang="en-US" sz="2000" dirty="0">
                  <a:solidFill>
                    <a:schemeClr val="bg1"/>
                  </a:solidFill>
                </a:rPr>
                <a:t>PR 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9B49D55-D9F4-422D-9988-CB33F0A1B29D}"/>
                </a:ext>
              </a:extLst>
            </p:cNvPr>
            <p:cNvSpPr txBox="1"/>
            <p:nvPr/>
          </p:nvSpPr>
          <p:spPr>
            <a:xfrm>
              <a:off x="7094706" y="4522752"/>
              <a:ext cx="26653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bg1"/>
                  </a:solidFill>
                </a:rPr>
                <a:t>Staff</a:t>
              </a:r>
              <a:endParaRPr lang="ru-RU" sz="2000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4138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012C4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041426" y="426076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atin typeface="DIN Pro Medium" panose="020B0604020101020102"/>
              </a:rPr>
              <a:t>Stakeholder</a:t>
            </a:r>
            <a:r>
              <a:rPr lang="en-US" sz="3600" b="1" dirty="0">
                <a:latin typeface="DIN Pro Medium" panose="020B0604020101020102"/>
              </a:rPr>
              <a:t> map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3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Tula State University</a:t>
            </a:r>
            <a:r>
              <a:rPr kumimoji="0" lang="ru-RU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| </a:t>
            </a: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Space for New Opportunities</a:t>
            </a:r>
            <a:endParaRPr kumimoji="0" lang="ru-RU" sz="147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1936FF-7689-4194-A362-668F9B3B6708}" type="slidenum">
              <a:rPr kumimoji="0" lang="ru-RU" sz="196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 Ligh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96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 Light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7AEF7F87-6869-42EE-91E2-ABA618ECD365}"/>
              </a:ext>
            </a:extLst>
          </p:cNvPr>
          <p:cNvGrpSpPr/>
          <p:nvPr/>
        </p:nvGrpSpPr>
        <p:grpSpPr>
          <a:xfrm>
            <a:off x="2414695" y="1151431"/>
            <a:ext cx="6769100" cy="5008137"/>
            <a:chOff x="2570337" y="1110153"/>
            <a:chExt cx="6769100" cy="5008137"/>
          </a:xfrm>
        </p:grpSpPr>
        <p:pic>
          <p:nvPicPr>
            <p:cNvPr id="22" name="Picture 2" descr="Stakeholder Analysis and Mapping: Getting Started Smartsheet">
              <a:extLst>
                <a:ext uri="{FF2B5EF4-FFF2-40B4-BE49-F238E27FC236}">
                  <a16:creationId xmlns:a16="http://schemas.microsoft.com/office/drawing/2014/main" id="{534DE0DB-459C-48FC-BB04-83066206C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0337" y="1110153"/>
              <a:ext cx="6769100" cy="5008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19408666-C332-4EF9-93BF-8BE5581259BC}"/>
                </a:ext>
              </a:extLst>
            </p:cNvPr>
            <p:cNvGrpSpPr/>
            <p:nvPr/>
          </p:nvGrpSpPr>
          <p:grpSpPr>
            <a:xfrm>
              <a:off x="3308247" y="1955288"/>
              <a:ext cx="5722938" cy="3572215"/>
              <a:chOff x="3308247" y="1955288"/>
              <a:chExt cx="5722938" cy="3572215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CABB9F03-B113-49D4-A2CC-041F3894AE3C}"/>
                  </a:ext>
                </a:extLst>
              </p:cNvPr>
              <p:cNvSpPr/>
              <p:nvPr/>
            </p:nvSpPr>
            <p:spPr>
              <a:xfrm>
                <a:off x="3308248" y="1956752"/>
                <a:ext cx="2838551" cy="1770434"/>
              </a:xfrm>
              <a:prstGeom prst="rect">
                <a:avLst/>
              </a:prstGeom>
              <a:solidFill>
                <a:srgbClr val="B01B0D"/>
              </a:solidFill>
              <a:ln>
                <a:solidFill>
                  <a:srgbClr val="B01B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3F142AF-42C6-47C1-9BD7-FD33E5EA1E63}"/>
                  </a:ext>
                </a:extLst>
              </p:cNvPr>
              <p:cNvSpPr txBox="1"/>
              <p:nvPr/>
            </p:nvSpPr>
            <p:spPr>
              <a:xfrm>
                <a:off x="3751760" y="2321559"/>
                <a:ext cx="2082800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</a:rPr>
                  <a:t>RUSSIAN FEDERATION OF PHYGITAL SPORT</a:t>
                </a:r>
                <a:endParaRPr lang="ru-RU" sz="2000" dirty="0">
                  <a:solidFill>
                    <a:schemeClr val="bg1"/>
                  </a:solidFill>
                </a:endParaRPr>
              </a:p>
              <a:p>
                <a:endParaRPr lang="ru-RU" dirty="0"/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E0388AAB-D1A2-4BB1-BA13-023A519049B6}"/>
                  </a:ext>
                </a:extLst>
              </p:cNvPr>
              <p:cNvSpPr/>
              <p:nvPr/>
            </p:nvSpPr>
            <p:spPr>
              <a:xfrm>
                <a:off x="6192633" y="1955288"/>
                <a:ext cx="2838551" cy="1770434"/>
              </a:xfrm>
              <a:prstGeom prst="rect">
                <a:avLst/>
              </a:prstGeom>
              <a:solidFill>
                <a:srgbClr val="B01B0D"/>
              </a:solidFill>
              <a:ln>
                <a:solidFill>
                  <a:srgbClr val="B01B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0AB23D86-74EE-4BE9-85C8-1F2F4DD256F9}"/>
                  </a:ext>
                </a:extLst>
              </p:cNvPr>
              <p:cNvSpPr/>
              <p:nvPr/>
            </p:nvSpPr>
            <p:spPr>
              <a:xfrm>
                <a:off x="3308247" y="3757069"/>
                <a:ext cx="2838551" cy="1770434"/>
              </a:xfrm>
              <a:prstGeom prst="rect">
                <a:avLst/>
              </a:prstGeom>
              <a:solidFill>
                <a:srgbClr val="B01B0D"/>
              </a:solidFill>
              <a:ln>
                <a:solidFill>
                  <a:srgbClr val="B01B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1A1ADC57-4801-4629-80EB-4FD379983E56}"/>
                  </a:ext>
                </a:extLst>
              </p:cNvPr>
              <p:cNvSpPr/>
              <p:nvPr/>
            </p:nvSpPr>
            <p:spPr>
              <a:xfrm>
                <a:off x="6192634" y="3757069"/>
                <a:ext cx="2838551" cy="1770434"/>
              </a:xfrm>
              <a:prstGeom prst="rect">
                <a:avLst/>
              </a:prstGeom>
              <a:solidFill>
                <a:srgbClr val="B01B0D"/>
              </a:solidFill>
              <a:ln>
                <a:solidFill>
                  <a:srgbClr val="B01B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5A41710-CDAF-400F-A486-4B86008B1D81}"/>
                  </a:ext>
                </a:extLst>
              </p:cNvPr>
              <p:cNvSpPr txBox="1"/>
              <p:nvPr/>
            </p:nvSpPr>
            <p:spPr>
              <a:xfrm>
                <a:off x="6570509" y="2396629"/>
                <a:ext cx="2082800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</a:rPr>
                  <a:t>TULA STATE UNIVERSITY</a:t>
                </a:r>
                <a:endParaRPr lang="ru-RU" sz="2000" dirty="0">
                  <a:solidFill>
                    <a:schemeClr val="bg1"/>
                  </a:solidFill>
                </a:endParaRPr>
              </a:p>
              <a:p>
                <a:endParaRPr lang="ru-RU" dirty="0"/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A798DE24-4B51-47C6-89F5-704B8DAA17A8}"/>
                  </a:ext>
                </a:extLst>
              </p:cNvPr>
              <p:cNvSpPr/>
              <p:nvPr/>
            </p:nvSpPr>
            <p:spPr>
              <a:xfrm>
                <a:off x="5128316" y="3280908"/>
                <a:ext cx="2082800" cy="139065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B01B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1F50E0C-2388-48D2-8FEC-4EB13F79A7CB}"/>
                  </a:ext>
                </a:extLst>
              </p:cNvPr>
              <p:cNvSpPr txBox="1"/>
              <p:nvPr/>
            </p:nvSpPr>
            <p:spPr>
              <a:xfrm>
                <a:off x="5365444" y="3502576"/>
                <a:ext cx="165437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1"/>
                    </a:solidFill>
                  </a:rPr>
                  <a:t>TULA REGION MINISTRY OF SPORT</a:t>
                </a:r>
              </a:p>
              <a:p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331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2238374" y="5377620"/>
            <a:ext cx="403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>
                <a:ln>
                  <a:noFill/>
                </a:ln>
                <a:solidFill>
                  <a:srgbClr val="012C4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20E16D0-50F2-4003-96AF-1C072BFCF8B3}"/>
              </a:ext>
            </a:extLst>
          </p:cNvPr>
          <p:cNvSpPr txBox="1">
            <a:spLocks/>
          </p:cNvSpPr>
          <p:nvPr/>
        </p:nvSpPr>
        <p:spPr>
          <a:xfrm>
            <a:off x="1041426" y="426076"/>
            <a:ext cx="10109147" cy="654194"/>
          </a:xfrm>
          <a:prstGeom prst="rect">
            <a:avLst/>
          </a:prstGeom>
        </p:spPr>
        <p:txBody>
          <a:bodyPr vert="horz" lIns="112542" tIns="56271" rIns="112542" bIns="5627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Medium" panose="020B0604020101020102" pitchFamily="34" charset="0"/>
                <a:ea typeface="+mj-ea"/>
                <a:cs typeface="DIN Pro Medium" panose="020B0604020101020102" pitchFamily="34" charset="0"/>
              </a:rPr>
              <a:t>ROLES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j-ea"/>
              <a:cs typeface="DIN Pro Medium" panose="020B0604020101020102" pitchFamily="34" charset="0"/>
            </a:endParaRPr>
          </a:p>
        </p:txBody>
      </p:sp>
      <p:graphicFrame>
        <p:nvGraphicFramePr>
          <p:cNvPr id="31" name="Объект 5">
            <a:extLst>
              <a:ext uri="{FF2B5EF4-FFF2-40B4-BE49-F238E27FC236}">
                <a16:creationId xmlns:a16="http://schemas.microsoft.com/office/drawing/2014/main" id="{B76E6529-A7B1-4C1F-9AAC-388313E08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976" y="110893"/>
          <a:ext cx="670074" cy="96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CorelDRAW" r:id="rId3" imgW="1344960" imgH="1944000" progId="">
                  <p:embed/>
                </p:oleObj>
              </mc:Choice>
              <mc:Fallback>
                <p:oleObj name="CorelDRAW" r:id="rId3" imgW="1344960" imgH="1944000" progId="">
                  <p:embed/>
                  <p:pic>
                    <p:nvPicPr>
                      <p:cNvPr id="31" name="Объект 5">
                        <a:extLst>
                          <a:ext uri="{FF2B5EF4-FFF2-40B4-BE49-F238E27FC236}">
                            <a16:creationId xmlns:a16="http://schemas.microsoft.com/office/drawing/2014/main" id="{B76E6529-A7B1-4C1F-9AAC-388313E08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76" y="110893"/>
                        <a:ext cx="670074" cy="969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3A447A97-223D-41C6-8FAF-66CDF8E6EE70}"/>
              </a:ext>
            </a:extLst>
          </p:cNvPr>
          <p:cNvSpPr txBox="1">
            <a:spLocks/>
          </p:cNvSpPr>
          <p:nvPr/>
        </p:nvSpPr>
        <p:spPr>
          <a:xfrm>
            <a:off x="0" y="6337454"/>
            <a:ext cx="12192000" cy="520546"/>
          </a:xfrm>
          <a:prstGeom prst="rect">
            <a:avLst/>
          </a:prstGeom>
          <a:solidFill>
            <a:srgbClr val="8A231C"/>
          </a:solidFill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9638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Tula State University</a:t>
            </a:r>
            <a:r>
              <a:rPr kumimoji="0" lang="ru-RU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| </a:t>
            </a:r>
            <a:r>
              <a:rPr kumimoji="0" 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DIN Pro Medium" panose="020B0604020101020102" pitchFamily="34" charset="0"/>
              </a:rPr>
              <a:t>Space for New Opportunities</a:t>
            </a:r>
            <a:endParaRPr kumimoji="0" lang="ru-RU" sz="147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CA78409-C6EC-40F2-BE08-C059E382A884}"/>
              </a:ext>
            </a:extLst>
          </p:cNvPr>
          <p:cNvSpPr txBox="1">
            <a:spLocks/>
          </p:cNvSpPr>
          <p:nvPr/>
        </p:nvSpPr>
        <p:spPr>
          <a:xfrm>
            <a:off x="8700258" y="6408615"/>
            <a:ext cx="3376246" cy="449385"/>
          </a:xfrm>
          <a:prstGeom prst="rect">
            <a:avLst/>
          </a:prstGeom>
        </p:spPr>
        <p:txBody>
          <a:bodyPr vert="horz" lIns="112542" tIns="56271" rIns="112542" bIns="56271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1936FF-7689-4194-A362-668F9B3B6708}" type="slidenum">
              <a:rPr kumimoji="0" lang="ru-RU" sz="196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96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5AF95F-F9C9-4CB2-834B-8EF6E7E55F3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902462" y="110893"/>
            <a:ext cx="1181715" cy="10678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1424023" y="1606796"/>
            <a:ext cx="806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3650291" y="1606796"/>
            <a:ext cx="1980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MANAGER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6548124" y="1606796"/>
            <a:ext cx="1829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9385666" y="1606796"/>
            <a:ext cx="1829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440958" y="4694153"/>
            <a:ext cx="2844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Daria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Korshunova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6"/>
          <a:srcRect l="3410" r="6675"/>
          <a:stretch>
            <a:fillRect/>
          </a:stretch>
        </p:blipFill>
        <p:spPr bwMode="auto">
          <a:xfrm>
            <a:off x="3667200" y="2411604"/>
            <a:ext cx="2016000" cy="189681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7" cstate="print"/>
          <a:srcRect t="15399" b="13948"/>
          <a:stretch>
            <a:fillRect/>
          </a:stretch>
        </p:blipFill>
        <p:spPr bwMode="auto">
          <a:xfrm>
            <a:off x="6508800" y="2411604"/>
            <a:ext cx="2016000" cy="189913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8"/>
          <a:srcRect t="7635" b="40829"/>
          <a:stretch>
            <a:fillRect/>
          </a:stretch>
        </p:blipFill>
        <p:spPr bwMode="auto">
          <a:xfrm>
            <a:off x="9350400" y="2411604"/>
            <a:ext cx="2016000" cy="189913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3286316" y="4694153"/>
            <a:ext cx="2844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Andrey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Korostin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6091482" y="4694153"/>
            <a:ext cx="2844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Ksenia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Korneeva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0875CE-FE37-4042-A596-1B65D5400001}"/>
              </a:ext>
            </a:extLst>
          </p:cNvPr>
          <p:cNvSpPr txBox="1"/>
          <p:nvPr/>
        </p:nvSpPr>
        <p:spPr>
          <a:xfrm>
            <a:off x="8956936" y="4694153"/>
            <a:ext cx="2844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Irina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Fomicheva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9" cstate="print"/>
          <a:srcRect t="25087" b="3886"/>
          <a:stretch>
            <a:fillRect/>
          </a:stretch>
        </p:blipFill>
        <p:spPr bwMode="auto">
          <a:xfrm>
            <a:off x="825600" y="2411604"/>
            <a:ext cx="2016000" cy="190918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854518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Calibri Light"/>
        <a:ea typeface=""/>
        <a:cs typeface=""/>
      </a:majorFont>
      <a:minorFont>
        <a:latin typeface="Product Sans Ligh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1217</Words>
  <Application>Microsoft Office PowerPoint</Application>
  <PresentationFormat>Широкоэкранный</PresentationFormat>
  <Paragraphs>316</Paragraphs>
  <Slides>27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9" baseType="lpstr">
      <vt:lpstr>Arial</vt:lpstr>
      <vt:lpstr>Arial Black</vt:lpstr>
      <vt:lpstr>Bauhaus 93</vt:lpstr>
      <vt:lpstr>Calibri</vt:lpstr>
      <vt:lpstr>Calibri Light</vt:lpstr>
      <vt:lpstr>DIN Pro Medium</vt:lpstr>
      <vt:lpstr>Product Sans Light</vt:lpstr>
      <vt:lpstr>Times New Roman</vt:lpstr>
      <vt:lpstr>1_Тема Office</vt:lpstr>
      <vt:lpstr>2_Тема Office</vt:lpstr>
      <vt:lpstr>3_Тема Office</vt:lpstr>
      <vt:lpstr>CorelDRAW</vt:lpstr>
      <vt:lpstr>SUMMER SCHOOL  PROJECT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ROADMAP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SCHOOL  PROJECT</dc:title>
  <dc:creator>STUPSTUDIO</dc:creator>
  <cp:lastModifiedBy>tula0</cp:lastModifiedBy>
  <cp:revision>356</cp:revision>
  <dcterms:created xsi:type="dcterms:W3CDTF">2022-08-11T11:04:13Z</dcterms:created>
  <dcterms:modified xsi:type="dcterms:W3CDTF">2023-08-04T23:21:31Z</dcterms:modified>
</cp:coreProperties>
</file>