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3682F0F-371B-42BA-8FBD-F559D8A5BD7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a:left>
          <a:right>
            <a:ln w="9525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a:right>
          <a:top>
            <a:ln w="9525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a:top>
          <a:bottom>
            <a:ln w="9525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a:bottom>
          <a:insideH>
            <a:ln w="9525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a:insideH>
          <a:insideV>
            <a:ln w="9525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F44F66A-4320-4A2B-A6F5-BE57E0884E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>
              <a:solidFill>
                <a:srgbClr val="9E9E9E"/>
              </a:solidFill>
              <a:prstDash val="solid"/>
              <a:headEnd type="none" w="sm" len="sm"/>
              <a:tailEnd type="none" w="sm" len="sm"/>
            </a:ln>
          </a:left>
          <a:right>
            <a:ln w="9525">
              <a:solidFill>
                <a:srgbClr val="9E9E9E"/>
              </a:solidFill>
              <a:prstDash val="solid"/>
              <a:headEnd type="none" w="sm" len="sm"/>
              <a:tailEnd type="none" w="sm" len="sm"/>
            </a:ln>
          </a:right>
          <a:top>
            <a:ln w="9525">
              <a:solidFill>
                <a:srgbClr val="9E9E9E"/>
              </a:solidFill>
              <a:prstDash val="solid"/>
              <a:headEnd type="none" w="sm" len="sm"/>
              <a:tailEnd type="none" w="sm" len="sm"/>
            </a:ln>
          </a:top>
          <a:bottom>
            <a:ln w="9525">
              <a:solidFill>
                <a:srgbClr val="9E9E9E"/>
              </a:solidFill>
              <a:prstDash val="solid"/>
              <a:headEnd type="none" w="sm" len="sm"/>
              <a:tailEnd type="none" w="sm" len="sm"/>
            </a:ln>
          </a:bottom>
          <a:insideH>
            <a:ln w="9525">
              <a:solidFill>
                <a:srgbClr val="9E9E9E"/>
              </a:solidFill>
              <a:prstDash val="solid"/>
              <a:headEnd type="none" w="sm" len="sm"/>
              <a:tailEnd type="none" w="sm" len="sm"/>
            </a:ln>
          </a:insideH>
          <a:insideV>
            <a:ln w="9525">
              <a:solidFill>
                <a:srgbClr val="9E9E9E"/>
              </a:solidFill>
              <a:prstDash val="solid"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1" d="100"/>
          <a:sy n="131" d="100"/>
        </p:scale>
        <p:origin x="14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3968850" y="2211414"/>
            <a:ext cx="4434900" cy="1522799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500"/>
            </a:lvl1pPr>
            <a:lvl2pPr lvl="1" algn="ctr">
              <a:spcBef>
                <a:spcPts val="100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ubTitle" idx="1"/>
          </p:nvPr>
        </p:nvSpPr>
        <p:spPr>
          <a:xfrm>
            <a:off x="3968850" y="3734201"/>
            <a:ext cx="4434900" cy="4095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4"/>
          <p:cNvPicPr/>
          <p:nvPr/>
        </p:nvPicPr>
        <p:blipFill>
          <a:blip r:embed="rId2"/>
          <a:srcRect t="9204" b="6113"/>
          <a:stretch/>
        </p:blipFill>
        <p:spPr>
          <a:xfrm flipH="1">
            <a:off x="0" y="-24924"/>
            <a:ext cx="9144003" cy="5168425"/>
          </a:xfrm>
          <a:prstGeom prst="rect">
            <a:avLst/>
          </a:prstGeom>
          <a:ln>
            <a:noFill/>
          </a:ln>
        </p:spPr>
      </p:pic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5506725" y="2346600"/>
            <a:ext cx="2685599" cy="12921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title" idx="2"/>
          </p:nvPr>
        </p:nvSpPr>
        <p:spPr>
          <a:xfrm>
            <a:off x="6148875" y="1504800"/>
            <a:ext cx="1401299" cy="841800"/>
          </a:xfrm>
          <a:prstGeom prst="rect">
            <a:avLst/>
          </a:prstGeom>
          <a:solidFill>
            <a:schemeClr val="lt2"/>
          </a:solidFill>
        </p:spPr>
        <p:txBody>
          <a:bodyPr wrap="square" lIns="91425" tIns="91425" rIns="91425" bIns="91425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/>
          <p:nvPr/>
        </p:nvPicPr>
        <p:blipFill>
          <a:blip r:embed="rId2"/>
          <a:srcRect t="5460" b="10264"/>
          <a:stretch/>
        </p:blipFill>
        <p:spPr>
          <a:xfrm>
            <a:off x="0" y="0"/>
            <a:ext cx="9144003" cy="5143502"/>
          </a:xfrm>
          <a:prstGeom prst="rect">
            <a:avLst/>
          </a:prstGeom>
          <a:ln>
            <a:noFill/>
          </a:ln>
        </p:spPr>
      </p:pic>
      <p:grpSp>
        <p:nvGrpSpPr>
          <p:cNvPr id="81" name="Shape 81"/>
          <p:cNvGrpSpPr/>
          <p:nvPr/>
        </p:nvGrpSpPr>
        <p:grpSpPr>
          <a:xfrm>
            <a:off x="-8526" y="0"/>
            <a:ext cx="9143660" cy="5155200"/>
            <a:chOff x="0" y="0"/>
            <a:chExt cx="9143660" cy="5155200"/>
          </a:xfrm>
        </p:grpSpPr>
        <p:sp>
          <p:nvSpPr>
            <p:cNvPr id="82" name="Shape 82"/>
            <p:cNvSpPr/>
            <p:nvPr/>
          </p:nvSpPr>
          <p:spPr>
            <a:xfrm rot="5400000">
              <a:off x="741825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Shape 83"/>
            <p:cNvSpPr/>
            <p:nvPr/>
          </p:nvSpPr>
          <p:spPr>
            <a:xfrm rot="-5400000" flipH="1">
              <a:off x="3750297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dk1"/>
        </a:solidFill>
        <a:effectLst/>
      </p:bgPr>
    </p:bg>
    <p:spTree>
      <p:nvGrpSpPr>
        <p:cNvPr id="1" name="Group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_COLUMN_TEXT">
    <p:spTree>
      <p:nvGrpSpPr>
        <p:cNvPr id="1" name="Group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/>
          <p:nvPr/>
        </p:nvPicPr>
        <p:blipFill>
          <a:blip r:embed="rId2"/>
          <a:srcRect t="9033" b="6855"/>
          <a:stretch/>
        </p:blipFill>
        <p:spPr>
          <a:xfrm>
            <a:off x="-17400" y="0"/>
            <a:ext cx="9161400" cy="5143502"/>
          </a:xfrm>
          <a:prstGeom prst="rect">
            <a:avLst/>
          </a:prstGeom>
          <a:ln>
            <a:noFill/>
          </a:ln>
        </p:spPr>
      </p:pic>
      <p:grpSp>
        <p:nvGrpSpPr>
          <p:cNvPr id="7" name="Shape 7"/>
          <p:cNvGrpSpPr/>
          <p:nvPr/>
        </p:nvGrpSpPr>
        <p:grpSpPr>
          <a:xfrm>
            <a:off x="-8526" y="0"/>
            <a:ext cx="9143660" cy="5155200"/>
            <a:chOff x="0" y="0"/>
            <a:chExt cx="9143660" cy="5155200"/>
          </a:xfrm>
        </p:grpSpPr>
        <p:sp>
          <p:nvSpPr>
            <p:cNvPr id="8" name="Shape 8"/>
            <p:cNvSpPr/>
            <p:nvPr/>
          </p:nvSpPr>
          <p:spPr>
            <a:xfrm rot="5400000">
              <a:off x="741825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Shape 9"/>
            <p:cNvSpPr/>
            <p:nvPr/>
          </p:nvSpPr>
          <p:spPr>
            <a:xfrm rot="-5400000" flipH="1">
              <a:off x="3750297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924" y="1327075"/>
            <a:ext cx="4498200" cy="699599"/>
          </a:xfrm>
          <a:prstGeom prst="rect">
            <a:avLst/>
          </a:prstGeom>
        </p:spPr>
        <p:txBody>
          <a:bodyPr wrap="square" lIns="91425" tIns="91425" rIns="91425" bIns="91425" anchor="b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924" y="2026625"/>
            <a:ext cx="4498200" cy="1789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_1">
    <p:spTree>
      <p:nvGrpSpPr>
        <p:cNvPr id="1" name="Group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/>
          <p:nvPr/>
        </p:nvPicPr>
        <p:blipFill>
          <a:blip r:embed="rId2"/>
          <a:srcRect t="9033" b="6855"/>
          <a:stretch/>
        </p:blipFill>
        <p:spPr>
          <a:xfrm rot="10800000" flipH="1">
            <a:off x="-17400" y="0"/>
            <a:ext cx="9161400" cy="5143502"/>
          </a:xfrm>
          <a:prstGeom prst="rect">
            <a:avLst/>
          </a:prstGeom>
          <a:ln>
            <a:noFill/>
          </a:ln>
        </p:spPr>
      </p:pic>
      <p:grpSp>
        <p:nvGrpSpPr>
          <p:cNvPr id="15" name="Shape 15"/>
          <p:cNvGrpSpPr/>
          <p:nvPr/>
        </p:nvGrpSpPr>
        <p:grpSpPr>
          <a:xfrm>
            <a:off x="-8526" y="0"/>
            <a:ext cx="9143660" cy="5155200"/>
            <a:chOff x="0" y="0"/>
            <a:chExt cx="9143660" cy="5155200"/>
          </a:xfrm>
        </p:grpSpPr>
        <p:sp>
          <p:nvSpPr>
            <p:cNvPr id="16" name="Shape 16"/>
            <p:cNvSpPr/>
            <p:nvPr/>
          </p:nvSpPr>
          <p:spPr>
            <a:xfrm rot="5400000">
              <a:off x="741825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Shape 17"/>
            <p:cNvSpPr/>
            <p:nvPr/>
          </p:nvSpPr>
          <p:spPr>
            <a:xfrm rot="-5400000" flipH="1">
              <a:off x="3750297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518872" y="1492500"/>
            <a:ext cx="809099" cy="593400"/>
          </a:xfrm>
          <a:prstGeom prst="rect">
            <a:avLst/>
          </a:prstGeom>
          <a:solidFill>
            <a:schemeClr val="lt2"/>
          </a:solidFill>
        </p:spPr>
        <p:txBody>
          <a:bodyPr wrap="square" lIns="91425" tIns="91425" rIns="91425" bIns="91425" anchor="ctr">
            <a:no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9pPr>
          </a:lstStyle>
          <a:p>
            <a:r>
              <a:t>xx%</a:t>
            </a:r>
          </a:p>
        </p:txBody>
      </p:sp>
      <p:sp>
        <p:nvSpPr>
          <p:cNvPr id="19" name="Shape 19"/>
          <p:cNvSpPr txBox="1">
            <a:spLocks noGrp="1"/>
          </p:cNvSpPr>
          <p:nvPr>
            <p:ph type="title" idx="2"/>
          </p:nvPr>
        </p:nvSpPr>
        <p:spPr>
          <a:xfrm>
            <a:off x="4816022" y="1492500"/>
            <a:ext cx="809099" cy="593400"/>
          </a:xfrm>
          <a:prstGeom prst="rect">
            <a:avLst/>
          </a:prstGeom>
          <a:solidFill>
            <a:schemeClr val="lt2"/>
          </a:solidFill>
        </p:spPr>
        <p:txBody>
          <a:bodyPr wrap="square" lIns="91425" tIns="91425" rIns="91425" bIns="91425" anchor="ctr">
            <a:no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9pPr>
          </a:lstStyle>
          <a:p>
            <a:r>
              <a:t>xx%</a:t>
            </a:r>
          </a:p>
        </p:txBody>
      </p:sp>
      <p:sp>
        <p:nvSpPr>
          <p:cNvPr id="20" name="Shape 20"/>
          <p:cNvSpPr txBox="1">
            <a:spLocks noGrp="1"/>
          </p:cNvSpPr>
          <p:nvPr>
            <p:ph type="title" idx="3"/>
          </p:nvPr>
        </p:nvSpPr>
        <p:spPr>
          <a:xfrm>
            <a:off x="3518872" y="3281900"/>
            <a:ext cx="809099" cy="593399"/>
          </a:xfrm>
          <a:prstGeom prst="rect">
            <a:avLst/>
          </a:prstGeom>
          <a:solidFill>
            <a:schemeClr val="lt2"/>
          </a:solidFill>
        </p:spPr>
        <p:txBody>
          <a:bodyPr wrap="square" lIns="91425" tIns="91425" rIns="91425" bIns="91425" anchor="ctr">
            <a:no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9pPr>
          </a:lstStyle>
          <a:p>
            <a:r>
              <a:t>xx%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title" idx="4"/>
          </p:nvPr>
        </p:nvSpPr>
        <p:spPr>
          <a:xfrm>
            <a:off x="4816022" y="3281900"/>
            <a:ext cx="809099" cy="593399"/>
          </a:xfrm>
          <a:prstGeom prst="rect">
            <a:avLst/>
          </a:prstGeom>
          <a:solidFill>
            <a:schemeClr val="lt2"/>
          </a:solidFill>
        </p:spPr>
        <p:txBody>
          <a:bodyPr wrap="square" lIns="91425" tIns="91425" rIns="91425" bIns="91425" anchor="ctr">
            <a:no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Bakbak One"/>
              <a:buNone/>
              <a:defRPr sz="3000">
                <a:latin typeface="Bakbak One"/>
                <a:ea typeface="Bakbak One"/>
                <a:cs typeface="Bakbak One"/>
              </a:defRPr>
            </a:lvl9pPr>
          </a:lstStyle>
          <a:p>
            <a:r>
              <a:t>xx%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title" idx="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ubTitle" idx="1"/>
          </p:nvPr>
        </p:nvSpPr>
        <p:spPr>
          <a:xfrm>
            <a:off x="1092172" y="2090449"/>
            <a:ext cx="3235799" cy="5262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b">
            <a:noAutofit/>
          </a:bodyPr>
          <a:lstStyle>
            <a:defPPr/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ubTitle" idx="6"/>
          </p:nvPr>
        </p:nvSpPr>
        <p:spPr>
          <a:xfrm>
            <a:off x="4816025" y="2090449"/>
            <a:ext cx="3235799" cy="5262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b">
            <a:noAutofit/>
          </a:bodyPr>
          <a:lstStyle>
            <a:defPPr/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ubTitle" idx="7"/>
          </p:nvPr>
        </p:nvSpPr>
        <p:spPr>
          <a:xfrm>
            <a:off x="1092172" y="3896625"/>
            <a:ext cx="3235799" cy="5262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b">
            <a:noAutofit/>
          </a:bodyPr>
          <a:lstStyle>
            <a:defPPr/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ubTitle" idx="8"/>
          </p:nvPr>
        </p:nvSpPr>
        <p:spPr>
          <a:xfrm>
            <a:off x="4816028" y="3896625"/>
            <a:ext cx="3235799" cy="5262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b">
            <a:noAutofit/>
          </a:bodyPr>
          <a:lstStyle>
            <a:defPPr/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_TITLE_AND_DESCRIPTION">
    <p:spTree>
      <p:nvGrpSpPr>
        <p:cNvPr id="1" name="Group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9"/>
          <p:cNvPicPr/>
          <p:nvPr/>
        </p:nvPicPr>
        <p:blipFill>
          <a:blip r:embed="rId2"/>
          <a:srcRect t="9033" b="6855"/>
          <a:stretch/>
        </p:blipFill>
        <p:spPr>
          <a:xfrm>
            <a:off x="-17400" y="0"/>
            <a:ext cx="9161400" cy="5143502"/>
          </a:xfrm>
          <a:prstGeom prst="rect">
            <a:avLst/>
          </a:prstGeom>
          <a:ln>
            <a:noFill/>
          </a:ln>
        </p:spPr>
      </p:pic>
      <p:grpSp>
        <p:nvGrpSpPr>
          <p:cNvPr id="30" name="Shape 30"/>
          <p:cNvGrpSpPr/>
          <p:nvPr/>
        </p:nvGrpSpPr>
        <p:grpSpPr>
          <a:xfrm>
            <a:off x="-8526" y="0"/>
            <a:ext cx="9143660" cy="5155200"/>
            <a:chOff x="0" y="0"/>
            <a:chExt cx="9143660" cy="5155200"/>
          </a:xfrm>
        </p:grpSpPr>
        <p:sp>
          <p:nvSpPr>
            <p:cNvPr id="31" name="Shape 31"/>
            <p:cNvSpPr/>
            <p:nvPr/>
          </p:nvSpPr>
          <p:spPr>
            <a:xfrm rot="5400000">
              <a:off x="741825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Shape 32"/>
            <p:cNvSpPr/>
            <p:nvPr/>
          </p:nvSpPr>
          <p:spPr>
            <a:xfrm rot="-5400000" flipH="1">
              <a:off x="3750297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_1_1_1_1_1_1_1_1"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7"/>
          <p:cNvPicPr/>
          <p:nvPr/>
        </p:nvPicPr>
        <p:blipFill>
          <a:blip r:embed="rId2"/>
          <a:srcRect t="7862" b="7862"/>
          <a:stretch/>
        </p:blipFill>
        <p:spPr>
          <a:xfrm>
            <a:off x="0" y="0"/>
            <a:ext cx="9144003" cy="5143502"/>
          </a:xfrm>
          <a:prstGeom prst="rect">
            <a:avLst/>
          </a:prstGeom>
          <a:ln>
            <a:noFill/>
          </a:ln>
        </p:spPr>
      </p:pic>
      <p:grpSp>
        <p:nvGrpSpPr>
          <p:cNvPr id="38" name="Shape 38"/>
          <p:cNvGrpSpPr/>
          <p:nvPr/>
        </p:nvGrpSpPr>
        <p:grpSpPr>
          <a:xfrm>
            <a:off x="-8526" y="0"/>
            <a:ext cx="9143660" cy="5155200"/>
            <a:chOff x="0" y="0"/>
            <a:chExt cx="9143660" cy="5155200"/>
          </a:xfrm>
        </p:grpSpPr>
        <p:sp>
          <p:nvSpPr>
            <p:cNvPr id="39" name="Shape 39"/>
            <p:cNvSpPr/>
            <p:nvPr/>
          </p:nvSpPr>
          <p:spPr>
            <a:xfrm rot="5400000">
              <a:off x="741825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Shape 40"/>
            <p:cNvSpPr/>
            <p:nvPr/>
          </p:nvSpPr>
          <p:spPr>
            <a:xfrm rot="-5400000" flipH="1">
              <a:off x="3750297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_1_1_1_1_1_1_1">
    <p:spTree>
      <p:nvGrpSpPr>
        <p:cNvPr id="1" name="Group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/>
          <p:nvPr/>
        </p:nvPicPr>
        <p:blipFill>
          <a:blip r:embed="rId2"/>
          <a:srcRect l="5841" t="19690" r="14023" b="12782"/>
          <a:stretch/>
        </p:blipFill>
        <p:spPr>
          <a:xfrm>
            <a:off x="0" y="0"/>
            <a:ext cx="9144003" cy="5143502"/>
          </a:xfrm>
          <a:prstGeom prst="rect">
            <a:avLst/>
          </a:prstGeom>
          <a:ln>
            <a:noFill/>
          </a:ln>
        </p:spPr>
      </p:pic>
      <p:sp>
        <p:nvSpPr>
          <p:cNvPr id="47" name="Shape 47"/>
          <p:cNvSpPr/>
          <p:nvPr/>
        </p:nvSpPr>
        <p:spPr>
          <a:xfrm rot="-5400000" flipH="1">
            <a:off x="490045" y="-490049"/>
            <a:ext cx="5155200" cy="6135300"/>
          </a:xfrm>
          <a:prstGeom prst="rect">
            <a:avLst/>
          </a:prstGeom>
          <a:gradFill>
            <a:gsLst>
              <a:gs pos="0">
                <a:schemeClr val="lt1"/>
              </a:gs>
              <a:gs pos="66000">
                <a:schemeClr val="lt1"/>
              </a:gs>
              <a:gs pos="100000">
                <a:srgbClr val="322825">
                  <a:alpha val="0"/>
                </a:srgbClr>
              </a:gs>
            </a:gsLst>
          </a:gra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_1_1_1_1_1_1_2">
    <p:spTree>
      <p:nvGrpSpPr>
        <p:cNvPr id="1" name="Group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330418" y="773000"/>
            <a:ext cx="4322100" cy="997800"/>
          </a:xfrm>
          <a:prstGeom prst="rect">
            <a:avLst/>
          </a:prstGeom>
        </p:spPr>
        <p:txBody>
          <a:bodyPr wrap="square" lIns="91425" tIns="91425" rIns="91425" bIns="91425" anchor="b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4325500" y="1770800"/>
            <a:ext cx="4331999" cy="11115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_1_1_1_1_1">
    <p:spTree>
      <p:nvGrpSpPr>
        <p:cNvPr id="1" name="Group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/>
          <p:nvPr/>
        </p:nvPicPr>
        <p:blipFill>
          <a:blip r:embed="rId2"/>
          <a:srcRect t="7862" b="7862"/>
          <a:stretch/>
        </p:blipFill>
        <p:spPr>
          <a:xfrm rot="10800000" flipH="1">
            <a:off x="0" y="0"/>
            <a:ext cx="9144003" cy="5143502"/>
          </a:xfrm>
          <a:prstGeom prst="rect">
            <a:avLst/>
          </a:prstGeom>
          <a:ln>
            <a:noFill/>
          </a:ln>
        </p:spPr>
      </p:pic>
      <p:grpSp>
        <p:nvGrpSpPr>
          <p:cNvPr id="55" name="Shape 55"/>
          <p:cNvGrpSpPr/>
          <p:nvPr/>
        </p:nvGrpSpPr>
        <p:grpSpPr>
          <a:xfrm rot="10800000" flipH="1">
            <a:off x="174" y="0"/>
            <a:ext cx="9143660" cy="5155200"/>
            <a:chOff x="0" y="0"/>
            <a:chExt cx="9143660" cy="5155200"/>
          </a:xfrm>
        </p:grpSpPr>
        <p:sp>
          <p:nvSpPr>
            <p:cNvPr id="56" name="Shape 56"/>
            <p:cNvSpPr/>
            <p:nvPr/>
          </p:nvSpPr>
          <p:spPr>
            <a:xfrm rot="5400000">
              <a:off x="741825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Shape 57"/>
            <p:cNvSpPr/>
            <p:nvPr/>
          </p:nvSpPr>
          <p:spPr>
            <a:xfrm rot="-5400000" flipH="1">
              <a:off x="3750297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ubTitle" idx="1"/>
          </p:nvPr>
        </p:nvSpPr>
        <p:spPr>
          <a:xfrm>
            <a:off x="827150" y="1891676"/>
            <a:ext cx="2440800" cy="9078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ubTitle" idx="2"/>
          </p:nvPr>
        </p:nvSpPr>
        <p:spPr>
          <a:xfrm>
            <a:off x="3351597" y="1891676"/>
            <a:ext cx="2440799" cy="9078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ubTitle" idx="3"/>
          </p:nvPr>
        </p:nvSpPr>
        <p:spPr>
          <a:xfrm>
            <a:off x="5876048" y="1891676"/>
            <a:ext cx="2440800" cy="9078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ubTitle" idx="4"/>
          </p:nvPr>
        </p:nvSpPr>
        <p:spPr>
          <a:xfrm>
            <a:off x="827150" y="3403424"/>
            <a:ext cx="2440800" cy="9078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ubTitle" idx="5"/>
          </p:nvPr>
        </p:nvSpPr>
        <p:spPr>
          <a:xfrm>
            <a:off x="3351598" y="3403424"/>
            <a:ext cx="2440800" cy="9078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ubTitle" idx="6"/>
          </p:nvPr>
        </p:nvSpPr>
        <p:spPr>
          <a:xfrm>
            <a:off x="5876050" y="3403424"/>
            <a:ext cx="2440799" cy="9078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ubTitle" idx="7"/>
          </p:nvPr>
        </p:nvSpPr>
        <p:spPr>
          <a:xfrm>
            <a:off x="827154" y="1485525"/>
            <a:ext cx="2440800" cy="4848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b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ubTitle" idx="8"/>
          </p:nvPr>
        </p:nvSpPr>
        <p:spPr>
          <a:xfrm>
            <a:off x="3351598" y="1485525"/>
            <a:ext cx="2440800" cy="4848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b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ubTitle" idx="9"/>
          </p:nvPr>
        </p:nvSpPr>
        <p:spPr>
          <a:xfrm>
            <a:off x="5876046" y="1485525"/>
            <a:ext cx="2440799" cy="4848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b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ubTitle" idx="10"/>
          </p:nvPr>
        </p:nvSpPr>
        <p:spPr>
          <a:xfrm>
            <a:off x="827154" y="2992726"/>
            <a:ext cx="2440800" cy="4848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b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ubTitle" idx="11"/>
          </p:nvPr>
        </p:nvSpPr>
        <p:spPr>
          <a:xfrm>
            <a:off x="3351598" y="2992726"/>
            <a:ext cx="2440800" cy="4848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b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ubTitle" idx="12"/>
          </p:nvPr>
        </p:nvSpPr>
        <p:spPr>
          <a:xfrm>
            <a:off x="5876046" y="2992726"/>
            <a:ext cx="2440799" cy="4848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b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kbak One"/>
              <a:buNone/>
              <a:defRPr sz="2400">
                <a:solidFill>
                  <a:schemeClr val="accent1"/>
                </a:solidFill>
                <a:latin typeface="Bakbak One"/>
                <a:ea typeface="Bakbak One"/>
                <a:cs typeface="Bakbak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_ONLY_2">
    <p:spTree>
      <p:nvGrpSpPr>
        <p:cNvPr id="1" name="Group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3"/>
          <p:cNvPicPr/>
          <p:nvPr/>
        </p:nvPicPr>
        <p:blipFill>
          <a:blip r:embed="rId2"/>
          <a:srcRect t="5460" b="10264"/>
          <a:stretch/>
        </p:blipFill>
        <p:spPr>
          <a:xfrm>
            <a:off x="0" y="0"/>
            <a:ext cx="9144003" cy="5143502"/>
          </a:xfrm>
          <a:prstGeom prst="rect">
            <a:avLst/>
          </a:prstGeom>
          <a:ln>
            <a:noFill/>
          </a:ln>
        </p:spPr>
      </p:pic>
      <p:grpSp>
        <p:nvGrpSpPr>
          <p:cNvPr id="74" name="Shape 74"/>
          <p:cNvGrpSpPr/>
          <p:nvPr/>
        </p:nvGrpSpPr>
        <p:grpSpPr>
          <a:xfrm>
            <a:off x="-8526" y="0"/>
            <a:ext cx="9143660" cy="5155200"/>
            <a:chOff x="0" y="0"/>
            <a:chExt cx="9143660" cy="5155200"/>
          </a:xfrm>
        </p:grpSpPr>
        <p:sp>
          <p:nvSpPr>
            <p:cNvPr id="75" name="Shape 75"/>
            <p:cNvSpPr/>
            <p:nvPr/>
          </p:nvSpPr>
          <p:spPr>
            <a:xfrm rot="5400000">
              <a:off x="741825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6" name="Shape 76"/>
            <p:cNvSpPr/>
            <p:nvPr/>
          </p:nvSpPr>
          <p:spPr>
            <a:xfrm rot="-5400000" flipH="1">
              <a:off x="3750297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_ONLY">
    <p:spTree>
      <p:nvGrpSpPr>
        <p:cNvPr id="1" name="Group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87"/>
          <p:cNvPicPr/>
          <p:nvPr/>
        </p:nvPicPr>
        <p:blipFill>
          <a:blip r:embed="rId2"/>
          <a:srcRect l="1013" t="2500" r="17903" b="29174"/>
          <a:stretch/>
        </p:blipFill>
        <p:spPr>
          <a:xfrm>
            <a:off x="0" y="0"/>
            <a:ext cx="9144003" cy="5143502"/>
          </a:xfrm>
          <a:prstGeom prst="rect">
            <a:avLst/>
          </a:prstGeom>
          <a:ln>
            <a:noFill/>
          </a:ln>
        </p:spPr>
      </p:pic>
      <p:grpSp>
        <p:nvGrpSpPr>
          <p:cNvPr id="88" name="Shape 88"/>
          <p:cNvGrpSpPr/>
          <p:nvPr/>
        </p:nvGrpSpPr>
        <p:grpSpPr>
          <a:xfrm>
            <a:off x="-8526" y="0"/>
            <a:ext cx="9143660" cy="5155200"/>
            <a:chOff x="0" y="0"/>
            <a:chExt cx="9143660" cy="5155200"/>
          </a:xfrm>
        </p:grpSpPr>
        <p:sp>
          <p:nvSpPr>
            <p:cNvPr id="89" name="Shape 89"/>
            <p:cNvSpPr/>
            <p:nvPr/>
          </p:nvSpPr>
          <p:spPr>
            <a:xfrm rot="5400000">
              <a:off x="741825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0" name="Shape 90"/>
            <p:cNvSpPr/>
            <p:nvPr/>
          </p:nvSpPr>
          <p:spPr>
            <a:xfrm rot="-5400000" flipH="1">
              <a:off x="3750297" y="-822150"/>
              <a:ext cx="4651536" cy="67994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66000">
                  <a:schemeClr val="lt1"/>
                </a:gs>
                <a:gs pos="100000">
                  <a:srgbClr val="322825">
                    <a:alpha val="0"/>
                  </a:srgbClr>
                </a:gs>
              </a:gsLst>
            </a:gra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720000" y="2285400"/>
            <a:ext cx="7704000" cy="572699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defPPr/>
      <a:lvl1pPr marR="0" lvl="0" algn="ctr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3500"/>
        <a:buFont typeface="Bakbak One"/>
        <a:buNone/>
        <a:defRPr sz="3500" b="1" i="0" u="none" strike="noStrike" cap="none">
          <a:solidFill>
            <a:schemeClr val="dk1"/>
          </a:solidFill>
          <a:latin typeface="Bakbak One"/>
          <a:ea typeface="Bakbak One"/>
          <a:cs typeface="Bakbak One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3500"/>
        <a:buFont typeface="Bebas Neue"/>
        <a:buNone/>
        <a:defRPr sz="3500" b="0" i="0" u="none" strike="noStrike" cap="none">
          <a:solidFill>
            <a:schemeClr val="dk1"/>
          </a:solidFill>
          <a:latin typeface="Bebas Neue"/>
          <a:ea typeface="Bebas Neue"/>
          <a:cs typeface="Bebas Neue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3500"/>
        <a:buFont typeface="Bebas Neue"/>
        <a:buNone/>
        <a:defRPr sz="3500" b="0" i="0" u="none" strike="noStrike" cap="none">
          <a:solidFill>
            <a:schemeClr val="dk1"/>
          </a:solidFill>
          <a:latin typeface="Bebas Neue"/>
          <a:ea typeface="Bebas Neue"/>
          <a:cs typeface="Bebas Neue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3500"/>
        <a:buFont typeface="Bebas Neue"/>
        <a:buNone/>
        <a:defRPr sz="3500" b="0" i="0" u="none" strike="noStrike" cap="none">
          <a:solidFill>
            <a:schemeClr val="dk1"/>
          </a:solidFill>
          <a:latin typeface="Bebas Neue"/>
          <a:ea typeface="Bebas Neue"/>
          <a:cs typeface="Bebas Neue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3500"/>
        <a:buFont typeface="Bebas Neue"/>
        <a:buNone/>
        <a:defRPr sz="3500" b="0" i="0" u="none" strike="noStrike" cap="none">
          <a:solidFill>
            <a:schemeClr val="dk1"/>
          </a:solidFill>
          <a:latin typeface="Bebas Neue"/>
          <a:ea typeface="Bebas Neue"/>
          <a:cs typeface="Bebas Neue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3500"/>
        <a:buFont typeface="Bebas Neue"/>
        <a:buNone/>
        <a:defRPr sz="3500" b="0" i="0" u="none" strike="noStrike" cap="none">
          <a:solidFill>
            <a:schemeClr val="dk1"/>
          </a:solidFill>
          <a:latin typeface="Bebas Neue"/>
          <a:ea typeface="Bebas Neue"/>
          <a:cs typeface="Bebas Neue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3500"/>
        <a:buFont typeface="Bebas Neue"/>
        <a:buNone/>
        <a:defRPr sz="3500" b="0" i="0" u="none" strike="noStrike" cap="none">
          <a:solidFill>
            <a:schemeClr val="dk1"/>
          </a:solidFill>
          <a:latin typeface="Bebas Neue"/>
          <a:ea typeface="Bebas Neue"/>
          <a:cs typeface="Bebas Neue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3500"/>
        <a:buFont typeface="Bebas Neue"/>
        <a:buNone/>
        <a:defRPr sz="3500" b="0" i="0" u="none" strike="noStrike" cap="none">
          <a:solidFill>
            <a:schemeClr val="dk1"/>
          </a:solidFill>
          <a:latin typeface="Bebas Neue"/>
          <a:ea typeface="Bebas Neue"/>
          <a:cs typeface="Bebas Neue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3500"/>
        <a:buFont typeface="Bebas Neue"/>
        <a:buNone/>
        <a:defRPr sz="3500" b="0" i="0" u="none" strike="noStrike" cap="none">
          <a:solidFill>
            <a:schemeClr val="dk1"/>
          </a:solidFill>
          <a:latin typeface="Bebas Neue"/>
          <a:ea typeface="Bebas Neue"/>
          <a:cs typeface="Bebas Neue"/>
        </a:defRPr>
      </a:lvl9pPr>
    </p:titleStyle>
    <p:bodyStyle>
      <a:defPPr/>
      <a:lvl1pPr marL="457200" marR="0" lvl="0" indent="-304800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1200"/>
        <a:buFont typeface="Cabin"/>
        <a:buChar char="●"/>
        <a:defRPr sz="1200" b="0" i="0" u="none" strike="noStrike" cap="none">
          <a:solidFill>
            <a:schemeClr val="dk1"/>
          </a:solidFill>
          <a:latin typeface="Cabin"/>
          <a:ea typeface="Cabin"/>
          <a:cs typeface="Cabin"/>
        </a:defRPr>
      </a:lvl1pPr>
      <a:lvl2pPr marL="914400" marR="0" lvl="1" indent="-304800" algn="l">
        <a:lnSpc>
          <a:spcPct val="100000"/>
        </a:lnSpc>
        <a:spcBef>
          <a:spcPts val="1600"/>
        </a:spcBef>
        <a:spcAft>
          <a:spcPts val="0"/>
        </a:spcAft>
        <a:buClr>
          <a:schemeClr val="dk1"/>
        </a:buClr>
        <a:buSzPts val="1200"/>
        <a:buFont typeface="Cabin"/>
        <a:buChar char="○"/>
        <a:defRPr sz="1200" b="0" i="0" u="none" strike="noStrike" cap="none">
          <a:solidFill>
            <a:schemeClr val="dk1"/>
          </a:solidFill>
          <a:latin typeface="Cabin"/>
          <a:ea typeface="Cabin"/>
          <a:cs typeface="Cabin"/>
        </a:defRPr>
      </a:lvl2pPr>
      <a:lvl3pPr marL="1371600" marR="0" lvl="2" indent="-304800" algn="l">
        <a:lnSpc>
          <a:spcPct val="100000"/>
        </a:lnSpc>
        <a:spcBef>
          <a:spcPts val="1600"/>
        </a:spcBef>
        <a:spcAft>
          <a:spcPts val="0"/>
        </a:spcAft>
        <a:buClr>
          <a:schemeClr val="dk1"/>
        </a:buClr>
        <a:buSzPts val="1200"/>
        <a:buFont typeface="Cabin"/>
        <a:buChar char="■"/>
        <a:defRPr sz="1200" b="0" i="0" u="none" strike="noStrike" cap="none">
          <a:solidFill>
            <a:schemeClr val="dk1"/>
          </a:solidFill>
          <a:latin typeface="Cabin"/>
          <a:ea typeface="Cabin"/>
          <a:cs typeface="Cabin"/>
        </a:defRPr>
      </a:lvl3pPr>
      <a:lvl4pPr marL="1828800" marR="0" lvl="3" indent="-304800" algn="l">
        <a:lnSpc>
          <a:spcPct val="100000"/>
        </a:lnSpc>
        <a:spcBef>
          <a:spcPts val="1600"/>
        </a:spcBef>
        <a:spcAft>
          <a:spcPts val="0"/>
        </a:spcAft>
        <a:buClr>
          <a:schemeClr val="dk1"/>
        </a:buClr>
        <a:buSzPts val="1200"/>
        <a:buFont typeface="Cabin"/>
        <a:buChar char="●"/>
        <a:defRPr sz="1200" b="0" i="0" u="none" strike="noStrike" cap="none">
          <a:solidFill>
            <a:schemeClr val="dk1"/>
          </a:solidFill>
          <a:latin typeface="Cabin"/>
          <a:ea typeface="Cabin"/>
          <a:cs typeface="Cabin"/>
        </a:defRPr>
      </a:lvl4pPr>
      <a:lvl5pPr marL="2286000" marR="0" lvl="4" indent="-304800" algn="l">
        <a:lnSpc>
          <a:spcPct val="100000"/>
        </a:lnSpc>
        <a:spcBef>
          <a:spcPts val="1600"/>
        </a:spcBef>
        <a:spcAft>
          <a:spcPts val="0"/>
        </a:spcAft>
        <a:buClr>
          <a:schemeClr val="dk1"/>
        </a:buClr>
        <a:buSzPts val="1200"/>
        <a:buFont typeface="Cabin"/>
        <a:buChar char="○"/>
        <a:defRPr sz="1200" b="0" i="0" u="none" strike="noStrike" cap="none">
          <a:solidFill>
            <a:schemeClr val="dk1"/>
          </a:solidFill>
          <a:latin typeface="Cabin"/>
          <a:ea typeface="Cabin"/>
          <a:cs typeface="Cabin"/>
        </a:defRPr>
      </a:lvl5pPr>
      <a:lvl6pPr marL="2743200" marR="0" lvl="5" indent="-304800" algn="l">
        <a:lnSpc>
          <a:spcPct val="100000"/>
        </a:lnSpc>
        <a:spcBef>
          <a:spcPts val="1600"/>
        </a:spcBef>
        <a:spcAft>
          <a:spcPts val="0"/>
        </a:spcAft>
        <a:buClr>
          <a:schemeClr val="dk1"/>
        </a:buClr>
        <a:buSzPts val="1200"/>
        <a:buFont typeface="Cabin"/>
        <a:buChar char="■"/>
        <a:defRPr sz="1200" b="0" i="0" u="none" strike="noStrike" cap="none">
          <a:solidFill>
            <a:schemeClr val="dk1"/>
          </a:solidFill>
          <a:latin typeface="Cabin"/>
          <a:ea typeface="Cabin"/>
          <a:cs typeface="Cabin"/>
        </a:defRPr>
      </a:lvl6pPr>
      <a:lvl7pPr marL="3200400" marR="0" lvl="6" indent="-304800" algn="l">
        <a:lnSpc>
          <a:spcPct val="100000"/>
        </a:lnSpc>
        <a:spcBef>
          <a:spcPts val="1600"/>
        </a:spcBef>
        <a:spcAft>
          <a:spcPts val="0"/>
        </a:spcAft>
        <a:buClr>
          <a:schemeClr val="dk1"/>
        </a:buClr>
        <a:buSzPts val="1200"/>
        <a:buFont typeface="Cabin"/>
        <a:buChar char="●"/>
        <a:defRPr sz="1200" b="0" i="0" u="none" strike="noStrike" cap="none">
          <a:solidFill>
            <a:schemeClr val="dk1"/>
          </a:solidFill>
          <a:latin typeface="Cabin"/>
          <a:ea typeface="Cabin"/>
          <a:cs typeface="Cabin"/>
        </a:defRPr>
      </a:lvl7pPr>
      <a:lvl8pPr marL="3657600" marR="0" lvl="7" indent="-304800" algn="l">
        <a:lnSpc>
          <a:spcPct val="100000"/>
        </a:lnSpc>
        <a:spcBef>
          <a:spcPts val="1600"/>
        </a:spcBef>
        <a:spcAft>
          <a:spcPts val="0"/>
        </a:spcAft>
        <a:buClr>
          <a:schemeClr val="dk1"/>
        </a:buClr>
        <a:buSzPts val="1200"/>
        <a:buFont typeface="Cabin"/>
        <a:buChar char="○"/>
        <a:defRPr sz="1200" b="0" i="0" u="none" strike="noStrike" cap="none">
          <a:solidFill>
            <a:schemeClr val="dk1"/>
          </a:solidFill>
          <a:latin typeface="Cabin"/>
          <a:ea typeface="Cabin"/>
          <a:cs typeface="Cabin"/>
        </a:defRPr>
      </a:lvl8pPr>
      <a:lvl9pPr marL="4114800" marR="0" lvl="8" indent="-304800" algn="l">
        <a:lnSpc>
          <a:spcPct val="100000"/>
        </a:lnSpc>
        <a:spcBef>
          <a:spcPts val="1600"/>
        </a:spcBef>
        <a:spcAft>
          <a:spcPts val="1600"/>
        </a:spcAft>
        <a:buClr>
          <a:schemeClr val="dk1"/>
        </a:buClr>
        <a:buSzPts val="1200"/>
        <a:buFont typeface="Cabin"/>
        <a:buChar char="■"/>
        <a:defRPr sz="1200" b="0" i="0" u="none" strike="noStrike" cap="none">
          <a:solidFill>
            <a:schemeClr val="dk1"/>
          </a:solidFill>
          <a:latin typeface="Cabin"/>
          <a:ea typeface="Cabin"/>
          <a:cs typeface="Cabin"/>
        </a:defRPr>
      </a:lvl9pPr>
    </p:bodyStyle>
    <p:otherStyle>
      <a:defPPr/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9"/>
          <p:cNvPicPr/>
          <p:nvPr/>
        </p:nvPicPr>
        <p:blipFill>
          <a:blip r:embed="rId2"/>
          <a:srcRect l="13415" t="1981" r="-25397" b="3651"/>
          <a:stretch/>
        </p:blipFill>
        <p:spPr>
          <a:xfrm>
            <a:off x="0" y="-1"/>
            <a:ext cx="9144003" cy="5143502"/>
          </a:xfrm>
          <a:prstGeom prst="rect">
            <a:avLst/>
          </a:prstGeom>
          <a:ln>
            <a:noFill/>
          </a:ln>
        </p:spPr>
      </p:pic>
      <p:sp>
        <p:nvSpPr>
          <p:cNvPr id="100" name="Shape 100"/>
          <p:cNvSpPr/>
          <p:nvPr/>
        </p:nvSpPr>
        <p:spPr>
          <a:xfrm rot="5400000">
            <a:off x="3166650" y="-828000"/>
            <a:ext cx="5155200" cy="6799499"/>
          </a:xfrm>
          <a:prstGeom prst="rect">
            <a:avLst/>
          </a:prstGeom>
          <a:gradFill>
            <a:gsLst>
              <a:gs pos="0">
                <a:schemeClr val="lt1"/>
              </a:gs>
              <a:gs pos="66000">
                <a:schemeClr val="lt1"/>
              </a:gs>
              <a:gs pos="100000">
                <a:srgbClr val="322825">
                  <a:alpha val="0"/>
                </a:srgbClr>
              </a:gs>
            </a:gsLst>
          </a:gra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subTitle" idx="1"/>
          </p:nvPr>
        </p:nvSpPr>
        <p:spPr>
          <a:xfrm>
            <a:off x="3942210" y="2165310"/>
            <a:ext cx="4434900" cy="141455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pPr marL="0" lvl="0" indent="0"/>
            <a:r>
              <a:rPr>
                <a:latin typeface="Impact"/>
                <a:ea typeface="Impact"/>
                <a:cs typeface="Impact"/>
              </a:rPr>
              <a:t>Работу выполнили студенты 3-го курса группы ЭКБ-12:</a:t>
            </a:r>
          </a:p>
          <a:p>
            <a:pPr marL="0" lvl="0" indent="0"/>
            <a:r>
              <a:rPr>
                <a:latin typeface="Impact"/>
                <a:ea typeface="Impact"/>
                <a:cs typeface="Impact"/>
              </a:rPr>
              <a:t>Токарева Екатерина</a:t>
            </a:r>
            <a:br>
              <a:rPr>
                <a:latin typeface="Impact"/>
                <a:ea typeface="Impact"/>
                <a:cs typeface="Impact"/>
              </a:rPr>
            </a:br>
            <a:r>
              <a:rPr>
                <a:latin typeface="Impact"/>
                <a:ea typeface="Impact"/>
                <a:cs typeface="Impact"/>
              </a:rPr>
              <a:t>Богаткина Ирина</a:t>
            </a:r>
            <a:br>
              <a:rPr>
                <a:latin typeface="Impact"/>
                <a:ea typeface="Impact"/>
                <a:cs typeface="Impact"/>
              </a:rPr>
            </a:br>
            <a:r>
              <a:rPr>
                <a:latin typeface="Impact"/>
                <a:ea typeface="Impact"/>
                <a:cs typeface="Impact"/>
              </a:rPr>
              <a:t>Коробейников Павел</a:t>
            </a:r>
            <a:br>
              <a:rPr>
                <a:latin typeface="Impact"/>
                <a:ea typeface="Impact"/>
                <a:cs typeface="Impact"/>
              </a:rPr>
            </a:br>
            <a:r>
              <a:rPr>
                <a:latin typeface="Impact"/>
                <a:ea typeface="Impact"/>
                <a:cs typeface="Impact"/>
              </a:rPr>
              <a:t>Пуховиков Анжей </a:t>
            </a:r>
          </a:p>
        </p:txBody>
      </p:sp>
      <p:pic>
        <p:nvPicPr>
          <p:cNvPr id="103" name="Picture 103"/>
          <p:cNvPicPr/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339752" y="1131590"/>
            <a:ext cx="1728192" cy="909574"/>
          </a:xfrm>
          <a:prstGeom prst="rect">
            <a:avLst/>
          </a:prstGeom>
          <a:solidFill>
            <a:schemeClr val="lt1"/>
          </a:solidFill>
        </p:spPr>
      </p:pic>
      <p:sp>
        <p:nvSpPr>
          <p:cNvPr id="104" name="Shape 104"/>
          <p:cNvSpPr txBox="1"/>
          <p:nvPr/>
        </p:nvSpPr>
        <p:spPr>
          <a:xfrm>
            <a:off x="3968850" y="999798"/>
            <a:ext cx="4950848" cy="24259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sz="9600" b="1" i="0" u="none" strike="noStrike" cap="none">
                <a:solidFill>
                  <a:schemeClr val="dk1"/>
                </a:solidFill>
                <a:latin typeface="Bakbak One"/>
                <a:ea typeface="Bakbak One"/>
                <a:cs typeface="Bakbak One"/>
              </a:rPr>
              <a:t>ChefAR</a:t>
            </a:r>
            <a:endParaRPr sz="1100" b="0" i="0" u="none" strike="noStrike" cap="none">
              <a:solidFill>
                <a:srgbClr val="000000"/>
              </a:solidFill>
              <a:latin typeface="Cabin"/>
              <a:ea typeface="Cabin"/>
              <a:cs typeface="Cab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subTitle" idx="1"/>
          </p:nvPr>
        </p:nvSpPr>
        <p:spPr>
          <a:xfrm>
            <a:off x="1092172" y="2090449"/>
            <a:ext cx="3235799" cy="526200"/>
          </a:xfrm>
          <a:prstGeom prst="rect">
            <a:avLst/>
          </a:prstGeom>
        </p:spPr>
        <p:txBody>
          <a:bodyPr wrap="square" lIns="91425" tIns="91425" rIns="91425" bIns="91425" anchor="b">
            <a:noAutofit/>
          </a:bodyPr>
          <a:lstStyle>
            <a:defPPr/>
            <a:lvl1pPr lvl="0"/>
          </a:lstStyle>
          <a:p>
            <a:pPr marL="0" lvl="0" indent="0"/>
            <a:r>
              <a:rPr sz="2000" b="1"/>
              <a:t>Люди любого возраста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3518872" y="1492500"/>
            <a:ext cx="809099" cy="5934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>01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title" idx="2"/>
          </p:nvPr>
        </p:nvSpPr>
        <p:spPr>
          <a:xfrm>
            <a:off x="4816022" y="1492500"/>
            <a:ext cx="809099" cy="5934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>02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title" idx="3"/>
          </p:nvPr>
        </p:nvSpPr>
        <p:spPr>
          <a:xfrm>
            <a:off x="3518872" y="3281900"/>
            <a:ext cx="809099" cy="593399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>03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title" idx="5"/>
          </p:nvPr>
        </p:nvSpPr>
        <p:spPr>
          <a:xfrm>
            <a:off x="683568" y="555526"/>
            <a:ext cx="7704000" cy="5727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pPr lvl="0"/>
            <a:r>
              <a:rPr sz="2800"/>
              <a:t>Какую и чью проблему решает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subTitle" idx="6"/>
          </p:nvPr>
        </p:nvSpPr>
        <p:spPr>
          <a:xfrm>
            <a:off x="4788024" y="2283718"/>
            <a:ext cx="3235800" cy="670216"/>
          </a:xfrm>
          <a:prstGeom prst="rect">
            <a:avLst/>
          </a:prstGeom>
        </p:spPr>
        <p:txBody>
          <a:bodyPr wrap="square" lIns="91425" tIns="91425" rIns="91425" bIns="91425" anchor="b">
            <a:noAutofit/>
          </a:bodyPr>
          <a:lstStyle>
            <a:defPPr/>
            <a:lvl1pPr lvl="0"/>
          </a:lstStyle>
          <a:p>
            <a:pPr marL="0" lvl="0" indent="0"/>
            <a:r>
              <a:rPr sz="2000" b="1"/>
              <a:t>Кому надоели обыкновенные рестораны 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subTitle" idx="7"/>
          </p:nvPr>
        </p:nvSpPr>
        <p:spPr>
          <a:xfrm>
            <a:off x="1115616" y="4083918"/>
            <a:ext cx="3235799" cy="526200"/>
          </a:xfrm>
          <a:prstGeom prst="rect">
            <a:avLst/>
          </a:prstGeom>
        </p:spPr>
        <p:txBody>
          <a:bodyPr wrap="square" lIns="91425" tIns="91425" rIns="91425" bIns="91425" anchor="b">
            <a:noAutofit/>
          </a:bodyPr>
          <a:lstStyle>
            <a:defPPr/>
            <a:lvl1pPr lvl="0"/>
          </a:lstStyle>
          <a:p>
            <a:pPr marL="0" lvl="0" indent="0"/>
            <a:r>
              <a:rPr sz="2000" b="1"/>
              <a:t>Кто хочет посетить необычный ресторан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 rot="-5400000" flipH="1">
            <a:off x="1965875" y="-2022925"/>
            <a:ext cx="5319754" cy="9036495"/>
          </a:xfrm>
          <a:prstGeom prst="rect">
            <a:avLst/>
          </a:prstGeom>
          <a:gradFill>
            <a:gsLst>
              <a:gs pos="0">
                <a:schemeClr val="lt1"/>
              </a:gs>
              <a:gs pos="66000">
                <a:schemeClr val="lt1"/>
              </a:gs>
              <a:gs pos="100000">
                <a:srgbClr val="322825">
                  <a:alpha val="0"/>
                </a:srgbClr>
              </a:gs>
            </a:gsLst>
          </a:gra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6" name="Picture 116"/>
          <p:cNvPicPr/>
          <p:nvPr/>
        </p:nvPicPr>
        <p:blipFill>
          <a:blip r:embed="rId2"/>
          <a:stretch/>
        </p:blipFill>
        <p:spPr>
          <a:xfrm flipH="1">
            <a:off x="4355976" y="0"/>
            <a:ext cx="4788024" cy="5143500"/>
          </a:xfrm>
          <a:prstGeom prst="rect">
            <a:avLst/>
          </a:prstGeom>
          <a:ln>
            <a:noFill/>
          </a:ln>
        </p:spPr>
      </p:pic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838924" y="1327075"/>
            <a:ext cx="4498200" cy="699599"/>
          </a:xfrm>
          <a:prstGeom prst="rect">
            <a:avLst/>
          </a:prstGeom>
        </p:spPr>
        <p:txBody>
          <a:bodyPr wrap="square" lIns="91425" tIns="91425" rIns="91425" bIns="91425" anchor="b">
            <a:noAutofit/>
          </a:bodyPr>
          <a:lstStyle>
            <a:defPPr/>
            <a:lvl1pPr lvl="0"/>
          </a:lstStyle>
          <a:p>
            <a:pPr lvl="0"/>
            <a:r>
              <a:t>Базовая бизнес-идея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838924" y="2026625"/>
            <a:ext cx="4498200" cy="833157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pPr marL="0" lvl="0" indent="0">
              <a:buNone/>
            </a:pPr>
            <a:r>
              <a:rPr sz="1600"/>
              <a:t>Вкуснейшие блюда преподносятся при помощи AR технологии и полностью погружают потребителя в процесс приготовление его блюда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subTitle" idx="7"/>
          </p:nvPr>
        </p:nvSpPr>
        <p:spPr>
          <a:xfrm>
            <a:off x="827584" y="1491630"/>
            <a:ext cx="2440800" cy="484799"/>
          </a:xfrm>
          <a:prstGeom prst="rect">
            <a:avLst/>
          </a:prstGeom>
        </p:spPr>
        <p:txBody>
          <a:bodyPr wrap="square" lIns="91425" tIns="91425" rIns="91425" bIns="91425" anchor="b">
            <a:noAutofit/>
          </a:bodyPr>
          <a:lstStyle>
            <a:defPPr/>
            <a:lvl1pPr lvl="0"/>
          </a:lstStyle>
          <a:p>
            <a:pPr marL="0" lvl="0" indent="0"/>
            <a:r>
              <a:rPr b="1"/>
              <a:t>Проблемы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subTitle" idx="4"/>
          </p:nvPr>
        </p:nvSpPr>
        <p:spPr>
          <a:xfrm>
            <a:off x="5004048" y="2643758"/>
            <a:ext cx="3744416" cy="864096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pPr marL="0" lvl="0" indent="0" algn="l"/>
            <a:r>
              <a:rPr sz="1800"/>
              <a:t>Дополненная реальность интегрированная в ресторан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subTitle" idx="1"/>
          </p:nvPr>
        </p:nvSpPr>
        <p:spPr>
          <a:xfrm>
            <a:off x="2987824" y="1347614"/>
            <a:ext cx="3168352" cy="108012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pPr marL="0" lvl="0" indent="0" algn="l">
              <a:spcAft>
                <a:spcPts val="1000"/>
              </a:spcAft>
            </a:pPr>
            <a:r>
              <a:rPr sz="1800"/>
              <a:t>– Скрасить время ожидания блюда</a:t>
            </a:r>
          </a:p>
          <a:p>
            <a:pPr marL="0" lvl="0" indent="0" algn="l">
              <a:spcAft>
                <a:spcPts val="1000"/>
              </a:spcAft>
            </a:pPr>
            <a:r>
              <a:rPr sz="1800"/>
              <a:t>- Наскучили обычные рестораны 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subTitle" idx="10"/>
          </p:nvPr>
        </p:nvSpPr>
        <p:spPr>
          <a:xfrm>
            <a:off x="971600" y="2715766"/>
            <a:ext cx="4032448" cy="772831"/>
          </a:xfrm>
          <a:prstGeom prst="rect">
            <a:avLst/>
          </a:prstGeom>
        </p:spPr>
        <p:txBody>
          <a:bodyPr wrap="square" lIns="91425" tIns="91425" rIns="91425" bIns="91425" anchor="b">
            <a:noAutofit/>
          </a:bodyPr>
          <a:lstStyle>
            <a:defPPr/>
            <a:lvl1pPr lvl="0"/>
          </a:lstStyle>
          <a:p>
            <a:pPr marL="0" lvl="0" indent="0"/>
            <a:r>
              <a:rPr b="1"/>
              <a:t>Уникальное ценностное предложение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pPr lvl="0"/>
            <a:r>
              <a:t>Описание продута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4933938" y="1435800"/>
            <a:ext cx="2370000" cy="2956500"/>
          </a:xfrm>
          <a:prstGeom prst="rect">
            <a:avLst/>
          </a:prstGeom>
          <a:solidFill>
            <a:schemeClr val="bg1">
              <a:lumMod val="25000"/>
              <a:lumOff val="75000"/>
            </a:schemeClr>
          </a:solidFill>
          <a:ln w="9525">
            <a:solidFill>
              <a:schemeClr val="bg1">
                <a:lumMod val="50000"/>
                <a:lumOff val="50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170963" y="2918450"/>
            <a:ext cx="1986900" cy="1473899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683568" y="771550"/>
            <a:ext cx="7704000" cy="5727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r>
              <a:rPr sz="2000"/>
              <a:t>Оценка размера рынка по методике: PAM, TAM, SAM, SOM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subTitle" idx="4294967295"/>
          </p:nvPr>
        </p:nvSpPr>
        <p:spPr>
          <a:xfrm>
            <a:off x="3352212" y="1402350"/>
            <a:ext cx="1269900" cy="424499"/>
          </a:xfrm>
          <a:prstGeom prst="rect">
            <a:avLst/>
          </a:prstGeom>
          <a:solidFill>
            <a:schemeClr val="bg1">
              <a:lumMod val="25000"/>
              <a:lumOff val="75000"/>
            </a:schemeClr>
          </a:solidFill>
        </p:spPr>
        <p:txBody>
          <a:bodyPr wrap="square" lIns="91425" tIns="91425" rIns="91425" bIns="91425" anchor="ctr">
            <a:noAutofit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400">
                <a:solidFill>
                  <a:schemeClr val="lt1"/>
                </a:solidFill>
                <a:latin typeface="Bakbak One"/>
                <a:ea typeface="Bakbak One"/>
                <a:cs typeface="Bakbak One"/>
              </a:rPr>
              <a:t>250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subTitle" idx="4294967295"/>
          </p:nvPr>
        </p:nvSpPr>
        <p:spPr>
          <a:xfrm>
            <a:off x="1840063" y="1773812"/>
            <a:ext cx="2858099" cy="6555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pPr marL="0" indent="0" algn="r">
              <a:buNone/>
            </a:pPr>
            <a:r>
              <a:t>Прибыль с людей, посещающих в рестораны в России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subTitle" idx="4294967295"/>
          </p:nvPr>
        </p:nvSpPr>
        <p:spPr>
          <a:xfrm>
            <a:off x="3352212" y="2505381"/>
            <a:ext cx="1269900" cy="4245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solidFill>
              <a:schemeClr val="bg1">
                <a:lumMod val="50000"/>
                <a:lumOff val="50000"/>
              </a:schemeClr>
            </a:solidFill>
            <a:prstDash val="solid"/>
          </a:ln>
        </p:spPr>
        <p:txBody>
          <a:bodyPr wrap="square" lIns="91425" tIns="91425" rIns="91425" bIns="91425" anchor="ctr">
            <a:noAutofit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400">
                <a:solidFill>
                  <a:schemeClr val="lt1"/>
                </a:solidFill>
                <a:latin typeface="Bakbak One"/>
                <a:ea typeface="Bakbak One"/>
                <a:cs typeface="Bakbak One"/>
              </a:rPr>
              <a:t>125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subTitle" idx="4294967295"/>
          </p:nvPr>
        </p:nvSpPr>
        <p:spPr>
          <a:xfrm>
            <a:off x="1840063" y="2876825"/>
            <a:ext cx="2858099" cy="6555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pPr marL="0" lvl="0" indent="0" algn="r">
              <a:buNone/>
            </a:pPr>
            <a:r>
              <a:t>Прибыль с людей, посещающих  рестораны в России и пользующихся доп. услугами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subTitle" idx="4294967295"/>
          </p:nvPr>
        </p:nvSpPr>
        <p:spPr>
          <a:xfrm>
            <a:off x="3352212" y="3608400"/>
            <a:ext cx="1269900" cy="4245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wrap="square" lIns="91425" tIns="91425" rIns="91425" bIns="91425" anchor="ctr">
            <a:noAutofit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400">
                <a:solidFill>
                  <a:schemeClr val="lt1"/>
                </a:solidFill>
                <a:latin typeface="Bakbak One"/>
                <a:ea typeface="Bakbak One"/>
                <a:cs typeface="Bakbak One"/>
              </a:rPr>
              <a:t>18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subTitle" idx="4294967295"/>
          </p:nvPr>
        </p:nvSpPr>
        <p:spPr>
          <a:xfrm>
            <a:off x="1840063" y="3979838"/>
            <a:ext cx="2858099" cy="655499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pPr marL="0" indent="0" algn="r">
              <a:buNone/>
            </a:pPr>
            <a:r>
              <a:t>Прибыль с людей, посещающих в рестораны в Перми и пользующихся доп. услугами с долей предполагаемых клиентов</a:t>
            </a:r>
          </a:p>
        </p:txBody>
      </p:sp>
      <p:sp>
        <p:nvSpPr>
          <p:cNvPr id="135" name="Shape 135"/>
          <p:cNvSpPr/>
          <p:nvPr/>
        </p:nvSpPr>
        <p:spPr>
          <a:xfrm>
            <a:off x="5357563" y="3819399"/>
            <a:ext cx="1613700" cy="5726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bg1">
                <a:lumMod val="50000"/>
                <a:lumOff val="50000"/>
              </a:schemeClr>
            </a:solidFill>
            <a:prstDash val="solid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5292080" y="1851669"/>
            <a:ext cx="1656184" cy="6405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 u="none" strike="noStrike" cap="none">
                <a:solidFill>
                  <a:schemeClr val="lt1"/>
                </a:solidFill>
                <a:latin typeface="Bakbak One"/>
                <a:ea typeface="Bakbak One"/>
                <a:cs typeface="Bakbak One"/>
              </a:rPr>
              <a:t>250 млрд. руб./год</a:t>
            </a:r>
          </a:p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 u="none" strike="noStrike" cap="none">
                <a:solidFill>
                  <a:schemeClr val="lt1"/>
                </a:solidFill>
                <a:latin typeface="Bakbak One"/>
                <a:ea typeface="Bakbak One"/>
                <a:cs typeface="Bakbak One"/>
              </a:rPr>
              <a:t>TAM 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5483988" y="3198450"/>
            <a:ext cx="1269900" cy="4244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 u="none" strike="noStrike" cap="none">
                <a:solidFill>
                  <a:schemeClr val="lt1"/>
                </a:solidFill>
                <a:latin typeface="Bakbak One"/>
                <a:ea typeface="Bakbak One"/>
                <a:cs typeface="Bakbak One"/>
              </a:rPr>
              <a:t>125 млрд. руб./год</a:t>
            </a:r>
          </a:p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 u="none" strike="noStrike" cap="none">
                <a:solidFill>
                  <a:schemeClr val="lt1"/>
                </a:solidFill>
                <a:latin typeface="Bakbak One"/>
                <a:ea typeface="Bakbak One"/>
                <a:cs typeface="Bakbak One"/>
              </a:rPr>
              <a:t>SAM</a:t>
            </a:r>
          </a:p>
        </p:txBody>
      </p:sp>
      <p:sp>
        <p:nvSpPr>
          <p:cNvPr id="138" name="Shape 138"/>
          <p:cNvSpPr txBox="1"/>
          <p:nvPr/>
        </p:nvSpPr>
        <p:spPr>
          <a:xfrm>
            <a:off x="5483988" y="3902800"/>
            <a:ext cx="1269900" cy="424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u="none" strike="noStrike" cap="none">
                <a:solidFill>
                  <a:schemeClr val="lt1"/>
                </a:solidFill>
                <a:latin typeface="Bakbak One"/>
                <a:ea typeface="Bakbak One"/>
                <a:cs typeface="Bakbak One"/>
              </a:rPr>
              <a:t>18 млн. руб./год</a:t>
            </a:r>
          </a:p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u="none" strike="noStrike" cap="none">
                <a:solidFill>
                  <a:schemeClr val="lt1"/>
                </a:solidFill>
                <a:latin typeface="Bakbak One"/>
                <a:ea typeface="Bakbak One"/>
                <a:cs typeface="Bakbak One"/>
              </a:rPr>
              <a:t>SOM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755576" y="267494"/>
            <a:ext cx="7704000" cy="5727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r>
              <a:rPr sz="1800"/>
              <a:t>Анализ конкурентов</a:t>
            </a:r>
          </a:p>
        </p:txBody>
      </p:sp>
      <p:graphicFrame>
        <p:nvGraphicFramePr>
          <p:cNvPr id="141" name="Table 141"/>
          <p:cNvGraphicFramePr/>
          <p:nvPr/>
        </p:nvGraphicFramePr>
        <p:xfrm>
          <a:off x="1043608" y="699542"/>
          <a:ext cx="7365479" cy="4018098"/>
        </p:xfrm>
        <a:graphic>
          <a:graphicData uri="http://schemas.openxmlformats.org/drawingml/2006/table">
            <a:tbl>
              <a:tblPr>
                <a:noFill/>
                <a:tableStyleId>{03682F0F-371B-42BA-8FBD-F559D8A5BD75}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2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5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67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8505">
                <a:tc rowSpan="2"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 b="1">
                          <a:solidFill>
                            <a:schemeClr val="accent1"/>
                          </a:solidFill>
                          <a:latin typeface="Bakbak One"/>
                          <a:ea typeface="Bakbak One"/>
                          <a:cs typeface="Bakbak One"/>
                        </a:rPr>
                        <a:t>Выбранная</a:t>
                      </a:r>
                      <a:r>
                        <a:rPr sz="1600" b="1" baseline="0">
                          <a:solidFill>
                            <a:schemeClr val="accent1"/>
                          </a:solidFill>
                          <a:latin typeface="Bakbak One"/>
                          <a:ea typeface="Bakbak One"/>
                          <a:cs typeface="Bakbak One"/>
                        </a:rPr>
                        <a:t> территория</a:t>
                      </a:r>
                      <a:endParaRPr sz="1600" b="1">
                        <a:solidFill>
                          <a:schemeClr val="accent1"/>
                        </a:solidFill>
                        <a:latin typeface="Bakbak One"/>
                        <a:ea typeface="Bakbak One"/>
                        <a:cs typeface="Bakbak One"/>
                      </a:endParaRPr>
                    </a:p>
                  </a:txBody>
                  <a:tcPr marL="91425" marR="91425" marT="68575" marB="68575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 b="1">
                          <a:solidFill>
                            <a:schemeClr val="accent1"/>
                          </a:solidFill>
                          <a:latin typeface="Bakbak One"/>
                          <a:ea typeface="Bakbak One"/>
                          <a:cs typeface="Bakbak One"/>
                        </a:rPr>
                        <a:t>Производители товара</a:t>
                      </a:r>
                    </a:p>
                  </a:txBody>
                  <a:tcPr marL="91425" marR="91425" marT="68575" marB="68575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9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 b="1">
                          <a:solidFill>
                            <a:schemeClr val="accent1"/>
                          </a:solidFill>
                          <a:latin typeface="Bakbak One"/>
                          <a:ea typeface="Bakbak One"/>
                          <a:cs typeface="Bakbak One"/>
                        </a:rPr>
                        <a:t>Орг. Форма</a:t>
                      </a: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accent1"/>
                        </a:solidFill>
                        <a:latin typeface="Bakbak One"/>
                        <a:ea typeface="Bakbak One"/>
                        <a:cs typeface="Bakbak One"/>
                      </a:endParaRPr>
                    </a:p>
                  </a:txBody>
                  <a:tcPr marL="91425" marR="91425" marT="68575" marB="68575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 b="1">
                          <a:solidFill>
                            <a:schemeClr val="accent1"/>
                          </a:solidFill>
                          <a:latin typeface="Bakbak One"/>
                          <a:ea typeface="Bakbak One"/>
                          <a:cs typeface="Bakbak One"/>
                        </a:rPr>
                        <a:t>Наименование компании</a:t>
                      </a: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accent1"/>
                        </a:solidFill>
                        <a:latin typeface="Bakbak One"/>
                        <a:ea typeface="Bakbak One"/>
                        <a:cs typeface="Bakbak One"/>
                      </a:endParaRPr>
                    </a:p>
                  </a:txBody>
                  <a:tcPr marL="91425" marR="91425" marT="68575" marB="68575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 b="1">
                          <a:solidFill>
                            <a:schemeClr val="accent1"/>
                          </a:solidFill>
                          <a:latin typeface="Bakbak One"/>
                          <a:ea typeface="Bakbak One"/>
                          <a:cs typeface="Bakbak One"/>
                        </a:rPr>
                        <a:t>Ссылка на сайт</a:t>
                      </a: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accent1"/>
                        </a:solidFill>
                        <a:latin typeface="Bakbak One"/>
                        <a:ea typeface="Bakbak One"/>
                        <a:cs typeface="Bakbak One"/>
                      </a:endParaRPr>
                    </a:p>
                  </a:txBody>
                  <a:tcPr marL="91425" marR="91425" marT="68575" marB="68575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424">
                <a:tc rowSpan="3"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 b="1">
                          <a:solidFill>
                            <a:schemeClr val="accent1"/>
                          </a:solidFill>
                          <a:latin typeface="Bakbak One"/>
                          <a:ea typeface="Bakbak One"/>
                          <a:cs typeface="Bakbak One"/>
                        </a:rPr>
                        <a:t>Приволжский</a:t>
                      </a:r>
                      <a:r>
                        <a:rPr sz="1600" b="1" baseline="0">
                          <a:solidFill>
                            <a:schemeClr val="accent1"/>
                          </a:solidFill>
                          <a:latin typeface="Bakbak One"/>
                          <a:ea typeface="Bakbak One"/>
                          <a:cs typeface="Bakbak One"/>
                        </a:rPr>
                        <a:t> федеральный округ, г. Пермь</a:t>
                      </a:r>
                      <a:endParaRPr sz="1600" b="1">
                        <a:solidFill>
                          <a:schemeClr val="accent1"/>
                        </a:solidFill>
                        <a:latin typeface="Bakbak One"/>
                        <a:ea typeface="Bakbak One"/>
                        <a:cs typeface="Bakbak One"/>
                      </a:endParaRPr>
                    </a:p>
                  </a:txBody>
                  <a:tcPr marL="91425" marR="91425" marT="0" marB="0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olidFill>
                            <a:schemeClr val="dk1"/>
                          </a:solidFill>
                          <a:latin typeface="Cabin"/>
                          <a:ea typeface="Cabin"/>
                          <a:cs typeface="Cabin"/>
                        </a:rPr>
                        <a:t>ООО «С-ТРЕЙД»</a:t>
                      </a:r>
                    </a:p>
                  </a:txBody>
                  <a:tcPr marL="0" marR="0" marT="0" marB="0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olidFill>
                            <a:schemeClr val="dk1"/>
                          </a:solidFill>
                          <a:latin typeface="Cabin"/>
                          <a:ea typeface="Cabin"/>
                          <a:cs typeface="Cabin"/>
                        </a:rPr>
                        <a:t>La Boggeta</a:t>
                      </a:r>
                    </a:p>
                  </a:txBody>
                  <a:tcPr marL="0" marR="0" marT="0" marB="0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olidFill>
                            <a:schemeClr val="dk1"/>
                          </a:solidFill>
                          <a:latin typeface="Cabin"/>
                          <a:ea typeface="Cabin"/>
                          <a:cs typeface="Cabin"/>
                        </a:rPr>
                        <a:t>bottega-vs.ru</a:t>
                      </a:r>
                    </a:p>
                  </a:txBody>
                  <a:tcPr marL="0" marR="0" marT="0" marB="0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7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olidFill>
                            <a:schemeClr val="dk1"/>
                          </a:solidFill>
                          <a:latin typeface="Cabin"/>
                          <a:ea typeface="Cabin"/>
                          <a:cs typeface="Cabin"/>
                        </a:rPr>
                        <a:t>ООО "Марине"</a:t>
                      </a:r>
                    </a:p>
                  </a:txBody>
                  <a:tcPr marL="0" marR="0" marT="0" marB="0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olidFill>
                            <a:schemeClr val="dk1"/>
                          </a:solidFill>
                          <a:latin typeface="Cabin"/>
                          <a:ea typeface="Cabin"/>
                          <a:cs typeface="Cabin"/>
                        </a:rPr>
                        <a:t>«Никала Пиросмани»</a:t>
                      </a:r>
                    </a:p>
                  </a:txBody>
                  <a:tcPr marL="0" marR="0" marT="0" marB="0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olidFill>
                            <a:schemeClr val="dk1"/>
                          </a:solidFill>
                          <a:latin typeface="Cabin"/>
                          <a:ea typeface="Cabin"/>
                          <a:cs typeface="Cabin"/>
                        </a:rPr>
                        <a:t>nikalapirosmani.ru</a:t>
                      </a:r>
                    </a:p>
                  </a:txBody>
                  <a:tcPr marL="0" marR="0" marT="0" marB="0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7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olidFill>
                            <a:schemeClr val="dk1"/>
                          </a:solidFill>
                          <a:latin typeface="Cabin"/>
                          <a:ea typeface="Cabin"/>
                          <a:cs typeface="Cabin"/>
                        </a:rPr>
                        <a:t>ООО "Добрый вечер"</a:t>
                      </a:r>
                    </a:p>
                  </a:txBody>
                  <a:tcPr marL="0" marR="0" marT="0" marB="0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olidFill>
                            <a:schemeClr val="dk1"/>
                          </a:solidFill>
                          <a:latin typeface="Cabin"/>
                          <a:ea typeface="Cabin"/>
                          <a:cs typeface="Cabin"/>
                        </a:rPr>
                        <a:t>«Nolan Wine &amp; Kitchen»</a:t>
                      </a:r>
                    </a:p>
                  </a:txBody>
                  <a:tcPr marL="0" marR="0" marT="0" marB="0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olidFill>
                            <a:schemeClr val="dk1"/>
                          </a:solidFill>
                          <a:latin typeface="Cabin"/>
                          <a:ea typeface="Cabin"/>
                          <a:cs typeface="Cabin"/>
                        </a:rPr>
                        <a:t>barmanagement.pro</a:t>
                      </a:r>
                    </a:p>
                  </a:txBody>
                  <a:tcPr marL="0" marR="0" marT="0" marB="0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722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 b="1">
                          <a:solidFill>
                            <a:schemeClr val="accent1"/>
                          </a:solidFill>
                          <a:latin typeface="Bakbak One"/>
                          <a:ea typeface="Bakbak One"/>
                          <a:cs typeface="Bakbak One"/>
                        </a:rPr>
                        <a:t>Аналоги</a:t>
                      </a:r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accent1"/>
                        </a:solidFill>
                        <a:latin typeface="Bakbak One"/>
                        <a:ea typeface="Bakbak One"/>
                        <a:cs typeface="Bakbak One"/>
                      </a:endParaRPr>
                    </a:p>
                  </a:txBody>
                  <a:tcPr marL="91425" marR="91425" marT="0" marB="0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olidFill>
                            <a:schemeClr val="dk1"/>
                          </a:solidFill>
                          <a:latin typeface="Cabin"/>
                          <a:ea typeface="Cabin"/>
                          <a:cs typeface="Cabin"/>
                        </a:rPr>
                        <a:t>LePetitChef</a:t>
                      </a:r>
                      <a:r>
                        <a:rPr sz="1200" baseline="0">
                          <a:solidFill>
                            <a:schemeClr val="dk1"/>
                          </a:solidFill>
                          <a:latin typeface="Cabin"/>
                          <a:ea typeface="Cabin"/>
                          <a:cs typeface="Cabin"/>
                        </a:rPr>
                        <a:t>  в городе Виттель,</a:t>
                      </a:r>
                      <a:r>
                        <a:rPr sz="1200">
                          <a:solidFill>
                            <a:schemeClr val="dk1"/>
                          </a:solidFill>
                          <a:latin typeface="Cabin"/>
                          <a:ea typeface="Cabin"/>
                          <a:cs typeface="Cabin"/>
                        </a:rPr>
                        <a:t> но используется другая технология</a:t>
                      </a: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Cabin"/>
                        <a:ea typeface="Cabin"/>
                        <a:cs typeface="Cabi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L>
                    <a:lnR w="9525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headEnd type="none" w="sm" len="sm"/>
                      <a:tailEnd type="none" w="sm" len="sm"/>
                    </a:lnR>
                    <a:lnT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T>
                    <a:lnB w="9525">
                      <a:solidFill>
                        <a:schemeClr val="dk2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44"/>
          <p:cNvPicPr/>
          <p:nvPr/>
        </p:nvPicPr>
        <p:blipFill>
          <a:blip r:embed="rId2"/>
          <a:srcRect t="7862" b="7862"/>
          <a:stretch/>
        </p:blipFill>
        <p:spPr>
          <a:xfrm>
            <a:off x="0" y="-1"/>
            <a:ext cx="9144003" cy="5143502"/>
          </a:xfrm>
          <a:prstGeom prst="rect">
            <a:avLst/>
          </a:prstGeom>
          <a:ln>
            <a:noFill/>
          </a:ln>
        </p:spPr>
      </p:pic>
      <p:sp>
        <p:nvSpPr>
          <p:cNvPr id="145" name="Shape 145"/>
          <p:cNvSpPr/>
          <p:nvPr/>
        </p:nvSpPr>
        <p:spPr>
          <a:xfrm rot="5400000">
            <a:off x="3340650" y="-648150"/>
            <a:ext cx="5155200" cy="6451500"/>
          </a:xfrm>
          <a:prstGeom prst="rect">
            <a:avLst/>
          </a:prstGeom>
          <a:gradFill>
            <a:gsLst>
              <a:gs pos="0">
                <a:schemeClr val="lt1"/>
              </a:gs>
              <a:gs pos="54000">
                <a:schemeClr val="lt1"/>
              </a:gs>
              <a:gs pos="100000">
                <a:srgbClr val="322825">
                  <a:alpha val="0"/>
                </a:srgbClr>
              </a:gs>
            </a:gsLst>
          </a:gra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5508104" y="2283718"/>
            <a:ext cx="3385756" cy="12921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pPr algn="just"/>
            <a:r>
              <a:rPr sz="1800"/>
              <a:t>Технология AR не используется ни в одном ресторане, поэтому мы первые предлагаем эту услугу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title" idx="2"/>
          </p:nvPr>
        </p:nvSpPr>
        <p:spPr>
          <a:xfrm>
            <a:off x="5508104" y="1275606"/>
            <a:ext cx="2664296" cy="8418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txBody>
          <a:bodyPr wrap="square" lIns="91425" tIns="91425" rIns="91425" bIns="91425" anchor="ctr">
            <a:noAutofit/>
          </a:bodyPr>
          <a:lstStyle>
            <a:defPPr/>
            <a:lvl1pPr lvl="0"/>
          </a:lstStyle>
          <a:p>
            <a:r>
              <a:rPr sz="1800">
                <a:solidFill>
                  <a:srgbClr val="000000"/>
                </a:solidFill>
              </a:rPr>
              <a:t>Конкурентные преимущества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683568" y="267494"/>
            <a:ext cx="7704000" cy="338550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 anchor="ctr">
            <a:spAutoFit/>
          </a:bodyPr>
          <a:lstStyle>
            <a:defPPr/>
            <a:lvl1pPr lvl="0"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r>
              <a:rPr sz="1600" cap="all">
                <a:solidFill>
                  <a:schemeClr val="tx1"/>
                </a:solidFill>
              </a:rPr>
              <a:t>бизнес-модель</a:t>
            </a:r>
          </a:p>
        </p:txBody>
      </p:sp>
      <p:graphicFrame>
        <p:nvGraphicFramePr>
          <p:cNvPr id="150" name="Table 150"/>
          <p:cNvGraphicFramePr/>
          <p:nvPr/>
        </p:nvGraphicFramePr>
        <p:xfrm>
          <a:off x="971600" y="627535"/>
          <a:ext cx="7056785" cy="4320479"/>
        </p:xfrm>
        <a:graphic>
          <a:graphicData uri="http://schemas.openxmlformats.org/drawingml/2006/table">
            <a:tbl>
              <a:tblPr/>
              <a:tblGrid>
                <a:gridCol w="1365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0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76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75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12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93324">
                <a:tc row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sz="900" b="1" u="sng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sz="900" b="1" u="sng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sz="900" b="1" u="sng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sz="900" b="1" u="sng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sz="900" b="1" u="sng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 u="sng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Ключевые партнеры: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Поставщики продуктов питания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12" marR="8512" marT="0" marB="0">
                    <a:lnL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 u="sng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Ключевые виды деятельности: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Производство: разработка новых блюд, их производство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Услуга AR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Работа с базой данных клиентов, стимулирование спроса через спец. предложения, акции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Обслуживание, создающее настроение клиентам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12" marR="8512" marT="0" marB="0" anchor="ctr">
                    <a:lnL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10000"/>
                        <a:lumOff val="90000"/>
                      </a:schemeClr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 u="sng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Ценностные предложения: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Предлагается вкусная и доступная пища 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Потребитель сможет через AR очки погрузиться в процесс готовки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Потребитель сможет выбрать блюдо благодаря виртуальному меню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12" marR="8512" marT="0" marB="0">
                    <a:lnL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10000"/>
                        <a:lumOff val="9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 u="sng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Взаимоотношения с клиентами: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Прямые продажи в ресторане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12" marR="8512" marT="0" marB="0">
                    <a:lnL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10000"/>
                        <a:lumOff val="9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 u="sng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Потребительские сегменты: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Люди возраста 20-40 лет как целевая аудитория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Иностранные гости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Любители новизны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Одинокие посетители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Студенты и молодежь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12" marR="8512" marT="0" marB="0">
                    <a:lnL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5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 u="sng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Каналы сбыта: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Реклама в соц. сетях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Участие в фестивалях и на массовых мероприятиях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12" marR="8512" marT="0" marB="0">
                    <a:lnL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5000"/>
                        <a:lumOff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8632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 u="sng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Ключевые ресурсы: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Материальные ресурсы: производственное оборудование, программное обеспечение, AR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Интеллектуальные ресурсы: торговая марка, концепция, партнерские и клиентские базы данных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Персонал 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Финансы: инвестиционные средства, кредит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12" marR="8512" marT="0" marB="0">
                    <a:lnL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5000"/>
                        <a:lumOff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63">
                <a:tc grid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 u="sng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Структура издержек: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Стартовые вложения: разработка концепции, фирменного стиля, меню, инженерии оборудования, оборудование кухни и зала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Ежемесячные вложения: платежи за аренду помещения, коммунальные платежи, закупка продуктов, реклама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12" marR="8512" marT="0" marB="0">
                    <a:lnL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 u="sng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Потоки поступления доходов: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Прибыль от прямых продаж в ресторане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Прибыль от дополнительной услуги AR</a:t>
                      </a:r>
                      <a:endParaRPr sz="9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12" marR="8512" marT="0" marB="0">
                    <a:lnL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 idx="5"/>
          </p:nvPr>
        </p:nvSpPr>
        <p:spPr>
          <a:xfrm>
            <a:off x="720000" y="445025"/>
            <a:ext cx="7704000" cy="470541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sz="1800"/>
              <a:t>ИНФОРМАЦИЯ О ЛИДЕРЕ И УЧАСТНИКАХ СТАРТАП-ПРОЕКТА</a:t>
            </a:r>
            <a:br>
              <a:rPr sz="1800"/>
            </a:br>
            <a:endParaRPr sz="1800"/>
          </a:p>
        </p:txBody>
      </p:sp>
      <p:sp>
        <p:nvSpPr>
          <p:cNvPr id="153" name="Shape 153"/>
          <p:cNvSpPr txBox="1">
            <a:spLocks noGrp="1"/>
          </p:cNvSpPr>
          <p:nvPr>
            <p:ph type="subTitle" idx="1"/>
          </p:nvPr>
        </p:nvSpPr>
        <p:spPr>
          <a:xfrm>
            <a:off x="1619672" y="1135380"/>
            <a:ext cx="4859952" cy="7920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sz="1800" b="1"/>
              <a:t>Лидер стартап-проекта:</a:t>
            </a:r>
          </a:p>
          <a:p>
            <a:endParaRPr sz="1800" b="1"/>
          </a:p>
        </p:txBody>
      </p:sp>
      <p:sp>
        <p:nvSpPr>
          <p:cNvPr id="154" name="Shape 154"/>
          <p:cNvSpPr txBox="1">
            <a:spLocks noGrp="1"/>
          </p:cNvSpPr>
          <p:nvPr>
            <p:ph type="subTitle" idx="6"/>
          </p:nvPr>
        </p:nvSpPr>
        <p:spPr>
          <a:xfrm>
            <a:off x="1691680" y="2116078"/>
            <a:ext cx="5472608" cy="5262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sz="1800" b="1"/>
              <a:t>Команда стартап-проекта:</a:t>
            </a:r>
          </a:p>
        </p:txBody>
      </p:sp>
      <p:sp>
        <p:nvSpPr>
          <p:cNvPr id="155" name="Shape 155"/>
          <p:cNvSpPr txBox="1">
            <a:spLocks noGrp="1"/>
          </p:cNvSpPr>
          <p:nvPr>
            <p:ph type="subTitle" idx="7"/>
          </p:nvPr>
        </p:nvSpPr>
        <p:spPr>
          <a:xfrm>
            <a:off x="1222339" y="2571750"/>
            <a:ext cx="3600400" cy="1923083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-   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Богаткина</a:t>
            </a:r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Ирина</a:t>
            </a:r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,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студент</a:t>
            </a:r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,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исполнитель</a:t>
            </a:r>
            <a:endParaRPr sz="14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-   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Токарева</a:t>
            </a:r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Екатерина</a:t>
            </a:r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,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студент</a:t>
            </a:r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,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творец</a:t>
            </a:r>
            <a:endParaRPr sz="14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-    Коробейников Павел,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студент</a:t>
            </a:r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,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генератор</a:t>
            </a:r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идей</a:t>
            </a:r>
            <a:endParaRPr sz="14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-   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Пуховиков</a:t>
            </a:r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Анжей</a:t>
            </a:r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,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студент</a:t>
            </a:r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,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генератор</a:t>
            </a:r>
            <a:r>
              <a:rPr sz="1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r>
              <a:rPr sz="1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идей</a:t>
            </a:r>
            <a:endParaRPr sz="14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sz="14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56" name="Shape 156"/>
          <p:cNvSpPr txBox="1">
            <a:spLocks noGrp="1"/>
          </p:cNvSpPr>
          <p:nvPr>
            <p:ph type="subTitle" idx="8"/>
          </p:nvPr>
        </p:nvSpPr>
        <p:spPr>
          <a:xfrm>
            <a:off x="1907703" y="1635646"/>
            <a:ext cx="3235800" cy="382184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sz="1400" b="1">
                <a:solidFill>
                  <a:schemeClr val="bg1">
                    <a:lumMod val="10000"/>
                    <a:lumOff val="90000"/>
                  </a:schemeClr>
                </a:solidFill>
              </a:rPr>
              <a:t>Токарева Екатерина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D45FD9-D59A-2B18-CCBB-E95AB1D2E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842115"/>
            <a:ext cx="1350122" cy="1800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003A65-469C-2F00-8139-D93C6DD81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633" y="2843706"/>
            <a:ext cx="2147011" cy="1610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C242D7-5441-4F25-BEF3-88E58E5FF2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641075"/>
            <a:ext cx="2045483" cy="2015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159"/>
          <p:cNvPicPr/>
          <p:nvPr/>
        </p:nvPicPr>
        <p:blipFill>
          <a:blip r:embed="rId2"/>
          <a:srcRect l="16769" t="7862" r="-16769" b="7862"/>
          <a:stretch/>
        </p:blipFill>
        <p:spPr>
          <a:xfrm>
            <a:off x="0" y="-1"/>
            <a:ext cx="9144003" cy="5143502"/>
          </a:xfrm>
          <a:prstGeom prst="rect">
            <a:avLst/>
          </a:prstGeom>
          <a:ln>
            <a:noFill/>
          </a:ln>
        </p:spPr>
      </p:pic>
      <p:sp>
        <p:nvSpPr>
          <p:cNvPr id="160" name="Shape 160"/>
          <p:cNvSpPr/>
          <p:nvPr/>
        </p:nvSpPr>
        <p:spPr>
          <a:xfrm rot="5400000">
            <a:off x="3135750" y="-864750"/>
            <a:ext cx="5155199" cy="6861300"/>
          </a:xfrm>
          <a:prstGeom prst="rect">
            <a:avLst/>
          </a:prstGeom>
          <a:gradFill>
            <a:gsLst>
              <a:gs pos="0">
                <a:schemeClr val="lt1"/>
              </a:gs>
              <a:gs pos="66000">
                <a:schemeClr val="lt1"/>
              </a:gs>
              <a:gs pos="100000">
                <a:srgbClr val="322825">
                  <a:alpha val="0"/>
                </a:srgbClr>
              </a:gs>
            </a:gsLst>
          </a:gra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1761191" y="607635"/>
            <a:ext cx="3600400" cy="1440160"/>
          </a:xfrm>
          <a:prstGeom prst="rect">
            <a:avLst/>
          </a:prstGeom>
          <a:noFill/>
        </p:spPr>
        <p:txBody>
          <a:bodyPr wrap="square" lIns="91425" tIns="91425" rIns="91425" bIns="91425" anchor="b">
            <a:noAutofit/>
          </a:bodyPr>
          <a:lstStyle>
            <a:defPPr/>
            <a:lvl1pPr lvl="0"/>
          </a:lstStyle>
          <a:p>
            <a:pPr lvl="0" algn="ctr">
              <a:lnSpc>
                <a:spcPct val="200000"/>
              </a:lnSpc>
            </a:pPr>
            <a:br>
              <a:rPr dirty="0">
                <a:solidFill>
                  <a:schemeClr val="tx2">
                    <a:lumMod val="50000"/>
                  </a:schemeClr>
                </a:solidFill>
              </a:rPr>
            </a:br>
            <a:br>
              <a:rPr dirty="0">
                <a:solidFill>
                  <a:schemeClr val="tx2">
                    <a:lumMod val="50000"/>
                  </a:schemeClr>
                </a:solidFill>
              </a:rPr>
            </a:br>
            <a:endParaRPr dirty="0">
              <a:solidFill>
                <a:schemeClr val="tx2">
                  <a:lumMod val="50000"/>
                </a:schemeClr>
              </a:solidFill>
            </a:endParaRPr>
          </a:p>
          <a:p>
            <a:pPr lvl="0" algn="ctr">
              <a:lnSpc>
                <a:spcPct val="200000"/>
              </a:lnSpc>
            </a:pPr>
            <a:endParaRPr dirty="0">
              <a:solidFill>
                <a:schemeClr val="tx2">
                  <a:lumMod val="50000"/>
                </a:schemeClr>
              </a:solidFill>
            </a:endParaRPr>
          </a:p>
          <a:p>
            <a:pPr lvl="0" algn="ctr">
              <a:lnSpc>
                <a:spcPct val="200000"/>
              </a:lnSpc>
            </a:pPr>
            <a:endParaRPr dirty="0">
              <a:solidFill>
                <a:schemeClr val="tx2">
                  <a:lumMod val="50000"/>
                </a:schemeClr>
              </a:solidFill>
            </a:endParaRPr>
          </a:p>
          <a:p>
            <a:pPr lvl="0" algn="ctr">
              <a:lnSpc>
                <a:spcPct val="200000"/>
              </a:lnSpc>
            </a:pPr>
            <a:r>
              <a:rPr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50000"/>
                  </a:schemeClr>
                </a:solidFill>
              </a:rPr>
              <a:t>Спасибо</a:t>
            </a:r>
            <a:r>
              <a:rPr dirty="0">
                <a:solidFill>
                  <a:schemeClr val="tx2">
                    <a:lumMod val="50000"/>
                  </a:schemeClr>
                </a:solidFill>
              </a:rPr>
              <a:t>!</a:t>
            </a:r>
          </a:p>
        </p:txBody>
      </p:sp>
      <p:pic>
        <p:nvPicPr>
          <p:cNvPr id="163" name="Picture 163"/>
          <p:cNvPicPr/>
          <p:nvPr/>
        </p:nvPicPr>
        <p:blipFill>
          <a:blip r:embed="rId3"/>
          <a:srcRect l="1770"/>
          <a:stretch/>
        </p:blipFill>
        <p:spPr>
          <a:xfrm>
            <a:off x="5148064" y="0"/>
            <a:ext cx="3995936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&amp;B (Food &amp; Beverage) Business Plan by Slidesgo">
  <a:themeElements>
    <a:clrScheme name="Simple Light">
      <a:dk1>
        <a:srgbClr val="FFFFFF"/>
      </a:dk1>
      <a:lt1>
        <a:srgbClr val="322825"/>
      </a:lt1>
      <a:dk2>
        <a:srgbClr val="D3BE4F"/>
      </a:dk2>
      <a:lt2>
        <a:srgbClr val="E4613E"/>
      </a:lt2>
      <a:accent1>
        <a:srgbClr val="EDB57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18</TotalTime>
  <Words>499</Words>
  <Application>Microsoft Office PowerPoint</Application>
  <DocSecurity>0</DocSecurity>
  <PresentationFormat>Экран (16:9)</PresentationFormat>
  <Paragraphs>102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Bakbak One</vt:lpstr>
      <vt:lpstr>Bebas Neue</vt:lpstr>
      <vt:lpstr>Cabin</vt:lpstr>
      <vt:lpstr>Gilroy-ExtraBold</vt:lpstr>
      <vt:lpstr>Impact</vt:lpstr>
      <vt:lpstr>Times New Roman</vt:lpstr>
      <vt:lpstr>F&amp;B (Food &amp; Beverage) Business Plan by Slidesgo</vt:lpstr>
      <vt:lpstr>Презентация PowerPoint</vt:lpstr>
      <vt:lpstr>01</vt:lpstr>
      <vt:lpstr>Базовая бизнес-идея</vt:lpstr>
      <vt:lpstr>Описание продута</vt:lpstr>
      <vt:lpstr>Оценка размера рынка по методике: PAM, TAM, SAM, SOM</vt:lpstr>
      <vt:lpstr>Анализ конкурентов</vt:lpstr>
      <vt:lpstr>Технология AR не используется ни в одном ресторане, поэтому мы первые предлагаем эту услугу</vt:lpstr>
      <vt:lpstr>бизнес-модель</vt:lpstr>
      <vt:lpstr>ИНФОРМАЦИЯ О ЛИДЕРЕ И УЧАСТНИКАХ СТАРТАП-ПРОЕКТА </vt:lpstr>
      <vt:lpstr>      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Павел Коробейников</cp:lastModifiedBy>
  <cp:revision>1</cp:revision>
  <dcterms:modified xsi:type="dcterms:W3CDTF">2023-12-04T14:02:46Z</dcterms:modified>
</cp:coreProperties>
</file>