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3" r:id="rId1"/>
    <p:sldMasterId id="2147483660" r:id="rId2"/>
  </p:sldMasterIdLst>
  <p:notesMasterIdLst>
    <p:notesMasterId r:id="rId30"/>
  </p:notesMasterIdLst>
  <p:sldIdLst>
    <p:sldId id="257" r:id="rId3"/>
    <p:sldId id="258" r:id="rId4"/>
    <p:sldId id="260" r:id="rId5"/>
    <p:sldId id="289" r:id="rId6"/>
    <p:sldId id="297" r:id="rId7"/>
    <p:sldId id="261" r:id="rId8"/>
    <p:sldId id="298" r:id="rId9"/>
    <p:sldId id="283" r:id="rId10"/>
    <p:sldId id="282" r:id="rId11"/>
    <p:sldId id="287" r:id="rId12"/>
    <p:sldId id="288" r:id="rId13"/>
    <p:sldId id="295" r:id="rId14"/>
    <p:sldId id="294" r:id="rId15"/>
    <p:sldId id="290" r:id="rId16"/>
    <p:sldId id="264" r:id="rId17"/>
    <p:sldId id="274" r:id="rId18"/>
    <p:sldId id="275" r:id="rId19"/>
    <p:sldId id="276" r:id="rId20"/>
    <p:sldId id="278" r:id="rId21"/>
    <p:sldId id="277" r:id="rId22"/>
    <p:sldId id="279" r:id="rId23"/>
    <p:sldId id="280" r:id="rId24"/>
    <p:sldId id="293" r:id="rId25"/>
    <p:sldId id="266" r:id="rId26"/>
    <p:sldId id="299" r:id="rId27"/>
    <p:sldId id="268" r:id="rId28"/>
    <p:sldId id="296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77CA8-8F2E-1DDE-63D1-372A46162076}" v="354" dt="2023-06-04T20:48:23.281"/>
    <p1510:client id="{4F1AD4BA-CCAD-2B77-8BF4-6D45472ABC9C}" v="1076" dt="2023-06-04T18:57:59.703"/>
    <p1510:client id="{6716B2BA-DE47-62BB-B354-95FF53C0CFCC}" v="91" dt="2023-06-04T19:43:00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Статистика</a:t>
            </a:r>
            <a:r>
              <a:rPr lang="ru-RU" baseline="0" dirty="0"/>
              <a:t> смертности в мире по данным ВОЗ за 2022 год</a:t>
            </a:r>
            <a:endParaRPr lang="ru-RU" dirty="0"/>
          </a:p>
        </c:rich>
      </c:tx>
      <c:layout>
        <c:manualLayout>
          <c:xMode val="edge"/>
          <c:yMode val="edge"/>
          <c:x val="0.1751403997344774"/>
          <c:y val="1.71765939828497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2000068106987564E-2"/>
          <c:y val="0.26172835081367352"/>
          <c:w val="0.71516096307716848"/>
          <c:h val="0.725389203699189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4AE-4D4E-9059-A59CCC31D8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4AE-4D4E-9059-A59CCC31D8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4AE-4D4E-9059-A59CCC31D8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4AE-4D4E-9059-A59CCC31D82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4AE-4D4E-9059-A59CCC31D82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14AE-4D4E-9059-A59CCC31D82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14AE-4D4E-9059-A59CCC31D82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14AE-4D4E-9059-A59CCC31D82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14AE-4D4E-9059-A59CCC31D82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14AE-4D4E-9059-A59CCC31D82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Лист1!$A$3:$A$12</c:f>
              <c:strCache>
                <c:ptCount val="10"/>
                <c:pt idx="0">
                  <c:v>Болезни системы кровообращения</c:v>
                </c:pt>
                <c:pt idx="1">
                  <c:v>Злокачественные новообразования</c:v>
                </c:pt>
                <c:pt idx="2">
                  <c:v>Болезни дыхательной системы</c:v>
                </c:pt>
                <c:pt idx="3">
                  <c:v>Неинфекционные заболевания кишечника</c:v>
                </c:pt>
                <c:pt idx="4">
                  <c:v>Диабет</c:v>
                </c:pt>
                <c:pt idx="5">
                  <c:v>Болезни почек</c:v>
                </c:pt>
                <c:pt idx="6">
                  <c:v>Приобретенный иммунодефицитный синдром (ВИЧ)</c:v>
                </c:pt>
                <c:pt idx="7">
                  <c:v>Альцгеймер</c:v>
                </c:pt>
                <c:pt idx="8">
                  <c:v>Суицид</c:v>
                </c:pt>
                <c:pt idx="9">
                  <c:v>Туберкулез</c:v>
                </c:pt>
              </c:strCache>
            </c:strRef>
          </c:cat>
          <c:val>
            <c:numRef>
              <c:f>Лист1!$B$3:$B$12</c:f>
              <c:numCache>
                <c:formatCode>#,##0</c:formatCode>
                <c:ptCount val="10"/>
                <c:pt idx="0">
                  <c:v>18601923</c:v>
                </c:pt>
                <c:pt idx="1">
                  <c:v>9958133</c:v>
                </c:pt>
                <c:pt idx="2">
                  <c:v>3909469</c:v>
                </c:pt>
                <c:pt idx="3">
                  <c:v>2694990</c:v>
                </c:pt>
                <c:pt idx="4">
                  <c:v>1590471</c:v>
                </c:pt>
                <c:pt idx="5">
                  <c:v>1489097</c:v>
                </c:pt>
                <c:pt idx="6">
                  <c:v>690000</c:v>
                </c:pt>
                <c:pt idx="7">
                  <c:v>565502</c:v>
                </c:pt>
                <c:pt idx="8">
                  <c:v>547723</c:v>
                </c:pt>
                <c:pt idx="9">
                  <c:v>1383169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4AE-4D4E-9059-A59CCC31D82F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6-14AE-4D4E-9059-A59CCC31D8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8-14AE-4D4E-9059-A59CCC31D8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A-14AE-4D4E-9059-A59CCC31D8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C-14AE-4D4E-9059-A59CCC31D82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E-14AE-4D4E-9059-A59CCC31D82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0-14AE-4D4E-9059-A59CCC31D82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2-14AE-4D4E-9059-A59CCC31D82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4-14AE-4D4E-9059-A59CCC31D82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6-14AE-4D4E-9059-A59CCC31D82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8-14AE-4D4E-9059-A59CCC31D82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Лист1!$A$3:$A$12</c:f>
              <c:strCache>
                <c:ptCount val="10"/>
                <c:pt idx="0">
                  <c:v>Болезни системы кровообращения</c:v>
                </c:pt>
                <c:pt idx="1">
                  <c:v>Злокачественные новообразования</c:v>
                </c:pt>
                <c:pt idx="2">
                  <c:v>Болезни дыхательной системы</c:v>
                </c:pt>
                <c:pt idx="3">
                  <c:v>Неинфекционные заболевания кишечника</c:v>
                </c:pt>
                <c:pt idx="4">
                  <c:v>Диабет</c:v>
                </c:pt>
                <c:pt idx="5">
                  <c:v>Болезни почек</c:v>
                </c:pt>
                <c:pt idx="6">
                  <c:v>Приобретенный иммунодефицитный синдром (ВИЧ)</c:v>
                </c:pt>
                <c:pt idx="7">
                  <c:v>Альцгеймер</c:v>
                </c:pt>
                <c:pt idx="8">
                  <c:v>Суицид</c:v>
                </c:pt>
                <c:pt idx="9">
                  <c:v>Туберкулез</c:v>
                </c:pt>
              </c:strCache>
            </c:strRef>
          </c:cat>
          <c:val>
            <c:numRef>
              <c:f>Лист1!$C$3:$C$12</c:f>
              <c:numCache>
                <c:formatCode>General</c:formatCode>
                <c:ptCount val="10"/>
                <c:pt idx="0">
                  <c:v>33</c:v>
                </c:pt>
                <c:pt idx="1">
                  <c:v>17.600000000000001</c:v>
                </c:pt>
                <c:pt idx="2">
                  <c:v>6.9</c:v>
                </c:pt>
                <c:pt idx="3">
                  <c:v>4.8</c:v>
                </c:pt>
                <c:pt idx="4">
                  <c:v>2.8</c:v>
                </c:pt>
                <c:pt idx="5">
                  <c:v>2.6</c:v>
                </c:pt>
                <c:pt idx="6">
                  <c:v>1.2</c:v>
                </c:pt>
                <c:pt idx="7">
                  <c:v>1</c:v>
                </c:pt>
                <c:pt idx="8">
                  <c:v>1</c:v>
                </c:pt>
                <c:pt idx="9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14AE-4D4E-9059-A59CCC31D82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315067645630506"/>
          <c:y val="0.22372243165118802"/>
          <c:w val="0.22499492598530915"/>
          <c:h val="0.7756361510498854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Лист1!$A$2:$A$12</cx:f>
        <cx:lvl ptCount="11">
          <cx:pt idx="1">Болезни системы кровообращения</cx:pt>
          <cx:pt idx="2">Злокачественные новообразования</cx:pt>
          <cx:pt idx="3">Болезни дыхательной системы</cx:pt>
          <cx:pt idx="4">Неинфекционные заболевания кишечника</cx:pt>
          <cx:pt idx="5">Диабет</cx:pt>
          <cx:pt idx="6">Болезни почек</cx:pt>
          <cx:pt idx="7">ВИЧ</cx:pt>
          <cx:pt idx="8">Альцгеймер</cx:pt>
          <cx:pt idx="9">Суицид</cx:pt>
          <cx:pt idx="10">Туберкулез</cx:pt>
        </cx:lvl>
      </cx:strDim>
      <cx:numDim type="val">
        <cx:f>Лист1!$B$2:$B$12</cx:f>
        <cx:lvl ptCount="11" formatCode="Основной">
          <cx:pt idx="1">18601923</cx:pt>
          <cx:pt idx="2">9958133</cx:pt>
          <cx:pt idx="3">3909469</cx:pt>
          <cx:pt idx="4">2694990</cx:pt>
          <cx:pt idx="5">1590471</cx:pt>
          <cx:pt idx="6">1489097</cx:pt>
          <cx:pt idx="7">690000</cx:pt>
          <cx:pt idx="8">565502</cx:pt>
          <cx:pt idx="9">547723</cx:pt>
          <cx:pt idx="10">1383169</cx:pt>
        </cx:lvl>
      </cx:numDim>
    </cx:data>
    <cx:data id="1">
      <cx:strDim type="cat">
        <cx:f>Лист1!$A$2:$A$12</cx:f>
        <cx:lvl ptCount="11">
          <cx:pt idx="1">Болезни системы кровообращения</cx:pt>
          <cx:pt idx="2">Злокачественные новообразования</cx:pt>
          <cx:pt idx="3">Болезни дыхательной системы</cx:pt>
          <cx:pt idx="4">Неинфекционные заболевания кишечника</cx:pt>
          <cx:pt idx="5">Диабет</cx:pt>
          <cx:pt idx="6">Болезни почек</cx:pt>
          <cx:pt idx="7">ВИЧ</cx:pt>
          <cx:pt idx="8">Альцгеймер</cx:pt>
          <cx:pt idx="9">Суицид</cx:pt>
          <cx:pt idx="10">Туберкулез</cx:pt>
        </cx:lvl>
      </cx:strDim>
      <cx:numDim type="val">
        <cx:f>Лист1!$C$2:$C$12</cx:f>
        <cx:lvl ptCount="11" formatCode="Основной">
          <cx:pt idx="1">33</cx:pt>
          <cx:pt idx="2">17.600000000000001</cx:pt>
          <cx:pt idx="3">6.9000000000000004</cx:pt>
          <cx:pt idx="4">4.7999999999999998</cx:pt>
          <cx:pt idx="5">2.7999999999999998</cx:pt>
          <cx:pt idx="6">2.6000000000000001</cx:pt>
          <cx:pt idx="7">1.2</cx:pt>
          <cx:pt idx="8">1</cx:pt>
          <cx:pt idx="9">1</cx:pt>
          <cx:pt idx="10">2.3999999999999999</cx:pt>
        </cx:lvl>
      </cx:numDim>
    </cx:data>
  </cx:chartData>
  <cx:chart>
    <cx:title pos="t" align="ctr" overlay="0">
      <cx:tx>
        <cx:txData>
          <cx:v>Количество смертей в мире от классов болезней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ru-RU" sz="1400" b="1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rPr>
            <a:t>Количество смертей в мире от классов болезней</a:t>
          </a:r>
        </a:p>
      </cx:txPr>
    </cx:title>
    <cx:plotArea>
      <cx:plotAreaRegion>
        <cx:series layoutId="funnel" uniqueId="{AF6C1BFB-F2C3-4620-BB7C-58068415B394}" formatIdx="0">
          <cx:tx>
            <cx:txData>
              <cx:f>Лист1!$B$1</cx:f>
              <cx:v>Количество смертей в мире в 2022 году</cx:v>
            </cx:txData>
          </cx:tx>
          <cx:dataLabels>
            <cx:visibility seriesName="0" categoryName="0" value="1"/>
          </cx:dataLabels>
          <cx:dataId val="0"/>
        </cx:series>
        <cx:series layoutId="funnel" hidden="1" uniqueId="{704E2DEF-E911-452C-9049-7C1C52BE313E}" formatIdx="1">
          <cx:tx>
            <cx:txData>
              <cx:f>Лист1!$C$1</cx:f>
              <cx:v>Доля в общем числе смертей в мире, %</cx:v>
            </cx:txData>
          </cx:tx>
          <cx:dataLabels>
            <cx:visibility seriesName="0" categoryName="0" value="1"/>
          </cx:dataLabels>
          <cx:dataId val="1"/>
        </cx:series>
      </cx:plotAreaRegion>
      <cx:axis id="0">
        <cx:catScaling gapWidth="0.150000006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800"/>
            </a:pPr>
            <a:endParaRPr lang="ru-RU" sz="800" b="0" i="0" u="none" strike="noStrike" baseline="0">
              <a:solidFill>
                <a:sysClr val="windowText" lastClr="000000">
                  <a:lumMod val="75000"/>
                  <a:lumOff val="25000"/>
                </a:sysClr>
              </a:solidFill>
              <a:latin typeface="Calibri" panose="020F0502020204030204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2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dk1"/>
    </cs:fontRef>
    <cs:defRPr sz="9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75000"/>
            <a:lumOff val="2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  <a:lumOff val="10000"/>
              </a:schemeClr>
            </a:gs>
            <a:gs pos="0">
              <a:schemeClr val="lt1">
                <a:lumMod val="75000"/>
                <a:alpha val="36000"/>
                <a:lumOff val="10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chemeClr val="bg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/>
  </cs:title>
  <cs:trendline>
    <cs:lnRef idx="0"/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defRPr sz="9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E3F039-508E-42E3-8E83-8FB1456E3F6A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B3619CA-DFCE-4C8E-A956-29AE6A6DC0DC}">
      <dgm:prSet/>
      <dgm:spPr/>
      <dgm:t>
        <a:bodyPr/>
        <a:lstStyle/>
        <a:p>
          <a:r>
            <a:rPr lang="ru-RU"/>
            <a:t>Как довести продукт до такого вида, чтобы можно было участвовать в конкурсах на грант?</a:t>
          </a:r>
          <a:r>
            <a:rPr lang="en-US"/>
            <a:t>​</a:t>
          </a:r>
        </a:p>
      </dgm:t>
    </dgm:pt>
    <dgm:pt modelId="{00EE2F15-8659-4E56-98CC-10131F87CB7A}" type="parTrans" cxnId="{2A0ED14D-FF85-4FA8-AA64-020807AE5875}">
      <dgm:prSet/>
      <dgm:spPr/>
      <dgm:t>
        <a:bodyPr/>
        <a:lstStyle/>
        <a:p>
          <a:endParaRPr lang="en-US"/>
        </a:p>
      </dgm:t>
    </dgm:pt>
    <dgm:pt modelId="{95315647-B6A1-43E6-9EB1-71B9708B7199}" type="sibTrans" cxnId="{2A0ED14D-FF85-4FA8-AA64-020807AE5875}">
      <dgm:prSet/>
      <dgm:spPr/>
      <dgm:t>
        <a:bodyPr/>
        <a:lstStyle/>
        <a:p>
          <a:endParaRPr lang="en-US"/>
        </a:p>
      </dgm:t>
    </dgm:pt>
    <dgm:pt modelId="{672EB03C-2BF7-4D1F-AAB5-E3EBF3141FD1}">
      <dgm:prSet/>
      <dgm:spPr/>
      <dgm:t>
        <a:bodyPr/>
        <a:lstStyle/>
        <a:p>
          <a:r>
            <a:rPr lang="ru-RU"/>
            <a:t>​Как защитить интеллектуальную собственность? </a:t>
          </a:r>
          <a:r>
            <a:rPr lang="en-US"/>
            <a:t>​</a:t>
          </a:r>
        </a:p>
      </dgm:t>
    </dgm:pt>
    <dgm:pt modelId="{A4563E42-63EF-4B83-8446-A8AEBB83F04E}" type="parTrans" cxnId="{FD818D42-55EF-4906-91CD-97F5F24345E2}">
      <dgm:prSet/>
      <dgm:spPr/>
      <dgm:t>
        <a:bodyPr/>
        <a:lstStyle/>
        <a:p>
          <a:endParaRPr lang="en-US"/>
        </a:p>
      </dgm:t>
    </dgm:pt>
    <dgm:pt modelId="{F3F8B5E1-CA5D-4B6B-B2A7-8CA0CEE8CD25}" type="sibTrans" cxnId="{FD818D42-55EF-4906-91CD-97F5F24345E2}">
      <dgm:prSet/>
      <dgm:spPr/>
      <dgm:t>
        <a:bodyPr/>
        <a:lstStyle/>
        <a:p>
          <a:endParaRPr lang="en-US"/>
        </a:p>
      </dgm:t>
    </dgm:pt>
    <dgm:pt modelId="{79CF60A0-F6E3-4B77-9B44-F08BC9673A94}">
      <dgm:prSet/>
      <dgm:spPr/>
      <dgm:t>
        <a:bodyPr/>
        <a:lstStyle/>
        <a:p>
          <a:r>
            <a:rPr lang="ru-RU"/>
            <a:t>Как продвигать проект? </a:t>
          </a:r>
          <a:r>
            <a:rPr lang="en-US"/>
            <a:t>​</a:t>
          </a:r>
        </a:p>
      </dgm:t>
    </dgm:pt>
    <dgm:pt modelId="{61B99D2A-0236-40F5-9FAA-E65C56CD96C4}" type="parTrans" cxnId="{CB489A94-BB61-4BF8-9DA2-BC800AD2BAB3}">
      <dgm:prSet/>
      <dgm:spPr/>
      <dgm:t>
        <a:bodyPr/>
        <a:lstStyle/>
        <a:p>
          <a:endParaRPr lang="en-US"/>
        </a:p>
      </dgm:t>
    </dgm:pt>
    <dgm:pt modelId="{5A578B21-5661-4972-98DF-A7F23648EB4E}" type="sibTrans" cxnId="{CB489A94-BB61-4BF8-9DA2-BC800AD2BAB3}">
      <dgm:prSet/>
      <dgm:spPr/>
      <dgm:t>
        <a:bodyPr/>
        <a:lstStyle/>
        <a:p>
          <a:endParaRPr lang="en-US"/>
        </a:p>
      </dgm:t>
    </dgm:pt>
    <dgm:pt modelId="{CD9FC4B9-2E2C-4E0B-ADF2-92FC5AD6821A}">
      <dgm:prSet/>
      <dgm:spPr/>
      <dgm:t>
        <a:bodyPr/>
        <a:lstStyle/>
        <a:p>
          <a:r>
            <a:rPr lang="en-US"/>
            <a:t>Как получить поддержку врачей?</a:t>
          </a:r>
        </a:p>
      </dgm:t>
    </dgm:pt>
    <dgm:pt modelId="{293C1B30-3EAE-4042-AA6D-FC3F55C3C218}" type="parTrans" cxnId="{6921371F-61C7-425C-B38A-4CB81A0DE96C}">
      <dgm:prSet/>
      <dgm:spPr/>
      <dgm:t>
        <a:bodyPr/>
        <a:lstStyle/>
        <a:p>
          <a:endParaRPr lang="en-US"/>
        </a:p>
      </dgm:t>
    </dgm:pt>
    <dgm:pt modelId="{C232988A-1872-491E-84D0-FE92B75DB44C}" type="sibTrans" cxnId="{6921371F-61C7-425C-B38A-4CB81A0DE96C}">
      <dgm:prSet/>
      <dgm:spPr/>
      <dgm:t>
        <a:bodyPr/>
        <a:lstStyle/>
        <a:p>
          <a:endParaRPr lang="en-US"/>
        </a:p>
      </dgm:t>
    </dgm:pt>
    <dgm:pt modelId="{E0ABF8BA-866A-424A-AA8B-6FEA0AC208DE}">
      <dgm:prSet/>
      <dgm:spPr/>
      <dgm:t>
        <a:bodyPr/>
        <a:lstStyle/>
        <a:p>
          <a:r>
            <a:rPr lang="en-US"/>
            <a:t>Какой канал продвижения наиболее подходящий для целевого сегмента - спортсмены? </a:t>
          </a:r>
        </a:p>
      </dgm:t>
    </dgm:pt>
    <dgm:pt modelId="{170E209B-45A4-4541-A668-0CF8DC3D8823}" type="parTrans" cxnId="{539AA508-94E0-41D9-822A-2E762009AB23}">
      <dgm:prSet/>
      <dgm:spPr/>
      <dgm:t>
        <a:bodyPr/>
        <a:lstStyle/>
        <a:p>
          <a:endParaRPr lang="en-US"/>
        </a:p>
      </dgm:t>
    </dgm:pt>
    <dgm:pt modelId="{64863FB9-7E95-4012-8B75-3B78D3B0441C}" type="sibTrans" cxnId="{539AA508-94E0-41D9-822A-2E762009AB23}">
      <dgm:prSet/>
      <dgm:spPr/>
      <dgm:t>
        <a:bodyPr/>
        <a:lstStyle/>
        <a:p>
          <a:endParaRPr lang="en-US"/>
        </a:p>
      </dgm:t>
    </dgm:pt>
    <dgm:pt modelId="{45289727-3227-40D9-A15F-C6BB95ECCD71}" type="pres">
      <dgm:prSet presAssocID="{EAE3F039-508E-42E3-8E83-8FB1456E3F6A}" presName="outerComposite" presStyleCnt="0">
        <dgm:presLayoutVars>
          <dgm:chMax val="5"/>
          <dgm:dir/>
          <dgm:resizeHandles val="exact"/>
        </dgm:presLayoutVars>
      </dgm:prSet>
      <dgm:spPr/>
    </dgm:pt>
    <dgm:pt modelId="{8FDF154A-3A6B-4B40-BBC4-C952D057F7C7}" type="pres">
      <dgm:prSet presAssocID="{EAE3F039-508E-42E3-8E83-8FB1456E3F6A}" presName="dummyMaxCanvas" presStyleCnt="0">
        <dgm:presLayoutVars/>
      </dgm:prSet>
      <dgm:spPr/>
    </dgm:pt>
    <dgm:pt modelId="{7E46A3DB-81D4-429D-AD81-DDBBB53A8BF4}" type="pres">
      <dgm:prSet presAssocID="{EAE3F039-508E-42E3-8E83-8FB1456E3F6A}" presName="FiveNodes_1" presStyleLbl="node1" presStyleIdx="0" presStyleCnt="5">
        <dgm:presLayoutVars>
          <dgm:bulletEnabled val="1"/>
        </dgm:presLayoutVars>
      </dgm:prSet>
      <dgm:spPr/>
    </dgm:pt>
    <dgm:pt modelId="{71A22CEC-8930-470B-A240-5878FD423538}" type="pres">
      <dgm:prSet presAssocID="{EAE3F039-508E-42E3-8E83-8FB1456E3F6A}" presName="FiveNodes_2" presStyleLbl="node1" presStyleIdx="1" presStyleCnt="5">
        <dgm:presLayoutVars>
          <dgm:bulletEnabled val="1"/>
        </dgm:presLayoutVars>
      </dgm:prSet>
      <dgm:spPr/>
    </dgm:pt>
    <dgm:pt modelId="{BA18AC39-1BD5-4CBA-8FE5-FCBF3492EF1B}" type="pres">
      <dgm:prSet presAssocID="{EAE3F039-508E-42E3-8E83-8FB1456E3F6A}" presName="FiveNodes_3" presStyleLbl="node1" presStyleIdx="2" presStyleCnt="5">
        <dgm:presLayoutVars>
          <dgm:bulletEnabled val="1"/>
        </dgm:presLayoutVars>
      </dgm:prSet>
      <dgm:spPr/>
    </dgm:pt>
    <dgm:pt modelId="{707D1D69-3297-4D59-9184-1571E74171FB}" type="pres">
      <dgm:prSet presAssocID="{EAE3F039-508E-42E3-8E83-8FB1456E3F6A}" presName="FiveNodes_4" presStyleLbl="node1" presStyleIdx="3" presStyleCnt="5">
        <dgm:presLayoutVars>
          <dgm:bulletEnabled val="1"/>
        </dgm:presLayoutVars>
      </dgm:prSet>
      <dgm:spPr/>
    </dgm:pt>
    <dgm:pt modelId="{8EC425A5-673E-464F-B7CE-493827BF629F}" type="pres">
      <dgm:prSet presAssocID="{EAE3F039-508E-42E3-8E83-8FB1456E3F6A}" presName="FiveNodes_5" presStyleLbl="node1" presStyleIdx="4" presStyleCnt="5">
        <dgm:presLayoutVars>
          <dgm:bulletEnabled val="1"/>
        </dgm:presLayoutVars>
      </dgm:prSet>
      <dgm:spPr/>
    </dgm:pt>
    <dgm:pt modelId="{F8816006-EBA0-48CB-918F-C821482027EE}" type="pres">
      <dgm:prSet presAssocID="{EAE3F039-508E-42E3-8E83-8FB1456E3F6A}" presName="FiveConn_1-2" presStyleLbl="fgAccFollowNode1" presStyleIdx="0" presStyleCnt="4">
        <dgm:presLayoutVars>
          <dgm:bulletEnabled val="1"/>
        </dgm:presLayoutVars>
      </dgm:prSet>
      <dgm:spPr/>
    </dgm:pt>
    <dgm:pt modelId="{A12E808A-6FC1-46D2-B4D8-D41E95AFF28E}" type="pres">
      <dgm:prSet presAssocID="{EAE3F039-508E-42E3-8E83-8FB1456E3F6A}" presName="FiveConn_2-3" presStyleLbl="fgAccFollowNode1" presStyleIdx="1" presStyleCnt="4">
        <dgm:presLayoutVars>
          <dgm:bulletEnabled val="1"/>
        </dgm:presLayoutVars>
      </dgm:prSet>
      <dgm:spPr/>
    </dgm:pt>
    <dgm:pt modelId="{DA68028C-6549-4556-98FB-0C5155E01937}" type="pres">
      <dgm:prSet presAssocID="{EAE3F039-508E-42E3-8E83-8FB1456E3F6A}" presName="FiveConn_3-4" presStyleLbl="fgAccFollowNode1" presStyleIdx="2" presStyleCnt="4">
        <dgm:presLayoutVars>
          <dgm:bulletEnabled val="1"/>
        </dgm:presLayoutVars>
      </dgm:prSet>
      <dgm:spPr/>
    </dgm:pt>
    <dgm:pt modelId="{E73A39B4-1B88-4068-BED5-EADBB8C76A03}" type="pres">
      <dgm:prSet presAssocID="{EAE3F039-508E-42E3-8E83-8FB1456E3F6A}" presName="FiveConn_4-5" presStyleLbl="fgAccFollowNode1" presStyleIdx="3" presStyleCnt="4">
        <dgm:presLayoutVars>
          <dgm:bulletEnabled val="1"/>
        </dgm:presLayoutVars>
      </dgm:prSet>
      <dgm:spPr/>
    </dgm:pt>
    <dgm:pt modelId="{CBD455A3-381E-45B0-8674-2154B82980EE}" type="pres">
      <dgm:prSet presAssocID="{EAE3F039-508E-42E3-8E83-8FB1456E3F6A}" presName="FiveNodes_1_text" presStyleLbl="node1" presStyleIdx="4" presStyleCnt="5">
        <dgm:presLayoutVars>
          <dgm:bulletEnabled val="1"/>
        </dgm:presLayoutVars>
      </dgm:prSet>
      <dgm:spPr/>
    </dgm:pt>
    <dgm:pt modelId="{F678EFFE-0AA9-4247-8A22-6B91B40DCE7A}" type="pres">
      <dgm:prSet presAssocID="{EAE3F039-508E-42E3-8E83-8FB1456E3F6A}" presName="FiveNodes_2_text" presStyleLbl="node1" presStyleIdx="4" presStyleCnt="5">
        <dgm:presLayoutVars>
          <dgm:bulletEnabled val="1"/>
        </dgm:presLayoutVars>
      </dgm:prSet>
      <dgm:spPr/>
    </dgm:pt>
    <dgm:pt modelId="{61C02E35-9EF5-4CD0-9BB1-81C56CDEF224}" type="pres">
      <dgm:prSet presAssocID="{EAE3F039-508E-42E3-8E83-8FB1456E3F6A}" presName="FiveNodes_3_text" presStyleLbl="node1" presStyleIdx="4" presStyleCnt="5">
        <dgm:presLayoutVars>
          <dgm:bulletEnabled val="1"/>
        </dgm:presLayoutVars>
      </dgm:prSet>
      <dgm:spPr/>
    </dgm:pt>
    <dgm:pt modelId="{E93F5DDB-3FA6-4F48-BC90-8B347FE1F23F}" type="pres">
      <dgm:prSet presAssocID="{EAE3F039-508E-42E3-8E83-8FB1456E3F6A}" presName="FiveNodes_4_text" presStyleLbl="node1" presStyleIdx="4" presStyleCnt="5">
        <dgm:presLayoutVars>
          <dgm:bulletEnabled val="1"/>
        </dgm:presLayoutVars>
      </dgm:prSet>
      <dgm:spPr/>
    </dgm:pt>
    <dgm:pt modelId="{9A8FBA83-098C-4071-B33B-72E0BFA3D1CD}" type="pres">
      <dgm:prSet presAssocID="{EAE3F039-508E-42E3-8E83-8FB1456E3F6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4BD2305-2EC3-4C4E-8AA1-CAC371EA498F}" type="presOf" srcId="{5A578B21-5661-4972-98DF-A7F23648EB4E}" destId="{DA68028C-6549-4556-98FB-0C5155E01937}" srcOrd="0" destOrd="0" presId="urn:microsoft.com/office/officeart/2005/8/layout/vProcess5"/>
    <dgm:cxn modelId="{539AA508-94E0-41D9-822A-2E762009AB23}" srcId="{EAE3F039-508E-42E3-8E83-8FB1456E3F6A}" destId="{E0ABF8BA-866A-424A-AA8B-6FEA0AC208DE}" srcOrd="4" destOrd="0" parTransId="{170E209B-45A4-4541-A668-0CF8DC3D8823}" sibTransId="{64863FB9-7E95-4012-8B75-3B78D3B0441C}"/>
    <dgm:cxn modelId="{BE34990D-A2E0-4CD3-8CCE-7417CE8E5A92}" type="presOf" srcId="{79CF60A0-F6E3-4B77-9B44-F08BC9673A94}" destId="{61C02E35-9EF5-4CD0-9BB1-81C56CDEF224}" srcOrd="1" destOrd="0" presId="urn:microsoft.com/office/officeart/2005/8/layout/vProcess5"/>
    <dgm:cxn modelId="{6921371F-61C7-425C-B38A-4CB81A0DE96C}" srcId="{EAE3F039-508E-42E3-8E83-8FB1456E3F6A}" destId="{CD9FC4B9-2E2C-4E0B-ADF2-92FC5AD6821A}" srcOrd="3" destOrd="0" parTransId="{293C1B30-3EAE-4042-AA6D-FC3F55C3C218}" sibTransId="{C232988A-1872-491E-84D0-FE92B75DB44C}"/>
    <dgm:cxn modelId="{87695220-EC49-41D2-8183-3A335ED44D0A}" type="presOf" srcId="{CD9FC4B9-2E2C-4E0B-ADF2-92FC5AD6821A}" destId="{707D1D69-3297-4D59-9184-1571E74171FB}" srcOrd="0" destOrd="0" presId="urn:microsoft.com/office/officeart/2005/8/layout/vProcess5"/>
    <dgm:cxn modelId="{C84BD43C-F412-4C6A-BBB8-36809F9373B3}" type="presOf" srcId="{79CF60A0-F6E3-4B77-9B44-F08BC9673A94}" destId="{BA18AC39-1BD5-4CBA-8FE5-FCBF3492EF1B}" srcOrd="0" destOrd="0" presId="urn:microsoft.com/office/officeart/2005/8/layout/vProcess5"/>
    <dgm:cxn modelId="{3592633D-96BB-4D2F-816D-46DABF24A5C3}" type="presOf" srcId="{95315647-B6A1-43E6-9EB1-71B9708B7199}" destId="{F8816006-EBA0-48CB-918F-C821482027EE}" srcOrd="0" destOrd="0" presId="urn:microsoft.com/office/officeart/2005/8/layout/vProcess5"/>
    <dgm:cxn modelId="{FD818D42-55EF-4906-91CD-97F5F24345E2}" srcId="{EAE3F039-508E-42E3-8E83-8FB1456E3F6A}" destId="{672EB03C-2BF7-4D1F-AAB5-E3EBF3141FD1}" srcOrd="1" destOrd="0" parTransId="{A4563E42-63EF-4B83-8446-A8AEBB83F04E}" sibTransId="{F3F8B5E1-CA5D-4B6B-B2A7-8CA0CEE8CD25}"/>
    <dgm:cxn modelId="{9CE70768-B8C9-4CDD-9295-1D868C01BFD5}" type="presOf" srcId="{672EB03C-2BF7-4D1F-AAB5-E3EBF3141FD1}" destId="{71A22CEC-8930-470B-A240-5878FD423538}" srcOrd="0" destOrd="0" presId="urn:microsoft.com/office/officeart/2005/8/layout/vProcess5"/>
    <dgm:cxn modelId="{2A0ED14D-FF85-4FA8-AA64-020807AE5875}" srcId="{EAE3F039-508E-42E3-8E83-8FB1456E3F6A}" destId="{8B3619CA-DFCE-4C8E-A956-29AE6A6DC0DC}" srcOrd="0" destOrd="0" parTransId="{00EE2F15-8659-4E56-98CC-10131F87CB7A}" sibTransId="{95315647-B6A1-43E6-9EB1-71B9708B7199}"/>
    <dgm:cxn modelId="{79EAEB7C-EAC8-4BA5-BC1A-9B5C21E63C98}" type="presOf" srcId="{CD9FC4B9-2E2C-4E0B-ADF2-92FC5AD6821A}" destId="{E93F5DDB-3FA6-4F48-BC90-8B347FE1F23F}" srcOrd="1" destOrd="0" presId="urn:microsoft.com/office/officeart/2005/8/layout/vProcess5"/>
    <dgm:cxn modelId="{C1A46D82-A1A7-4576-998C-C69BC2CE3249}" type="presOf" srcId="{8B3619CA-DFCE-4C8E-A956-29AE6A6DC0DC}" destId="{CBD455A3-381E-45B0-8674-2154B82980EE}" srcOrd="1" destOrd="0" presId="urn:microsoft.com/office/officeart/2005/8/layout/vProcess5"/>
    <dgm:cxn modelId="{63FE5C86-CF7B-4F8D-A6C7-EECB50FC4B1E}" type="presOf" srcId="{E0ABF8BA-866A-424A-AA8B-6FEA0AC208DE}" destId="{8EC425A5-673E-464F-B7CE-493827BF629F}" srcOrd="0" destOrd="0" presId="urn:microsoft.com/office/officeart/2005/8/layout/vProcess5"/>
    <dgm:cxn modelId="{CB489A94-BB61-4BF8-9DA2-BC800AD2BAB3}" srcId="{EAE3F039-508E-42E3-8E83-8FB1456E3F6A}" destId="{79CF60A0-F6E3-4B77-9B44-F08BC9673A94}" srcOrd="2" destOrd="0" parTransId="{61B99D2A-0236-40F5-9FAA-E65C56CD96C4}" sibTransId="{5A578B21-5661-4972-98DF-A7F23648EB4E}"/>
    <dgm:cxn modelId="{1FD7529A-D70C-4926-92F6-A87E5131AA26}" type="presOf" srcId="{672EB03C-2BF7-4D1F-AAB5-E3EBF3141FD1}" destId="{F678EFFE-0AA9-4247-8A22-6B91B40DCE7A}" srcOrd="1" destOrd="0" presId="urn:microsoft.com/office/officeart/2005/8/layout/vProcess5"/>
    <dgm:cxn modelId="{353A5AE3-7F4F-43E4-991B-3292F5C0C495}" type="presOf" srcId="{8B3619CA-DFCE-4C8E-A956-29AE6A6DC0DC}" destId="{7E46A3DB-81D4-429D-AD81-DDBBB53A8BF4}" srcOrd="0" destOrd="0" presId="urn:microsoft.com/office/officeart/2005/8/layout/vProcess5"/>
    <dgm:cxn modelId="{557267EF-43B6-41AC-95EC-ACCB48802F3A}" type="presOf" srcId="{E0ABF8BA-866A-424A-AA8B-6FEA0AC208DE}" destId="{9A8FBA83-098C-4071-B33B-72E0BFA3D1CD}" srcOrd="1" destOrd="0" presId="urn:microsoft.com/office/officeart/2005/8/layout/vProcess5"/>
    <dgm:cxn modelId="{B4C320F2-4978-4AB0-985C-00CE078F7443}" type="presOf" srcId="{EAE3F039-508E-42E3-8E83-8FB1456E3F6A}" destId="{45289727-3227-40D9-A15F-C6BB95ECCD71}" srcOrd="0" destOrd="0" presId="urn:microsoft.com/office/officeart/2005/8/layout/vProcess5"/>
    <dgm:cxn modelId="{BFB08BFA-4D9C-49F4-9925-FDB049F43394}" type="presOf" srcId="{F3F8B5E1-CA5D-4B6B-B2A7-8CA0CEE8CD25}" destId="{A12E808A-6FC1-46D2-B4D8-D41E95AFF28E}" srcOrd="0" destOrd="0" presId="urn:microsoft.com/office/officeart/2005/8/layout/vProcess5"/>
    <dgm:cxn modelId="{44A69CFD-0C20-4FC9-9171-DA3647246E4A}" type="presOf" srcId="{C232988A-1872-491E-84D0-FE92B75DB44C}" destId="{E73A39B4-1B88-4068-BED5-EADBB8C76A03}" srcOrd="0" destOrd="0" presId="urn:microsoft.com/office/officeart/2005/8/layout/vProcess5"/>
    <dgm:cxn modelId="{E6F4D66C-6FB6-468F-B50D-4D6826BC4768}" type="presParOf" srcId="{45289727-3227-40D9-A15F-C6BB95ECCD71}" destId="{8FDF154A-3A6B-4B40-BBC4-C952D057F7C7}" srcOrd="0" destOrd="0" presId="urn:microsoft.com/office/officeart/2005/8/layout/vProcess5"/>
    <dgm:cxn modelId="{A5F31F0C-DCDC-418A-9DE7-AE68AD498714}" type="presParOf" srcId="{45289727-3227-40D9-A15F-C6BB95ECCD71}" destId="{7E46A3DB-81D4-429D-AD81-DDBBB53A8BF4}" srcOrd="1" destOrd="0" presId="urn:microsoft.com/office/officeart/2005/8/layout/vProcess5"/>
    <dgm:cxn modelId="{3530E06D-4AA6-4836-9641-3E5DF1E329D6}" type="presParOf" srcId="{45289727-3227-40D9-A15F-C6BB95ECCD71}" destId="{71A22CEC-8930-470B-A240-5878FD423538}" srcOrd="2" destOrd="0" presId="urn:microsoft.com/office/officeart/2005/8/layout/vProcess5"/>
    <dgm:cxn modelId="{62CDDFC4-00F9-4E20-9E69-083F34842760}" type="presParOf" srcId="{45289727-3227-40D9-A15F-C6BB95ECCD71}" destId="{BA18AC39-1BD5-4CBA-8FE5-FCBF3492EF1B}" srcOrd="3" destOrd="0" presId="urn:microsoft.com/office/officeart/2005/8/layout/vProcess5"/>
    <dgm:cxn modelId="{706F1D46-F358-45D0-B7AE-B1C03C481791}" type="presParOf" srcId="{45289727-3227-40D9-A15F-C6BB95ECCD71}" destId="{707D1D69-3297-4D59-9184-1571E74171FB}" srcOrd="4" destOrd="0" presId="urn:microsoft.com/office/officeart/2005/8/layout/vProcess5"/>
    <dgm:cxn modelId="{2286B92E-7A54-4BFF-B595-CE97424BECA3}" type="presParOf" srcId="{45289727-3227-40D9-A15F-C6BB95ECCD71}" destId="{8EC425A5-673E-464F-B7CE-493827BF629F}" srcOrd="5" destOrd="0" presId="urn:microsoft.com/office/officeart/2005/8/layout/vProcess5"/>
    <dgm:cxn modelId="{0BBA0DFA-E279-4481-AF41-34CD6239455F}" type="presParOf" srcId="{45289727-3227-40D9-A15F-C6BB95ECCD71}" destId="{F8816006-EBA0-48CB-918F-C821482027EE}" srcOrd="6" destOrd="0" presId="urn:microsoft.com/office/officeart/2005/8/layout/vProcess5"/>
    <dgm:cxn modelId="{3041C0D7-D595-407B-9EDF-7A970870B96D}" type="presParOf" srcId="{45289727-3227-40D9-A15F-C6BB95ECCD71}" destId="{A12E808A-6FC1-46D2-B4D8-D41E95AFF28E}" srcOrd="7" destOrd="0" presId="urn:microsoft.com/office/officeart/2005/8/layout/vProcess5"/>
    <dgm:cxn modelId="{BD08241A-7523-4E67-B2F4-105008DD9D7F}" type="presParOf" srcId="{45289727-3227-40D9-A15F-C6BB95ECCD71}" destId="{DA68028C-6549-4556-98FB-0C5155E01937}" srcOrd="8" destOrd="0" presId="urn:microsoft.com/office/officeart/2005/8/layout/vProcess5"/>
    <dgm:cxn modelId="{68423EDB-FD7F-4F4A-86F6-EF16AE88631B}" type="presParOf" srcId="{45289727-3227-40D9-A15F-C6BB95ECCD71}" destId="{E73A39B4-1B88-4068-BED5-EADBB8C76A03}" srcOrd="9" destOrd="0" presId="urn:microsoft.com/office/officeart/2005/8/layout/vProcess5"/>
    <dgm:cxn modelId="{1166FE4F-F5F0-4B69-91A2-300A52C9C12F}" type="presParOf" srcId="{45289727-3227-40D9-A15F-C6BB95ECCD71}" destId="{CBD455A3-381E-45B0-8674-2154B82980EE}" srcOrd="10" destOrd="0" presId="urn:microsoft.com/office/officeart/2005/8/layout/vProcess5"/>
    <dgm:cxn modelId="{09E3FD42-6437-4B65-B27E-5B2429093802}" type="presParOf" srcId="{45289727-3227-40D9-A15F-C6BB95ECCD71}" destId="{F678EFFE-0AA9-4247-8A22-6B91B40DCE7A}" srcOrd="11" destOrd="0" presId="urn:microsoft.com/office/officeart/2005/8/layout/vProcess5"/>
    <dgm:cxn modelId="{29A015E5-67B2-4789-96AF-EC80F7ACB864}" type="presParOf" srcId="{45289727-3227-40D9-A15F-C6BB95ECCD71}" destId="{61C02E35-9EF5-4CD0-9BB1-81C56CDEF224}" srcOrd="12" destOrd="0" presId="urn:microsoft.com/office/officeart/2005/8/layout/vProcess5"/>
    <dgm:cxn modelId="{26D7A9A1-92F2-4B8C-AAE4-78ACB772C26B}" type="presParOf" srcId="{45289727-3227-40D9-A15F-C6BB95ECCD71}" destId="{E93F5DDB-3FA6-4F48-BC90-8B347FE1F23F}" srcOrd="13" destOrd="0" presId="urn:microsoft.com/office/officeart/2005/8/layout/vProcess5"/>
    <dgm:cxn modelId="{07E43834-FE1E-47AB-B85F-C261C98E0CE8}" type="presParOf" srcId="{45289727-3227-40D9-A15F-C6BB95ECCD71}" destId="{9A8FBA83-098C-4071-B33B-72E0BFA3D1C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6A3DB-81D4-429D-AD81-DDBBB53A8BF4}">
      <dsp:nvSpPr>
        <dsp:cNvPr id="0" name=""/>
        <dsp:cNvSpPr/>
      </dsp:nvSpPr>
      <dsp:spPr>
        <a:xfrm>
          <a:off x="0" y="0"/>
          <a:ext cx="5554471" cy="5526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Как довести продукт до такого вида, чтобы можно было участвовать в конкурсах на грант?</a:t>
          </a:r>
          <a:r>
            <a:rPr lang="en-US" sz="1500" kern="1200"/>
            <a:t>​</a:t>
          </a:r>
        </a:p>
      </dsp:txBody>
      <dsp:txXfrm>
        <a:off x="16186" y="16186"/>
        <a:ext cx="4893494" cy="520247"/>
      </dsp:txXfrm>
    </dsp:sp>
    <dsp:sp modelId="{71A22CEC-8930-470B-A240-5878FD423538}">
      <dsp:nvSpPr>
        <dsp:cNvPr id="0" name=""/>
        <dsp:cNvSpPr/>
      </dsp:nvSpPr>
      <dsp:spPr>
        <a:xfrm>
          <a:off x="414782" y="629372"/>
          <a:ext cx="5554471" cy="5526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​Как защитить интеллектуальную собственность? </a:t>
          </a:r>
          <a:r>
            <a:rPr lang="en-US" sz="1500" kern="1200"/>
            <a:t>​</a:t>
          </a:r>
        </a:p>
      </dsp:txBody>
      <dsp:txXfrm>
        <a:off x="430968" y="645558"/>
        <a:ext cx="4748115" cy="520247"/>
      </dsp:txXfrm>
    </dsp:sp>
    <dsp:sp modelId="{BA18AC39-1BD5-4CBA-8FE5-FCBF3492EF1B}">
      <dsp:nvSpPr>
        <dsp:cNvPr id="0" name=""/>
        <dsp:cNvSpPr/>
      </dsp:nvSpPr>
      <dsp:spPr>
        <a:xfrm>
          <a:off x="829564" y="1258745"/>
          <a:ext cx="5554471" cy="5526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Как продвигать проект? </a:t>
          </a:r>
          <a:r>
            <a:rPr lang="en-US" sz="1500" kern="1200"/>
            <a:t>​</a:t>
          </a:r>
        </a:p>
      </dsp:txBody>
      <dsp:txXfrm>
        <a:off x="845750" y="1274931"/>
        <a:ext cx="4748115" cy="520247"/>
      </dsp:txXfrm>
    </dsp:sp>
    <dsp:sp modelId="{707D1D69-3297-4D59-9184-1571E74171FB}">
      <dsp:nvSpPr>
        <dsp:cNvPr id="0" name=""/>
        <dsp:cNvSpPr/>
      </dsp:nvSpPr>
      <dsp:spPr>
        <a:xfrm>
          <a:off x="1244346" y="1888118"/>
          <a:ext cx="5554471" cy="55261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Как получить поддержку врачей?</a:t>
          </a:r>
        </a:p>
      </dsp:txBody>
      <dsp:txXfrm>
        <a:off x="1260532" y="1904304"/>
        <a:ext cx="4748115" cy="520247"/>
      </dsp:txXfrm>
    </dsp:sp>
    <dsp:sp modelId="{8EC425A5-673E-464F-B7CE-493827BF629F}">
      <dsp:nvSpPr>
        <dsp:cNvPr id="0" name=""/>
        <dsp:cNvSpPr/>
      </dsp:nvSpPr>
      <dsp:spPr>
        <a:xfrm>
          <a:off x="1659128" y="2517491"/>
          <a:ext cx="5554471" cy="5526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Какой канал продвижения наиболее подходящий для целевого сегмента - спортсмены? </a:t>
          </a:r>
        </a:p>
      </dsp:txBody>
      <dsp:txXfrm>
        <a:off x="1675314" y="2533677"/>
        <a:ext cx="4748115" cy="520247"/>
      </dsp:txXfrm>
    </dsp:sp>
    <dsp:sp modelId="{F8816006-EBA0-48CB-918F-C821482027EE}">
      <dsp:nvSpPr>
        <dsp:cNvPr id="0" name=""/>
        <dsp:cNvSpPr/>
      </dsp:nvSpPr>
      <dsp:spPr>
        <a:xfrm>
          <a:off x="5195269" y="403719"/>
          <a:ext cx="359202" cy="35920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276089" y="403719"/>
        <a:ext cx="197562" cy="270300"/>
      </dsp:txXfrm>
    </dsp:sp>
    <dsp:sp modelId="{A12E808A-6FC1-46D2-B4D8-D41E95AFF28E}">
      <dsp:nvSpPr>
        <dsp:cNvPr id="0" name=""/>
        <dsp:cNvSpPr/>
      </dsp:nvSpPr>
      <dsp:spPr>
        <a:xfrm>
          <a:off x="5610051" y="1033092"/>
          <a:ext cx="359202" cy="35920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690871" y="1033092"/>
        <a:ext cx="197562" cy="270300"/>
      </dsp:txXfrm>
    </dsp:sp>
    <dsp:sp modelId="{DA68028C-6549-4556-98FB-0C5155E01937}">
      <dsp:nvSpPr>
        <dsp:cNvPr id="0" name=""/>
        <dsp:cNvSpPr/>
      </dsp:nvSpPr>
      <dsp:spPr>
        <a:xfrm>
          <a:off x="6024833" y="1653254"/>
          <a:ext cx="359202" cy="35920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6105653" y="1653254"/>
        <a:ext cx="197562" cy="270300"/>
      </dsp:txXfrm>
    </dsp:sp>
    <dsp:sp modelId="{E73A39B4-1B88-4068-BED5-EADBB8C76A03}">
      <dsp:nvSpPr>
        <dsp:cNvPr id="0" name=""/>
        <dsp:cNvSpPr/>
      </dsp:nvSpPr>
      <dsp:spPr>
        <a:xfrm>
          <a:off x="6439615" y="2288767"/>
          <a:ext cx="359202" cy="35920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6520435" y="2288767"/>
        <a:ext cx="197562" cy="270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88145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3ad017bfe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3ad017bfe3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3ad017bfe3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3ad017bfe3_1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ad017bf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ad017bf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Этот слайд при необходимости можно удалить и вместо него вставить видео, или слайды, демонстрирующие принцип работы, или продемонстрировать прототип зрителям, в том числе если вы проводите презентацию офлайн.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ВАЖНО: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Фото прототипа показывается только тогда, когда нет других вариантов, так как это НЕ демонстрация решения в динамике (неясно, насколько оно работает). Если у вас устройство/оборудование — снимите короткий ролик о нем и продемонстрируйте его во время презентации. Если у вас сайт/приложение — включите демонстрацию экрана и покажите, либо снимите видео, либо дайте экспертам тестовый доступ и пару минут на ознакомление.</a:t>
            </a:r>
            <a:br>
              <a:rPr lang="ru-RU"/>
            </a:br>
            <a:br>
              <a:rPr lang="ru-RU"/>
            </a:br>
            <a:r>
              <a:rPr lang="ru-RU"/>
              <a:t>Демонстрация решения всегда лучше, чем рассказ о нём! 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91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89543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10150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b59e1b97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b59e1b97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b59e1b97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b59e1b97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4046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Расскажите на слайде про модель и способ монетизации решения, если вы собираетесь продолжать работать над нам за пределами </a:t>
            </a:r>
            <a:r>
              <a:rPr lang="ru-RU" err="1">
                <a:solidFill>
                  <a:schemeClr val="dk1"/>
                </a:solidFill>
              </a:rPr>
              <a:t>интенсива</a:t>
            </a:r>
            <a:r>
              <a:rPr lang="ru-RU">
                <a:solidFill>
                  <a:schemeClr val="dk1"/>
                </a:solidFill>
              </a:rPr>
              <a:t>. Если у вас заказной проект, на слайде напишите про перспективы взаимодействия с заказчиком: собираетесь внедрять / работа окончена / вас пригласили на стажировку/работу / другое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 lang="ru-RU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213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Напишите о ваших планах на будущее в связи с реализацией проекта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Если проект выходит за рамки </a:t>
            </a:r>
            <a:r>
              <a:rPr lang="ru-RU" err="1">
                <a:solidFill>
                  <a:schemeClr val="dk1"/>
                </a:solidFill>
              </a:rPr>
              <a:t>интенсива</a:t>
            </a:r>
            <a:r>
              <a:rPr lang="ru-RU">
                <a:solidFill>
                  <a:schemeClr val="dk1"/>
                </a:solidFill>
              </a:rPr>
              <a:t>, будете ли вы продолжать?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Как вы сами оцениваете его перспективность?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Планируете ли подавать заявки на гранты / конкурсы / в акселераторы?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Что-то другое на ваше усмотрение.</a:t>
            </a:r>
            <a:br>
              <a:rPr lang="ru-RU">
                <a:solidFill>
                  <a:schemeClr val="dk1"/>
                </a:solidFill>
              </a:rPr>
            </a:br>
            <a:endParaRPr lang="ru-RU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 lang="ru-RU">
              <a:solidFill>
                <a:schemeClr val="dk1"/>
              </a:solidFill>
            </a:endParaRP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9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21afd4f65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21afd4f65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9cdbc02d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9cdbc02d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343574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92959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245463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1791562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066726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8004549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7915028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7911445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Sunday, June 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37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438234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92460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183939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30436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507942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538653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2307345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265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3486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CB818-7379-467D-8E76-EF9D9074A26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0073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Sunday, June 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tube.ru/video/4de3e3601f16141c6ce07033a91ccf0e/?r=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irinoi.by/statistika-smertnosti-ot-boleznej-v-mir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1.xml"/><Relationship Id="rId5" Type="http://schemas.openxmlformats.org/officeDocument/2006/relationships/image" Target="../media/image11.png"/><Relationship Id="rId4" Type="http://schemas.microsoft.com/office/2014/relationships/chartEx" Target="../charts/chartEx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rutube.ru/video/private/7c5a215ec38ee6d81475a241edc2c45c/?p=q-OaPnIIzcaufeRcFPvNFA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sfedu.ru/www/stat_pages22.show?p=ELS/inf/D&amp;x=ELS/-3000000000017" TargetMode="External"/><Relationship Id="rId4" Type="http://schemas.openxmlformats.org/officeDocument/2006/relationships/hyperlink" Target="https://sfedu.ru/www/stat_pages22.show?p=ELS/inf/D&amp;x=ELS/10616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Портативный </a:t>
            </a:r>
            <a:r>
              <a:rPr lang="ru-RU" sz="2400" b="1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пневмотренажер</a:t>
            </a:r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диагностики функции внешнего дыхания, дыхательной гимнастики, реабилитации больных с пораженными органами дыхания</a:t>
            </a:r>
            <a:endParaRPr sz="4400">
              <a:solidFill>
                <a:schemeClr val="tx1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 pitchFamily="18" charset="0"/>
                <a:cs typeface="Times New Roman" pitchFamily="18" charset="0"/>
              </a:rPr>
              <a:t>ИТА ЮФУ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0" y="3392488"/>
            <a:ext cx="8521700" cy="792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 pitchFamily="18" charset="0"/>
                <a:cs typeface="Times New Roman" pitchFamily="18" charset="0"/>
              </a:rPr>
              <a:t>Инициативная разработка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36BC84A-0154-839E-176C-5A619B4EA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428" y="83608"/>
            <a:ext cx="64770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9265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 pitchFamily="18" charset="0"/>
                <a:cs typeface="Times New Roman" pitchFamily="18" charset="0"/>
              </a:rPr>
              <a:t>Проблема пользователя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3911600"/>
            <a:ext cx="1676400" cy="1117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1105127"/>
            <a:ext cx="1600200" cy="555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05" y="2032680"/>
            <a:ext cx="1692295" cy="14660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78997"/>
            <a:ext cx="2476500" cy="1639714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5428586" y="1397851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524500" y="2810856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24500" y="4594634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127912" y="1137403"/>
            <a:ext cx="2757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 перенесшие пневмонию, страдающие патологией легких.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27912" y="2649258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Спортсмены</a:t>
            </a: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127912" y="4440746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Дети с задержкой речевого дыхания.</a:t>
            </a:r>
            <a:endParaRPr lang="ru-RU"/>
          </a:p>
        </p:txBody>
      </p:sp>
      <p:cxnSp>
        <p:nvCxnSpPr>
          <p:cNvPr id="17" name="Прямая соединительная линия 16"/>
          <p:cNvCxnSpPr>
            <a:stCxn id="7" idx="3"/>
          </p:cNvCxnSpPr>
          <p:nvPr/>
        </p:nvCxnSpPr>
        <p:spPr>
          <a:xfrm>
            <a:off x="2476501" y="2898854"/>
            <a:ext cx="657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067050" y="1399013"/>
            <a:ext cx="419100" cy="6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067050" y="2898854"/>
            <a:ext cx="423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067050" y="4594634"/>
            <a:ext cx="4476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067050" y="1405179"/>
            <a:ext cx="0" cy="31894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8" y="1018056"/>
            <a:ext cx="1221924" cy="1629232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43175E50-D706-B6FD-A87D-A0A5F28CEE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760" b="44688"/>
          <a:stretch/>
        </p:blipFill>
        <p:spPr>
          <a:xfrm>
            <a:off x="2429554" y="1194707"/>
            <a:ext cx="1053287" cy="1275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8" t="13441" r="30968" b="12043"/>
          <a:stretch/>
        </p:blipFill>
        <p:spPr>
          <a:xfrm>
            <a:off x="4720314" y="1018056"/>
            <a:ext cx="809625" cy="15849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099" y="1194707"/>
            <a:ext cx="1365872" cy="1365872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endCxn id="7" idx="2"/>
          </p:cNvCxnSpPr>
          <p:nvPr/>
        </p:nvCxnSpPr>
        <p:spPr>
          <a:xfrm flipV="1">
            <a:off x="5125126" y="2603001"/>
            <a:ext cx="1" cy="4353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8" idx="2"/>
          </p:cNvCxnSpPr>
          <p:nvPr/>
        </p:nvCxnSpPr>
        <p:spPr>
          <a:xfrm flipV="1">
            <a:off x="7035035" y="2560579"/>
            <a:ext cx="0" cy="4778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5" idx="2"/>
          </p:cNvCxnSpPr>
          <p:nvPr/>
        </p:nvCxnSpPr>
        <p:spPr>
          <a:xfrm flipV="1">
            <a:off x="1011010" y="2647288"/>
            <a:ext cx="0" cy="391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621972" y="1832671"/>
            <a:ext cx="76064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797070" y="1832670"/>
            <a:ext cx="76064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011010" y="3038385"/>
            <a:ext cx="6024025" cy="148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04941" y="3449743"/>
            <a:ext cx="67300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Разработать компактный, недорогой, лёгкий, простой, портативный тренажёр, который можно использовать дома, на прогулке, на отдыхе. Функцией тренажера является осуществление  диагностики и тренинга внешнего дыхания</a:t>
            </a:r>
            <a:r>
              <a:rPr lang="en-US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r>
              <a:rPr 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Решение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6229" y="1970314"/>
            <a:ext cx="6447501" cy="663471"/>
          </a:xfrm>
        </p:spPr>
        <p:txBody>
          <a:bodyPr>
            <a:normAutofit fontScale="90000"/>
          </a:bodyPr>
          <a:lstStyle/>
          <a:p>
            <a:pPr algn="ctr"/>
            <a:r>
              <a:rPr lang="ru" sz="3600"/>
              <a:t>Демонстрация решения</a:t>
            </a:r>
            <a:br>
              <a:rPr lang="ru" sz="3600"/>
            </a:br>
            <a:br>
              <a:rPr lang="ru-RU" sz="3600"/>
            </a:br>
            <a:endParaRPr lang="ru-RU" sz="3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045626-6B76-704E-7C81-60BBE1A978A1}"/>
              </a:ext>
            </a:extLst>
          </p:cNvPr>
          <p:cNvSpPr txBox="1"/>
          <p:nvPr/>
        </p:nvSpPr>
        <p:spPr>
          <a:xfrm>
            <a:off x="2352431" y="3102708"/>
            <a:ext cx="39780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Ссылка на видеоролик: </a:t>
            </a:r>
            <a:r>
              <a:rPr lang="en-US">
                <a:hlinkClick r:id="rId3"/>
              </a:rPr>
              <a:t>https://rutube.ru/video/4de3e3601f16141c6ce07033a91ccf0e/?r=a/</a:t>
            </a:r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48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dirty="0">
                <a:latin typeface="Times New Roman"/>
                <a:cs typeface="Times New Roman"/>
              </a:rPr>
              <a:t>О проекте (исследование актуальности)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Google Shape;113;p16">
            <a:extLst>
              <a:ext uri="{FF2B5EF4-FFF2-40B4-BE49-F238E27FC236}">
                <a16:creationId xmlns:a16="http://schemas.microsoft.com/office/drawing/2014/main" id="{28B0BB87-0E2F-C128-29E2-54ECDBD28B99}"/>
              </a:ext>
            </a:extLst>
          </p:cNvPr>
          <p:cNvSpPr txBox="1"/>
          <p:nvPr/>
        </p:nvSpPr>
        <p:spPr>
          <a:xfrm>
            <a:off x="332669" y="1018050"/>
            <a:ext cx="7693025" cy="103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buClr>
                <a:schemeClr val="dk1"/>
              </a:buClr>
              <a:buSzPts val="2000"/>
            </a:pP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статистике ВОЗ о классах заболеваний приводящих смертности за 2022 год болезни дыхательной системы занимают 3 место (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https://mirinoi.by/statistika-smertnosti-ot-boleznej-v-mire/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lang="ru-RU" sz="2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cx2="http://schemas.microsoft.com/office/drawing/2015/10/21/chartex" Requires="cx2">
          <p:graphicFrame>
            <p:nvGraphicFramePr>
              <p:cNvPr id="7" name="Диаграмма 6">
                <a:extLst>
                  <a:ext uri="{FF2B5EF4-FFF2-40B4-BE49-F238E27FC236}">
                    <a16:creationId xmlns:a16="http://schemas.microsoft.com/office/drawing/2014/main" id="{46353CE3-0EAB-1656-0AE6-337F6977EBB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11679635"/>
                  </p:ext>
                </p:extLst>
              </p:nvPr>
            </p:nvGraphicFramePr>
            <p:xfrm>
              <a:off x="392675" y="2218516"/>
              <a:ext cx="3669560" cy="241442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7" name="Диаграмма 6">
                <a:extLst>
                  <a:ext uri="{FF2B5EF4-FFF2-40B4-BE49-F238E27FC236}">
                    <a16:creationId xmlns:a16="http://schemas.microsoft.com/office/drawing/2014/main" id="{46353CE3-0EAB-1656-0AE6-337F6977EBB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2675" y="2218516"/>
                <a:ext cx="3669560" cy="2414422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E8058EA-647D-DB26-1B49-F8C0444D2C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4974115"/>
              </p:ext>
            </p:extLst>
          </p:nvPr>
        </p:nvGraphicFramePr>
        <p:xfrm>
          <a:off x="4266846" y="2205572"/>
          <a:ext cx="4134045" cy="2442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62059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400" dirty="0">
                <a:solidFill>
                  <a:srgbClr val="2E83C3"/>
                </a:solidFill>
                <a:latin typeface="Times New Roman"/>
                <a:cs typeface="Times New Roman"/>
              </a:rPr>
              <a:t>О проекте (исследование потребностей  целевой аудитории)</a:t>
            </a:r>
            <a:endParaRPr lang="ru-RU" dirty="0">
              <a:solidFill>
                <a:srgbClr val="2E83C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738629" y="2618073"/>
            <a:ext cx="2434355" cy="14883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lang="ru-RU" sz="1800" dirty="0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140FC4CB-1A90-F9B1-10DA-DB3E66A777DD}"/>
              </a:ext>
            </a:extLst>
          </p:cNvPr>
          <p:cNvGrpSpPr/>
          <p:nvPr/>
        </p:nvGrpSpPr>
        <p:grpSpPr>
          <a:xfrm>
            <a:off x="740833" y="1286051"/>
            <a:ext cx="2434166" cy="2257644"/>
            <a:chOff x="740833" y="1180217"/>
            <a:chExt cx="2434166" cy="1876761"/>
          </a:xfrm>
        </p:grpSpPr>
        <p:pic>
          <p:nvPicPr>
            <p:cNvPr id="16" name="Рисунок 16" descr="Изображение выглядит как диаграмма, круговая диаграмма&#10;&#10;Автоматически созданное описание">
              <a:extLst>
                <a:ext uri="{FF2B5EF4-FFF2-40B4-BE49-F238E27FC236}">
                  <a16:creationId xmlns:a16="http://schemas.microsoft.com/office/drawing/2014/main" id="{EAEAFBEA-6E1C-CB3D-4748-8894F75A23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71" t="47222" r="3561" b="1389"/>
            <a:stretch/>
          </p:blipFill>
          <p:spPr>
            <a:xfrm>
              <a:off x="782637" y="1180217"/>
              <a:ext cx="2223941" cy="130691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93ED724-E594-3E55-451B-794725033BCD}"/>
                </a:ext>
              </a:extLst>
            </p:cNvPr>
            <p:cNvSpPr txBox="1"/>
            <p:nvPr/>
          </p:nvSpPr>
          <p:spPr>
            <a:xfrm>
              <a:off x="740833" y="2596444"/>
              <a:ext cx="2434166" cy="46053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sz="1000" dirty="0">
                  <a:latin typeface="Calibri"/>
                </a:rPr>
                <a:t>Важно ли для вас подобрать оптимальный уровень нагрузки во время дыхательной гимнастики?</a:t>
              </a:r>
            </a:p>
          </p:txBody>
        </p:sp>
      </p:grpSp>
      <p:pic>
        <p:nvPicPr>
          <p:cNvPr id="20" name="Рисунок 20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671CFF68-1430-5D53-31AE-4C1284379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702" y="1251127"/>
            <a:ext cx="2160763" cy="2401358"/>
          </a:xfrm>
          <a:prstGeom prst="rect">
            <a:avLst/>
          </a:prstGeom>
        </p:spPr>
      </p:pic>
      <p:pic>
        <p:nvPicPr>
          <p:cNvPr id="21" name="Рисунок 21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136D2F86-071D-45E9-F530-24A2E488E5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1253596"/>
            <a:ext cx="2362200" cy="24669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BC6A4D-1D63-F678-0726-0F84143FD775}"/>
              </a:ext>
            </a:extLst>
          </p:cNvPr>
          <p:cNvSpPr txBox="1"/>
          <p:nvPr/>
        </p:nvSpPr>
        <p:spPr>
          <a:xfrm>
            <a:off x="994833" y="4000500"/>
            <a:ext cx="645583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Ссылка на проблемное интервью: </a:t>
            </a:r>
            <a:r>
              <a:rPr lang="ru-RU" dirty="0">
                <a:hlinkClick r:id="rId6"/>
              </a:rPr>
              <a:t>https://rutube.ru/video/private/7c5a215ec38ee6d81475a241edc2c45c/?p=q-OaPnIIzcaufeRcFPvNFA</a:t>
            </a:r>
            <a:r>
              <a:rPr lang="ru-RU" dirty="0"/>
              <a:t> 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08241" y="1115240"/>
            <a:ext cx="8085855" cy="11920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>
                <a:latin typeface="Times New Roman" pitchFamily="18" charset="0"/>
                <a:cs typeface="Times New Roman" pitchFamily="18" charset="0"/>
              </a:rPr>
              <a:t>На данном этапе прибор создан, передача данных на смартфон идёт, одна методика для тренинга реализована. Так же нами была  разработана логическая структура интерфейса.</a:t>
            </a:r>
            <a:endParaRPr lang="ru-RU" sz="180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>
                <a:latin typeface="Times New Roman" pitchFamily="18" charset="0"/>
                <a:cs typeface="Times New Roman" pitchFamily="18" charset="0"/>
              </a:rPr>
              <a:t>. </a:t>
            </a:r>
            <a:endParaRPr sz="180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091445-2A79-56BE-6616-D49B03E54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74" y="2176426"/>
            <a:ext cx="3606325" cy="252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66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425" y="1067967"/>
            <a:ext cx="7399783" cy="830997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ru-RU" sz="1600">
                <a:latin typeface="Times New Roman"/>
                <a:cs typeface="Times New Roman"/>
              </a:rPr>
              <a:t>Так же нами были разработаны несколько вариантов внешнего вида прибора. 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>
                <a:latin typeface="Times New Roman"/>
                <a:cs typeface="Times New Roman"/>
              </a:rPr>
              <a:t>Проведя пользовательское тестирование, был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>
                <a:latin typeface="Times New Roman"/>
                <a:cs typeface="Times New Roman"/>
              </a:rPr>
              <a:t>выбран один вариант, поскольку, держа аппарат снизу меньше нагрузка на кисть.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4" descr="Изображение выглядит как текст, снимок экрана, электроник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2817E9F5-DF85-B7B2-6ABB-9F7927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85" t="17742" r="26284" b="22043"/>
          <a:stretch/>
        </p:blipFill>
        <p:spPr>
          <a:xfrm>
            <a:off x="558248" y="1884234"/>
            <a:ext cx="2278268" cy="2353758"/>
          </a:xfrm>
          <a:prstGeom prst="rect">
            <a:avLst/>
          </a:prstGeom>
        </p:spPr>
      </p:pic>
      <p:pic>
        <p:nvPicPr>
          <p:cNvPr id="13" name="Рисунок 5" descr="Изображение выглядит как текст, снимок экрана, электроник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6055E015-C0D4-8D5F-64D1-8AD6AE6046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62" t="21505" r="22961" b="17742"/>
          <a:stretch/>
        </p:blipFill>
        <p:spPr>
          <a:xfrm>
            <a:off x="3704220" y="1884234"/>
            <a:ext cx="2742199" cy="238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84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0884F175-9D23-496E-80AC-F3D2FD541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2D4B7B8-5AFE-4B32-A805-72EC571E6F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57D13B2-7A74-4788-8689-5EDB2DA86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23">
              <a:extLst>
                <a:ext uri="{FF2B5EF4-FFF2-40B4-BE49-F238E27FC236}">
                  <a16:creationId xmlns:a16="http://schemas.microsoft.com/office/drawing/2014/main" id="{66964837-B2CC-483D-BEDA-4BB1901BC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5" name="Rectangle 25">
              <a:extLst>
                <a:ext uri="{FF2B5EF4-FFF2-40B4-BE49-F238E27FC236}">
                  <a16:creationId xmlns:a16="http://schemas.microsoft.com/office/drawing/2014/main" id="{77D4E216-8B6C-4A3B-AF75-3016320F6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CDD4EA12-82D2-47D7-8742-8F4746AA6F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7" name="Rectangle 27">
              <a:extLst>
                <a:ext uri="{FF2B5EF4-FFF2-40B4-BE49-F238E27FC236}">
                  <a16:creationId xmlns:a16="http://schemas.microsoft.com/office/drawing/2014/main" id="{115B7F7E-4C23-429B-A947-A5B436DB2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8" name="Rectangle 28">
              <a:extLst>
                <a:ext uri="{FF2B5EF4-FFF2-40B4-BE49-F238E27FC236}">
                  <a16:creationId xmlns:a16="http://schemas.microsoft.com/office/drawing/2014/main" id="{A6B03A29-0A21-40D4-87E4-3C41D6F54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9" name="Rectangle 29">
              <a:extLst>
                <a:ext uri="{FF2B5EF4-FFF2-40B4-BE49-F238E27FC236}">
                  <a16:creationId xmlns:a16="http://schemas.microsoft.com/office/drawing/2014/main" id="{6C871F60-4E5A-449A-B6D8-1F58C12EE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99">
              <a:extLst>
                <a:ext uri="{FF2B5EF4-FFF2-40B4-BE49-F238E27FC236}">
                  <a16:creationId xmlns:a16="http://schemas.microsoft.com/office/drawing/2014/main" id="{3182795B-2BFA-4D7B-BE85-701A73E253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810B9E5C-2AE2-4B4E-916F-F954F2AA8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247131" y="323144"/>
            <a:ext cx="6036111" cy="6801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000"/>
              <a:t>О проекте (Что есть сейчас?)</a:t>
            </a: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59020" y="1627497"/>
            <a:ext cx="2190833" cy="77980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/>
              <a:t>Обновленный дизайн интерфейса пользователя.</a:t>
            </a:r>
          </a:p>
        </p:txBody>
      </p:sp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2AB36098-112A-94E2-44C7-A5B575438F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6" t="43211" r="1703" b="26582"/>
          <a:stretch/>
        </p:blipFill>
        <p:spPr>
          <a:xfrm>
            <a:off x="2255753" y="1332628"/>
            <a:ext cx="6175482" cy="1096507"/>
          </a:xfrm>
          <a:prstGeom prst="rect">
            <a:avLst/>
          </a:prstGeom>
        </p:spPr>
      </p:pic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9B432BAE-031E-E958-1641-11F3D657F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218" y="2572210"/>
            <a:ext cx="2712941" cy="2452698"/>
          </a:xfrm>
          <a:prstGeom prst="rect">
            <a:avLst/>
          </a:prstGeom>
        </p:spPr>
      </p:pic>
      <p:sp>
        <p:nvSpPr>
          <p:cNvPr id="4" name="Google Shape;85;p18">
            <a:extLst>
              <a:ext uri="{FF2B5EF4-FFF2-40B4-BE49-F238E27FC236}">
                <a16:creationId xmlns:a16="http://schemas.microsoft.com/office/drawing/2014/main" id="{F148605D-8738-9677-99A2-F7511C805010}"/>
              </a:ext>
            </a:extLst>
          </p:cNvPr>
          <p:cNvSpPr txBox="1">
            <a:spLocks/>
          </p:cNvSpPr>
          <p:nvPr/>
        </p:nvSpPr>
        <p:spPr>
          <a:xfrm>
            <a:off x="599475" y="3522619"/>
            <a:ext cx="2190833" cy="779803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lvl1pPr marL="457200" lvl="0" indent="-3429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Wingdings 3" charset="2"/>
              <a:buChar char="●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342900" rtl="0" eaLnBrk="1" latinLnBrk="0" hangingPunct="1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err="1"/>
              <a:t>Структура</a:t>
            </a:r>
            <a:r>
              <a:rPr lang="en-US"/>
              <a:t> </a:t>
            </a:r>
            <a:r>
              <a:rPr lang="en-US" err="1"/>
              <a:t>интерфейса</a:t>
            </a:r>
            <a:r>
              <a:rPr lang="en-US"/>
              <a:t> </a:t>
            </a:r>
            <a:r>
              <a:rPr lang="en-US" err="1"/>
              <a:t>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170444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Окно мониторинга состояния дыхательной системы.   Сигнал с датчика давления, который расположен в трубке прибора. Видно, что у испытуемого преобладают плавный вдох и выдох, однако присутствующий "острый  пик"  свидетельствует о том, что испытуемый сделал резкий, глубокий вдох и резкий выдох.</a:t>
            </a:r>
          </a:p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95"/>
          <a:stretch/>
        </p:blipFill>
        <p:spPr>
          <a:xfrm>
            <a:off x="239484" y="2122714"/>
            <a:ext cx="8512629" cy="26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9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071" y="181918"/>
            <a:ext cx="8520600" cy="572700"/>
          </a:xfrm>
        </p:spPr>
        <p:txBody>
          <a:bodyPr/>
          <a:lstStyle/>
          <a:p>
            <a:r>
              <a:rPr lang="ru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50535" y="1354341"/>
            <a:ext cx="4310945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ru-RU">
                <a:latin typeface="Times New Roman"/>
                <a:cs typeface="Times New Roman"/>
              </a:rPr>
              <a:t>Это работа приложения. Методика "Виртуальный пинг-понг". Пользователь дышит в трубку : скоростью и глубиной своего дыхания он двигает нижнюю платформу</a:t>
            </a:r>
            <a:r>
              <a:rPr lang="ru-RU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8" b="27656"/>
          <a:stretch/>
        </p:blipFill>
        <p:spPr>
          <a:xfrm>
            <a:off x="5730245" y="622653"/>
            <a:ext cx="2405186" cy="2370936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60B566E8-3F9D-36D8-6A32-99FE51E93D3B}"/>
              </a:ext>
            </a:extLst>
          </p:cNvPr>
          <p:cNvSpPr/>
          <p:nvPr/>
        </p:nvSpPr>
        <p:spPr>
          <a:xfrm>
            <a:off x="4960055" y="1707444"/>
            <a:ext cx="557388" cy="246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4B2C3CC5-1FCD-0C06-8FEA-9C3D3E88FD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57" r="257" b="357"/>
          <a:stretch/>
        </p:blipFill>
        <p:spPr>
          <a:xfrm>
            <a:off x="399344" y="3131079"/>
            <a:ext cx="2736150" cy="16618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042141-14B2-451D-F52E-698D52A3E184}"/>
              </a:ext>
            </a:extLst>
          </p:cNvPr>
          <p:cNvSpPr txBox="1"/>
          <p:nvPr/>
        </p:nvSpPr>
        <p:spPr>
          <a:xfrm>
            <a:off x="3810000" y="3203222"/>
            <a:ext cx="3845277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/>
              <a:t>Работа приложения в режиме диагностики. Пользователь по результатам  диагностики видит кривую поток-объем, построенную по его показателям и сопоставляет с контуром кривой, являющейся нормой. Есть возможность сравнить результаты с  прошлыми тестами и увидеть изменения. </a:t>
            </a:r>
          </a:p>
        </p:txBody>
      </p:sp>
      <p:sp>
        <p:nvSpPr>
          <p:cNvPr id="9" name="Стрелка: влево 8">
            <a:extLst>
              <a:ext uri="{FF2B5EF4-FFF2-40B4-BE49-F238E27FC236}">
                <a16:creationId xmlns:a16="http://schemas.microsoft.com/office/drawing/2014/main" id="{3A89B2E1-E2E9-8CF4-EC26-AD7DA32B4F68}"/>
              </a:ext>
            </a:extLst>
          </p:cNvPr>
          <p:cNvSpPr/>
          <p:nvPr/>
        </p:nvSpPr>
        <p:spPr>
          <a:xfrm>
            <a:off x="3104444" y="3880555"/>
            <a:ext cx="613832" cy="1834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169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129" name="Straight Connector 97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2" name="Isosceles Triangle 101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 idx="4294967295"/>
          </p:nvPr>
        </p:nvSpPr>
        <p:spPr>
          <a:xfrm>
            <a:off x="1000126" y="167922"/>
            <a:ext cx="6447501" cy="828323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Aft>
                <a:spcPts val="0"/>
              </a:spcAft>
            </a:pPr>
            <a:r>
              <a:rPr lang="en-US" sz="2400" err="1"/>
              <a:t>Результаты</a:t>
            </a:r>
            <a:r>
              <a:rPr lang="en-US" sz="2400"/>
              <a:t> </a:t>
            </a:r>
            <a:r>
              <a:rPr lang="en-US" sz="2400" err="1"/>
              <a:t>пользовательского</a:t>
            </a:r>
            <a:r>
              <a:rPr lang="en-US" sz="2400"/>
              <a:t> </a:t>
            </a:r>
            <a:r>
              <a:rPr lang="en-US" sz="2400" err="1"/>
              <a:t>тестирования</a:t>
            </a:r>
            <a:endParaRPr lang="en-US" sz="2400"/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0" name="Google Shape;92;p19"/>
          <p:cNvSpPr txBox="1">
            <a:spLocks noGrp="1"/>
          </p:cNvSpPr>
          <p:nvPr>
            <p:ph type="body" idx="4294967295"/>
          </p:nvPr>
        </p:nvSpPr>
        <p:spPr>
          <a:xfrm>
            <a:off x="590904" y="893719"/>
            <a:ext cx="8020889" cy="399008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indent="0" defTabSz="4572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err="1"/>
              <a:t>Прибор</a:t>
            </a:r>
            <a:r>
              <a:rPr lang="en-US" sz="1200" b="1"/>
              <a:t> </a:t>
            </a:r>
            <a:r>
              <a:rPr lang="en-US" sz="1200" b="1" err="1"/>
              <a:t>прошел</a:t>
            </a:r>
            <a:r>
              <a:rPr lang="en-US" sz="1200" b="1"/>
              <a:t> </a:t>
            </a:r>
            <a:r>
              <a:rPr lang="en-US" sz="1200" b="1" err="1"/>
              <a:t>функциональное</a:t>
            </a:r>
            <a:r>
              <a:rPr lang="en-US" sz="1200" b="1"/>
              <a:t> </a:t>
            </a:r>
            <a:r>
              <a:rPr lang="en-US" sz="1200" b="1" err="1"/>
              <a:t>тестирование</a:t>
            </a:r>
            <a:r>
              <a:rPr lang="en-US" sz="1200" b="1"/>
              <a:t> (4 </a:t>
            </a:r>
            <a:r>
              <a:rPr lang="en-US" sz="1200" b="1" err="1"/>
              <a:t>испытания</a:t>
            </a:r>
            <a:r>
              <a:rPr lang="en-US" sz="1200" b="1"/>
              <a:t>). </a:t>
            </a:r>
            <a:endParaRPr lang="en-US" sz="1200"/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u="sng" err="1">
                <a:solidFill>
                  <a:schemeClr val="accent1">
                    <a:lumMod val="50000"/>
                  </a:schemeClr>
                </a:solidFill>
              </a:rPr>
              <a:t>Будущие</a:t>
            </a:r>
            <a:r>
              <a:rPr lang="en-US" sz="1200" b="1" u="sng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200" b="1" u="sng" err="1">
                <a:solidFill>
                  <a:schemeClr val="accent1">
                    <a:lumMod val="50000"/>
                  </a:schemeClr>
                </a:solidFill>
              </a:rPr>
              <a:t>пользователи</a:t>
            </a:r>
            <a:r>
              <a:rPr lang="en-US" sz="1200" b="1" u="sng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en-US" sz="1200" b="1"/>
              <a:t> </a:t>
            </a:r>
            <a:r>
              <a:rPr lang="en-US" sz="1200" b="1" err="1"/>
              <a:t>люди</a:t>
            </a:r>
            <a:r>
              <a:rPr lang="en-US" sz="1200" b="1"/>
              <a:t> с </a:t>
            </a:r>
            <a:r>
              <a:rPr lang="en-US" sz="1200" b="1" err="1"/>
              <a:t>нарушением</a:t>
            </a:r>
            <a:r>
              <a:rPr lang="en-US" sz="1200" b="1"/>
              <a:t> </a:t>
            </a:r>
            <a:r>
              <a:rPr lang="en-US" sz="1200" b="1" err="1"/>
              <a:t>функции</a:t>
            </a:r>
            <a:r>
              <a:rPr lang="en-US" sz="1200" b="1"/>
              <a:t> </a:t>
            </a:r>
            <a:r>
              <a:rPr lang="en-US" sz="1200" b="1" err="1"/>
              <a:t>внешнего</a:t>
            </a:r>
            <a:r>
              <a:rPr lang="en-US" sz="1200" b="1"/>
              <a:t> </a:t>
            </a:r>
            <a:r>
              <a:rPr lang="en-US" sz="1200" b="1" err="1"/>
              <a:t>дыхания</a:t>
            </a:r>
            <a:r>
              <a:rPr lang="en-US" sz="1200" b="1"/>
              <a:t>, </a:t>
            </a:r>
            <a:r>
              <a:rPr lang="en-US" sz="1200" b="1" err="1"/>
              <a:t>дошкольники</a:t>
            </a:r>
            <a:r>
              <a:rPr lang="en-US" sz="1200" b="1"/>
              <a:t> с </a:t>
            </a:r>
            <a:r>
              <a:rPr lang="en-US" sz="1200" b="1" err="1"/>
              <a:t>нарушением</a:t>
            </a:r>
            <a:r>
              <a:rPr lang="en-US" sz="1200" b="1"/>
              <a:t> </a:t>
            </a:r>
            <a:r>
              <a:rPr lang="en-US" sz="1200" b="1" err="1"/>
              <a:t>речевого</a:t>
            </a:r>
            <a:r>
              <a:rPr lang="en-US" sz="1200" b="1"/>
              <a:t> </a:t>
            </a:r>
            <a:r>
              <a:rPr lang="en-US" sz="1200" b="1" err="1"/>
              <a:t>дыхания</a:t>
            </a:r>
            <a:r>
              <a:rPr lang="en-US" sz="1200" b="1"/>
              <a:t>, </a:t>
            </a:r>
            <a:r>
              <a:rPr lang="en-US" sz="1200" b="1" err="1"/>
              <a:t>спортсмены</a:t>
            </a:r>
            <a:r>
              <a:rPr lang="en-US" sz="1200" b="1"/>
              <a:t>.</a:t>
            </a:r>
            <a:endParaRPr lang="en-US" sz="1200"/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u="sng">
                <a:solidFill>
                  <a:schemeClr val="accent1">
                    <a:lumMod val="50000"/>
                  </a:schemeClr>
                </a:solidFill>
              </a:rPr>
              <a:t>Возможности:</a:t>
            </a:r>
            <a:r>
              <a:rPr lang="en-US" sz="1200" b="1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200" b="1" err="1"/>
              <a:t>пользователь</a:t>
            </a:r>
            <a:r>
              <a:rPr lang="en-US" sz="1200" b="1"/>
              <a:t> </a:t>
            </a:r>
            <a:r>
              <a:rPr lang="en-US" sz="1200" b="1" err="1"/>
              <a:t>станет</a:t>
            </a:r>
            <a:r>
              <a:rPr lang="en-US" sz="1200" b="1"/>
              <a:t> </a:t>
            </a:r>
            <a:r>
              <a:rPr lang="en-US" sz="1200" b="1" err="1"/>
              <a:t>делать</a:t>
            </a:r>
            <a:r>
              <a:rPr lang="en-US" sz="1200" b="1"/>
              <a:t> </a:t>
            </a:r>
            <a:r>
              <a:rPr lang="en-US" sz="1200" b="1" err="1"/>
              <a:t>дыхательную</a:t>
            </a:r>
            <a:r>
              <a:rPr lang="en-US" sz="1200" b="1"/>
              <a:t> </a:t>
            </a:r>
            <a:r>
              <a:rPr lang="en-US" sz="1200" b="1" err="1"/>
              <a:t>гимнастику</a:t>
            </a:r>
            <a:r>
              <a:rPr lang="en-US" sz="1200" b="1"/>
              <a:t> с </a:t>
            </a:r>
            <a:r>
              <a:rPr lang="en-US" sz="1200" b="1" err="1"/>
              <a:t>помощью</a:t>
            </a:r>
            <a:r>
              <a:rPr lang="en-US" sz="1200" b="1"/>
              <a:t> </a:t>
            </a:r>
            <a:r>
              <a:rPr lang="en-US" sz="1200" b="1" err="1"/>
              <a:t>пневмотренажера</a:t>
            </a:r>
            <a:endParaRPr lang="en-US" sz="1200" b="1"/>
          </a:p>
          <a:p>
            <a:pPr marL="171450" indent="-17145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Система</a:t>
            </a:r>
            <a:r>
              <a:rPr lang="en-US" sz="1200" b="1"/>
              <a:t> </a:t>
            </a:r>
            <a:r>
              <a:rPr lang="en-US" sz="1200" b="1" err="1"/>
              <a:t>оценит</a:t>
            </a:r>
            <a:r>
              <a:rPr lang="en-US" sz="1200" b="1"/>
              <a:t> </a:t>
            </a:r>
            <a:r>
              <a:rPr lang="en-US" sz="1200" b="1" err="1"/>
              <a:t>состояние</a:t>
            </a:r>
            <a:r>
              <a:rPr lang="en-US" sz="1200" b="1"/>
              <a:t> </a:t>
            </a:r>
            <a:r>
              <a:rPr lang="en-US" sz="1200" b="1" err="1"/>
              <a:t>дыхательной</a:t>
            </a:r>
            <a:r>
              <a:rPr lang="en-US" sz="1200" b="1"/>
              <a:t> </a:t>
            </a:r>
            <a:r>
              <a:rPr lang="en-US" sz="1200" b="1" err="1"/>
              <a:t>системы</a:t>
            </a:r>
            <a:r>
              <a:rPr lang="en-US" sz="1200" b="1"/>
              <a:t> </a:t>
            </a:r>
            <a:r>
              <a:rPr lang="en-US" sz="1200" b="1" err="1"/>
              <a:t>пользователя</a:t>
            </a:r>
            <a:r>
              <a:rPr lang="en-US" sz="1200" b="1"/>
              <a:t> и </a:t>
            </a:r>
            <a:r>
              <a:rPr lang="en-US" sz="1200" b="1" err="1"/>
              <a:t>подберет</a:t>
            </a:r>
            <a:r>
              <a:rPr lang="en-US" sz="1200" b="1"/>
              <a:t> </a:t>
            </a:r>
            <a:r>
              <a:rPr lang="en-US" sz="1200" b="1" err="1"/>
              <a:t>нужный</a:t>
            </a:r>
            <a:r>
              <a:rPr lang="en-US" sz="1200" b="1"/>
              <a:t> </a:t>
            </a:r>
            <a:r>
              <a:rPr lang="en-US" sz="1200" b="1" err="1"/>
              <a:t>уровень</a:t>
            </a:r>
            <a:r>
              <a:rPr lang="en-US" sz="1200" b="1"/>
              <a:t> </a:t>
            </a:r>
            <a:r>
              <a:rPr lang="en-US" sz="1200" b="1" err="1"/>
              <a:t>нагрузки</a:t>
            </a:r>
            <a:endParaRPr lang="en-US" sz="1200" b="1"/>
          </a:p>
          <a:p>
            <a:pPr marL="171450" indent="-17145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Заниматься</a:t>
            </a:r>
            <a:r>
              <a:rPr lang="en-US" sz="1200" b="1"/>
              <a:t> </a:t>
            </a:r>
            <a:r>
              <a:rPr lang="en-US" sz="1200" b="1" err="1"/>
              <a:t>дыхательной</a:t>
            </a:r>
            <a:r>
              <a:rPr lang="en-US" sz="1200" b="1"/>
              <a:t> </a:t>
            </a:r>
            <a:r>
              <a:rPr lang="en-US" sz="1200" b="1" err="1"/>
              <a:t>гимнастикой</a:t>
            </a:r>
            <a:r>
              <a:rPr lang="en-US" sz="1200" b="1"/>
              <a:t>  с </a:t>
            </a:r>
            <a:r>
              <a:rPr lang="en-US" sz="1200" b="1" err="1"/>
              <a:t>помощью</a:t>
            </a:r>
            <a:r>
              <a:rPr lang="en-US" sz="1200" b="1"/>
              <a:t> </a:t>
            </a:r>
            <a:r>
              <a:rPr lang="en-US" sz="1200" b="1" err="1"/>
              <a:t>пневмотренажера</a:t>
            </a:r>
            <a:r>
              <a:rPr lang="en-US" sz="1200" b="1"/>
              <a:t> </a:t>
            </a:r>
            <a:r>
              <a:rPr lang="en-US" sz="1200" b="1" err="1"/>
              <a:t>будет</a:t>
            </a:r>
            <a:r>
              <a:rPr lang="en-US" sz="1200" b="1"/>
              <a:t> </a:t>
            </a:r>
            <a:r>
              <a:rPr lang="en-US" sz="1200" b="1" err="1"/>
              <a:t>легко</a:t>
            </a:r>
            <a:r>
              <a:rPr lang="en-US" sz="1200" b="1"/>
              <a:t> и </a:t>
            </a:r>
            <a:r>
              <a:rPr lang="en-US" sz="1200" b="1" err="1"/>
              <a:t>интересно</a:t>
            </a:r>
            <a:endParaRPr lang="en-US" sz="1200" b="1"/>
          </a:p>
          <a:p>
            <a:pPr marL="171450" indent="-17145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Пользователь</a:t>
            </a:r>
            <a:r>
              <a:rPr lang="en-US" sz="1200" b="1"/>
              <a:t> </a:t>
            </a:r>
            <a:r>
              <a:rPr lang="en-US" sz="1200" b="1" err="1"/>
              <a:t>сможет</a:t>
            </a:r>
            <a:r>
              <a:rPr lang="en-US" sz="1200" b="1"/>
              <a:t> </a:t>
            </a:r>
            <a:r>
              <a:rPr lang="en-US" sz="1200" b="1" err="1"/>
              <a:t>заниматься</a:t>
            </a:r>
            <a:r>
              <a:rPr lang="en-US" sz="1200" b="1"/>
              <a:t> </a:t>
            </a:r>
            <a:r>
              <a:rPr lang="en-US" sz="1200" b="1" err="1"/>
              <a:t>дома</a:t>
            </a:r>
            <a:endParaRPr lang="en-US" sz="1200" b="1"/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err="1">
                <a:solidFill>
                  <a:schemeClr val="accent1">
                    <a:lumMod val="50000"/>
                  </a:schemeClr>
                </a:solidFill>
              </a:rPr>
              <a:t>Гипотезы</a:t>
            </a:r>
            <a:r>
              <a:rPr lang="en-US" sz="1200" b="1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en-US" sz="1200" b="1"/>
              <a:t> </a:t>
            </a:r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Корпус</a:t>
            </a:r>
            <a:r>
              <a:rPr lang="en-US" sz="1200" b="1"/>
              <a:t> </a:t>
            </a:r>
            <a:r>
              <a:rPr lang="en-US" sz="1200" b="1" err="1"/>
              <a:t>устройства</a:t>
            </a:r>
            <a:r>
              <a:rPr lang="en-US" sz="1200" b="1"/>
              <a:t> </a:t>
            </a:r>
            <a:r>
              <a:rPr lang="en-US" sz="1200" b="1" err="1"/>
              <a:t>удобен</a:t>
            </a:r>
            <a:r>
              <a:rPr lang="en-US" sz="1200" b="1"/>
              <a:t> </a:t>
            </a:r>
            <a:r>
              <a:rPr lang="en-US" sz="1200" b="1" err="1"/>
              <a:t>пользователю</a:t>
            </a:r>
            <a:r>
              <a:rPr lang="en-US" sz="1200" b="1"/>
              <a:t> </a:t>
            </a:r>
            <a:r>
              <a:rPr lang="en-US" sz="1200" b="1" u="sng"/>
              <a:t>(</a:t>
            </a:r>
            <a:r>
              <a:rPr lang="en-US" sz="1200" b="1" u="sng" err="1"/>
              <a:t>не</a:t>
            </a:r>
            <a:r>
              <a:rPr lang="en-US" sz="1200" b="1" u="sng"/>
              <a:t> </a:t>
            </a:r>
            <a:r>
              <a:rPr lang="en-US" sz="1200" b="1" u="sng" err="1"/>
              <a:t>подтвердилась</a:t>
            </a:r>
            <a:r>
              <a:rPr lang="en-US" sz="1200" b="1" u="sng"/>
              <a:t>)</a:t>
            </a:r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Тренироваться</a:t>
            </a:r>
            <a:r>
              <a:rPr lang="en-US" sz="1200" b="1"/>
              <a:t> с </a:t>
            </a:r>
            <a:r>
              <a:rPr lang="en-US" sz="1200" b="1" err="1"/>
              <a:t>пневмотренажером</a:t>
            </a:r>
            <a:r>
              <a:rPr lang="en-US" sz="1200" b="1"/>
              <a:t> </a:t>
            </a:r>
            <a:r>
              <a:rPr lang="en-US" sz="1200" b="1" err="1"/>
              <a:t>интереснее</a:t>
            </a:r>
            <a:r>
              <a:rPr lang="en-US" sz="1200" b="1"/>
              <a:t>, </a:t>
            </a:r>
            <a:r>
              <a:rPr lang="en-US" sz="1200" b="1" err="1"/>
              <a:t>чем</a:t>
            </a:r>
            <a:r>
              <a:rPr lang="en-US" sz="1200" b="1"/>
              <a:t> </a:t>
            </a:r>
            <a:r>
              <a:rPr lang="en-US" sz="1200" b="1" err="1"/>
              <a:t>выполнять</a:t>
            </a:r>
            <a:r>
              <a:rPr lang="en-US" sz="1200" b="1"/>
              <a:t> </a:t>
            </a:r>
            <a:r>
              <a:rPr lang="en-US" sz="1200" b="1" err="1"/>
              <a:t>комплекс</a:t>
            </a:r>
            <a:r>
              <a:rPr lang="en-US" sz="1200" b="1"/>
              <a:t> </a:t>
            </a:r>
            <a:r>
              <a:rPr lang="en-US" sz="1200" b="1" err="1"/>
              <a:t>предписанных</a:t>
            </a:r>
            <a:r>
              <a:rPr lang="en-US" sz="1200" b="1"/>
              <a:t> </a:t>
            </a:r>
            <a:r>
              <a:rPr lang="en-US" sz="1200" b="1" err="1"/>
              <a:t>упражнений</a:t>
            </a:r>
            <a:r>
              <a:rPr lang="en-US" sz="1200" b="1"/>
              <a:t> </a:t>
            </a:r>
            <a:r>
              <a:rPr lang="en-US" sz="1200" b="1" u="sng"/>
              <a:t>(</a:t>
            </a:r>
            <a:r>
              <a:rPr lang="en-US" sz="1200" b="1" u="sng" err="1"/>
              <a:t>подтвердилась</a:t>
            </a:r>
            <a:r>
              <a:rPr lang="en-US" sz="1200" b="1" u="sng"/>
              <a:t>).</a:t>
            </a:r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После</a:t>
            </a:r>
            <a:r>
              <a:rPr lang="en-US" sz="1200" b="1"/>
              <a:t> </a:t>
            </a:r>
            <a:r>
              <a:rPr lang="en-US" sz="1200" b="1" err="1"/>
              <a:t>тренировки</a:t>
            </a:r>
            <a:r>
              <a:rPr lang="en-US" sz="1200" b="1"/>
              <a:t> </a:t>
            </a:r>
            <a:r>
              <a:rPr lang="en-US" sz="1200" b="1" err="1"/>
              <a:t>самочувствие</a:t>
            </a:r>
            <a:r>
              <a:rPr lang="en-US" sz="1200" b="1"/>
              <a:t> </a:t>
            </a:r>
            <a:r>
              <a:rPr lang="en-US" sz="1200" b="1" err="1"/>
              <a:t>пользователя</a:t>
            </a:r>
            <a:r>
              <a:rPr lang="en-US" sz="1200" b="1"/>
              <a:t> </a:t>
            </a:r>
            <a:r>
              <a:rPr lang="en-US" sz="1200" b="1" err="1"/>
              <a:t>не</a:t>
            </a:r>
            <a:r>
              <a:rPr lang="en-US" sz="1200" b="1"/>
              <a:t> </a:t>
            </a:r>
            <a:r>
              <a:rPr lang="en-US" sz="1200" b="1" err="1"/>
              <a:t>стало</a:t>
            </a:r>
            <a:r>
              <a:rPr lang="en-US" sz="1200" b="1"/>
              <a:t> </a:t>
            </a:r>
            <a:r>
              <a:rPr lang="en-US" sz="1200" b="1" err="1"/>
              <a:t>хуже</a:t>
            </a:r>
            <a:r>
              <a:rPr lang="en-US" sz="1200" b="1"/>
              <a:t> </a:t>
            </a:r>
            <a:r>
              <a:rPr lang="en-US" sz="1200" b="1" u="sng"/>
              <a:t>(</a:t>
            </a:r>
            <a:r>
              <a:rPr lang="en-US" sz="1200" b="1" u="sng" err="1"/>
              <a:t>подтвердилась</a:t>
            </a:r>
            <a:r>
              <a:rPr lang="en-US" sz="1200" b="1" u="sng"/>
              <a:t>).</a:t>
            </a:r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Интерфейс</a:t>
            </a:r>
            <a:r>
              <a:rPr lang="en-US" sz="1200" b="1"/>
              <a:t> </a:t>
            </a:r>
            <a:r>
              <a:rPr lang="en-US" sz="1200" b="1" err="1"/>
              <a:t>приложения</a:t>
            </a:r>
            <a:r>
              <a:rPr lang="en-US" sz="1200" b="1"/>
              <a:t> </a:t>
            </a:r>
            <a:r>
              <a:rPr lang="en-US" sz="1200" b="1" err="1"/>
              <a:t>прост</a:t>
            </a:r>
            <a:r>
              <a:rPr lang="en-US" sz="1200" b="1"/>
              <a:t>, </a:t>
            </a:r>
            <a:r>
              <a:rPr lang="en-US" sz="1200" b="1" err="1"/>
              <a:t>понятен</a:t>
            </a:r>
            <a:r>
              <a:rPr lang="en-US" sz="1200" b="1"/>
              <a:t>, </a:t>
            </a:r>
            <a:r>
              <a:rPr lang="en-US" sz="1200" b="1" err="1"/>
              <a:t>привлекателен</a:t>
            </a:r>
            <a:r>
              <a:rPr lang="en-US" sz="1200" b="1"/>
              <a:t> </a:t>
            </a:r>
            <a:r>
              <a:rPr lang="en-US" sz="1200" b="1" u="sng"/>
              <a:t>(</a:t>
            </a:r>
            <a:r>
              <a:rPr lang="en-US" sz="1200" b="1" u="sng" err="1"/>
              <a:t>не</a:t>
            </a:r>
            <a:r>
              <a:rPr lang="en-US" sz="1200" b="1" u="sng"/>
              <a:t> </a:t>
            </a:r>
            <a:r>
              <a:rPr lang="en-US" sz="1200" b="1" u="sng" err="1"/>
              <a:t>подтвердилась</a:t>
            </a:r>
            <a:r>
              <a:rPr lang="en-US" sz="1200" b="1" u="sng"/>
              <a:t>).</a:t>
            </a:r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</a:pPr>
            <a:r>
              <a:rPr lang="en-US" sz="1200" b="1" err="1"/>
              <a:t>Пользователь</a:t>
            </a:r>
            <a:r>
              <a:rPr lang="en-US" sz="1200" b="1"/>
              <a:t> </a:t>
            </a:r>
            <a:r>
              <a:rPr lang="en-US" sz="1200" b="1" err="1"/>
              <a:t>хотел</a:t>
            </a:r>
            <a:r>
              <a:rPr lang="en-US" sz="1200" b="1"/>
              <a:t> </a:t>
            </a:r>
            <a:r>
              <a:rPr lang="en-US" sz="1200" b="1" err="1"/>
              <a:t>бы</a:t>
            </a:r>
            <a:r>
              <a:rPr lang="en-US" sz="1200" b="1"/>
              <a:t> </a:t>
            </a:r>
            <a:r>
              <a:rPr lang="en-US" sz="1200" b="1" err="1"/>
              <a:t>приобрести</a:t>
            </a:r>
            <a:r>
              <a:rPr lang="en-US" sz="1200" b="1"/>
              <a:t> </a:t>
            </a:r>
            <a:r>
              <a:rPr lang="en-US" sz="1200" b="1" err="1"/>
              <a:t>такое</a:t>
            </a:r>
            <a:r>
              <a:rPr lang="en-US" sz="1200" b="1"/>
              <a:t> </a:t>
            </a:r>
            <a:r>
              <a:rPr lang="en-US" sz="1200" b="1" err="1"/>
              <a:t>устройство</a:t>
            </a:r>
            <a:r>
              <a:rPr lang="en-US" sz="1200" b="1"/>
              <a:t> </a:t>
            </a:r>
            <a:r>
              <a:rPr lang="en-US" sz="1200" b="1" err="1"/>
              <a:t>для</a:t>
            </a:r>
            <a:r>
              <a:rPr lang="en-US" sz="1200" b="1"/>
              <a:t>  </a:t>
            </a:r>
            <a:r>
              <a:rPr lang="en-US" sz="1200" b="1" err="1"/>
              <a:t>тренировки</a:t>
            </a:r>
            <a:r>
              <a:rPr lang="en-US" sz="1200" b="1"/>
              <a:t> </a:t>
            </a:r>
            <a:r>
              <a:rPr lang="en-US" sz="1200" b="1" err="1"/>
              <a:t>дома</a:t>
            </a:r>
            <a:r>
              <a:rPr lang="en-US" sz="1200" b="1"/>
              <a:t> </a:t>
            </a:r>
            <a:r>
              <a:rPr lang="en-US" sz="1200" b="1" u="sng"/>
              <a:t>(</a:t>
            </a:r>
            <a:r>
              <a:rPr lang="en-US" sz="1200" b="1" u="sng" err="1"/>
              <a:t>подтвердилась</a:t>
            </a:r>
            <a:r>
              <a:rPr lang="en-US" sz="1200" b="1" u="sng"/>
              <a:t>).</a:t>
            </a:r>
          </a:p>
          <a:p>
            <a:pPr marL="0" indent="0" defTabSz="457200">
              <a:lnSpc>
                <a:spcPct val="90000"/>
              </a:lnSpc>
              <a:spcBef>
                <a:spcPts val="1000"/>
              </a:spcBef>
            </a:pPr>
            <a:endParaRPr lang="en-US" sz="1200" b="1"/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3009900"/>
            <a:ext cx="336550" cy="21336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288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543279" y="280810"/>
            <a:ext cx="6447501" cy="4332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400">
                <a:latin typeface="Times New Roman"/>
                <a:cs typeface="Times New Roman"/>
              </a:rPr>
              <a:t>Результаты пользовательского тестирования</a:t>
            </a:r>
            <a:r>
              <a:rPr lang="ru">
                <a:latin typeface="Times New Roman"/>
                <a:cs typeface="Times New Roman"/>
              </a:rPr>
              <a:t> 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A8B1DF-4082-2E86-BB04-536471D3C99B}"/>
              </a:ext>
            </a:extLst>
          </p:cNvPr>
          <p:cNvSpPr txBox="1"/>
          <p:nvPr/>
        </p:nvSpPr>
        <p:spPr>
          <a:xfrm>
            <a:off x="6027259" y="750885"/>
            <a:ext cx="2964180" cy="8233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b="1">
                <a:solidFill>
                  <a:schemeClr val="tx2">
                    <a:lumMod val="50000"/>
                  </a:schemeClr>
                </a:solidFill>
                <a:cs typeface="Arial"/>
              </a:rPr>
              <a:t>Роли в команде </a:t>
            </a:r>
          </a:p>
          <a:p>
            <a:r>
              <a:rPr lang="ru-RU" sz="1200">
                <a:cs typeface="Arial"/>
              </a:rPr>
              <a:t>Модератор: Емелина Лиза</a:t>
            </a:r>
          </a:p>
          <a:p>
            <a:r>
              <a:rPr lang="ru-RU" sz="1200">
                <a:cs typeface="Arial"/>
              </a:rPr>
              <a:t>Наблюдатель: Жанна Овсянникова</a:t>
            </a:r>
          </a:p>
          <a:p>
            <a:r>
              <a:rPr lang="ru-RU" sz="1200">
                <a:cs typeface="Arial"/>
              </a:rPr>
              <a:t>Человек-компьютер: Самоделкин Егор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0C428-844C-C165-11B2-1EC3D86B740C}"/>
              </a:ext>
            </a:extLst>
          </p:cNvPr>
          <p:cNvSpPr txBox="1"/>
          <p:nvPr/>
        </p:nvSpPr>
        <p:spPr>
          <a:xfrm>
            <a:off x="184925" y="2839458"/>
            <a:ext cx="6859595" cy="22467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>
                <a:solidFill>
                  <a:schemeClr val="tx2">
                    <a:lumMod val="75000"/>
                  </a:schemeClr>
                </a:solidFill>
              </a:rPr>
              <a:t>Проблемные моменты выявленные при тестировании:</a:t>
            </a:r>
          </a:p>
          <a:p>
            <a:r>
              <a:rPr lang="ru-RU"/>
              <a:t> - нужна детальная проработка интерфейса пользователя (логику ,цвета)</a:t>
            </a:r>
          </a:p>
          <a:p>
            <a:r>
              <a:rPr lang="ru-RU"/>
              <a:t> - нужно усовершенствовать корпус устройства (модель корпуса неудобная для удержания в руке). </a:t>
            </a:r>
          </a:p>
          <a:p>
            <a:r>
              <a:rPr lang="ru-RU"/>
              <a:t> - детям и взрослым желательно сделать разные модели.</a:t>
            </a:r>
          </a:p>
          <a:p>
            <a:r>
              <a:rPr lang="ru-RU"/>
              <a:t> - нужен сбор данных о пользователе</a:t>
            </a:r>
          </a:p>
          <a:p>
            <a:r>
              <a:rPr lang="ru-RU"/>
              <a:t> - нужно доработать подбор нагрузки и расширить ряд методик.</a:t>
            </a:r>
          </a:p>
          <a:p>
            <a:r>
              <a:rPr lang="ru-RU"/>
              <a:t> - в комплект нужно включить подставку для смартфона (в руках неудобно держать смартфон и </a:t>
            </a:r>
            <a:r>
              <a:rPr lang="ru-RU" err="1"/>
              <a:t>пневмотренажер</a:t>
            </a:r>
            <a:r>
              <a:rPr lang="ru-RU"/>
              <a:t> одновременно)</a:t>
            </a:r>
          </a:p>
          <a:p>
            <a:r>
              <a:rPr lang="ru-RU"/>
              <a:t> - нужно добавить в комплект запасные насадки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DEA453-4990-D654-BC83-994B49BAE761}"/>
              </a:ext>
            </a:extLst>
          </p:cNvPr>
          <p:cNvSpPr txBox="1"/>
          <p:nvPr/>
        </p:nvSpPr>
        <p:spPr>
          <a:xfrm>
            <a:off x="186423" y="1600679"/>
            <a:ext cx="7322820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1000"/>
              <a:t>Пользователь: Сергей,  педагог, возраст 65 лет</a:t>
            </a:r>
          </a:p>
          <a:p>
            <a:pPr>
              <a:spcAft>
                <a:spcPts val="600"/>
              </a:spcAft>
            </a:pPr>
            <a:r>
              <a:rPr lang="ru-RU" sz="1000"/>
              <a:t>Жизненная ситуация: занимается дыхательной гимнастикой легких после перенесенного Ковид-19.</a:t>
            </a:r>
            <a:endParaRPr lang="ru-RU" sz="1000">
              <a:cs typeface="Arial"/>
            </a:endParaRPr>
          </a:p>
          <a:p>
            <a:pPr>
              <a:spcAft>
                <a:spcPts val="600"/>
              </a:spcAft>
            </a:pPr>
            <a:r>
              <a:rPr lang="ru-RU" sz="1000"/>
              <a:t>Задание: 1) Пожалуйста ответьте на несколько вопросов - это необходимо чтобы создать качественный продукт.</a:t>
            </a:r>
            <a:endParaRPr lang="ru-RU" sz="1000">
              <a:cs typeface="Arial"/>
            </a:endParaRPr>
          </a:p>
          <a:p>
            <a:pPr>
              <a:spcAft>
                <a:spcPts val="600"/>
              </a:spcAft>
            </a:pPr>
            <a:r>
              <a:rPr lang="ru-RU" sz="1000"/>
              <a:t>2)Попробуйте сделать дыхательную гимнастику с помощью </a:t>
            </a:r>
            <a:r>
              <a:rPr lang="ru-RU" sz="1000" err="1"/>
              <a:t>пневмотренажера</a:t>
            </a:r>
            <a:r>
              <a:rPr lang="ru-RU" sz="1000"/>
              <a:t>.</a:t>
            </a:r>
            <a:endParaRPr lang="ru-RU"/>
          </a:p>
          <a:p>
            <a:pPr>
              <a:spcAft>
                <a:spcPts val="600"/>
              </a:spcAft>
            </a:pPr>
            <a:endParaRPr lang="ru-RU" sz="1000">
              <a:cs typeface="Arial"/>
            </a:endParaRPr>
          </a:p>
        </p:txBody>
      </p:sp>
      <p:pic>
        <p:nvPicPr>
          <p:cNvPr id="6" name="Рисунок 6" descr="Частичное пересечение содержимого буфера обмена контур">
            <a:extLst>
              <a:ext uri="{FF2B5EF4-FFF2-40B4-BE49-F238E27FC236}">
                <a16:creationId xmlns:a16="http://schemas.microsoft.com/office/drawing/2014/main" id="{6C76DCD6-658B-C8CA-7737-171BFE0D1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1466" y="2569962"/>
            <a:ext cx="1161344" cy="1168399"/>
          </a:xfrm>
          <a:prstGeom prst="rect">
            <a:avLst/>
          </a:prstGeom>
        </p:spPr>
      </p:pic>
      <p:pic>
        <p:nvPicPr>
          <p:cNvPr id="11" name="Рисунок 11" descr="Класс с лаборатория оборудованием">
            <a:extLst>
              <a:ext uri="{FF2B5EF4-FFF2-40B4-BE49-F238E27FC236}">
                <a16:creationId xmlns:a16="http://schemas.microsoft.com/office/drawing/2014/main" id="{F3065661-855B-9CBB-0B26-F7E44098F6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1443" y="3884084"/>
            <a:ext cx="2088445" cy="11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68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8001" y="2068286"/>
            <a:ext cx="6447501" cy="990600"/>
          </a:xfrm>
        </p:spPr>
        <p:txBody>
          <a:bodyPr>
            <a:normAutofit/>
          </a:bodyPr>
          <a:lstStyle/>
          <a:p>
            <a:pPr algn="ctr"/>
            <a:r>
              <a:rPr lang="ru" sz="3600"/>
              <a:t>Экономика проекта </a:t>
            </a:r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4219198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 pitchFamily="18" charset="0"/>
                <a:cs typeface="Times New Roman" pitchFamily="18" charset="0"/>
              </a:rPr>
              <a:t>Рынок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83" y="1235219"/>
            <a:ext cx="1600200" cy="555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" y="1782925"/>
            <a:ext cx="1178378" cy="10208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" y="2972708"/>
            <a:ext cx="1345746" cy="8971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37063" y="879961"/>
            <a:ext cx="6310991" cy="918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По данным Википедия: в год диагноз пневмония ставится более 17 млн .человек. Более 50% борется с патологическими изменениями. Можно рассчитывать на целевой сегмент примерно 8-9 млн. человек.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Реабилитационные центры, санатории на территории РФ - 200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37063" y="2940959"/>
            <a:ext cx="63763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По данным Росстата, в 2021 году в стране насчитывалось 11,1 млн дошкольников — к этой категории статистики относят детей от 3 до 8 лет. 25% детей испытывают задержку речевого развития, это приблизительно 260 тыс. детей.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Центры детского развития на территории РФ - 1535</a:t>
            </a:r>
            <a:endParaRPr lang="ru-RU" sz="1200"/>
          </a:p>
        </p:txBody>
      </p:sp>
      <p:sp>
        <p:nvSpPr>
          <p:cNvPr id="8" name="Прямоугольник 7"/>
          <p:cNvSpPr/>
          <p:nvPr/>
        </p:nvSpPr>
        <p:spPr>
          <a:xfrm>
            <a:off x="2767691" y="2026189"/>
            <a:ext cx="6245677" cy="287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Целевой сегмент  - спортсмены и спортивные организации пока не исследовался. </a:t>
            </a:r>
          </a:p>
        </p:txBody>
      </p:sp>
      <p:cxnSp>
        <p:nvCxnSpPr>
          <p:cNvPr id="11" name="Прямая со стрелкой 10"/>
          <p:cNvCxnSpPr>
            <a:endCxn id="3" idx="1"/>
          </p:cNvCxnSpPr>
          <p:nvPr/>
        </p:nvCxnSpPr>
        <p:spPr>
          <a:xfrm>
            <a:off x="2163534" y="1339253"/>
            <a:ext cx="47352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>
            <a:off x="2228849" y="2169690"/>
            <a:ext cx="5388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4" idx="1"/>
          </p:cNvCxnSpPr>
          <p:nvPr/>
        </p:nvCxnSpPr>
        <p:spPr>
          <a:xfrm>
            <a:off x="2228849" y="3356458"/>
            <a:ext cx="40821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61283" y="4063875"/>
            <a:ext cx="389844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B2C</a:t>
            </a:r>
            <a:endParaRPr lang="ru-RU" sz="1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</a:t>
            </a:r>
            <a:r>
              <a:rPr lang="en-US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=(260 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тыс.+8000 тыс.)*8000=66 080 000 тыс. рублей</a:t>
            </a:r>
          </a:p>
          <a:p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SAM=66 080 000 тыс.</a:t>
            </a:r>
            <a:r>
              <a:rPr lang="en-US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*12,3%= 8 127 840 тыс. рублей</a:t>
            </a:r>
          </a:p>
          <a:p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en-US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8 127 840 тыс. </a:t>
            </a:r>
            <a:r>
              <a:rPr lang="en-US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60%</a:t>
            </a:r>
            <a:r>
              <a:rPr lang="en-US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4 876 704</a:t>
            </a:r>
            <a:r>
              <a:rPr lang="en-US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  <a:br>
              <a:rPr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743450" y="4063874"/>
            <a:ext cx="31432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B2B</a:t>
            </a:r>
          </a:p>
          <a:p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 =(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200+1535)*8000= 13 880 000 рублей</a:t>
            </a:r>
            <a:r>
              <a:rPr lang="en-US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 =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13 880 000* 54,5% = 971 600 рублей</a:t>
            </a: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971 600*60% = 582 960 рублей</a:t>
            </a:r>
            <a:br>
              <a:rPr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>
                <a:latin typeface="Times New Roman" pitchFamily="18" charset="0"/>
                <a:cs typeface="Times New Roman" pitchFamily="18" charset="0"/>
              </a:rPr>
              <a:t>Экономика- себестоимость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57" y="1018573"/>
            <a:ext cx="7450985" cy="40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83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>
                <a:latin typeface="Times New Roman" pitchFamily="18" charset="0"/>
                <a:cs typeface="Times New Roman" pitchFamily="18" charset="0"/>
              </a:rPr>
              <a:t>Экономика- производство и доставка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7" y="1018572"/>
            <a:ext cx="8832345" cy="37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62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>
                <a:latin typeface="Times New Roman" pitchFamily="18" charset="0"/>
                <a:cs typeface="Times New Roman" pitchFamily="18" charset="0"/>
              </a:rPr>
              <a:t>Экономика- фонд оплаты труда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6" y="1022832"/>
            <a:ext cx="8219388" cy="19895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9096" y="3310742"/>
            <a:ext cx="81894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Фонд оплаты труда расписан только на первый год с учетом оплаты специалистов-разработчиков, работающих в </a:t>
            </a:r>
            <a:r>
              <a:rPr lang="ru-RU" err="1">
                <a:latin typeface="Times New Roman" pitchFamily="18" charset="0"/>
                <a:cs typeface="Times New Roman" pitchFamily="18" charset="0"/>
              </a:rPr>
              <a:t>предпроизводственный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период. В производственный период инженеру, программисту, специалисту по работе с документацией, дизайнеру, специалисту по проведению испытаний оплата труда сократиться.</a:t>
            </a:r>
          </a:p>
        </p:txBody>
      </p:sp>
    </p:spTree>
    <p:extLst>
      <p:ext uri="{BB962C8B-B14F-4D97-AF65-F5344CB8AC3E}">
        <p14:creationId xmlns:p14="http://schemas.microsoft.com/office/powerpoint/2010/main" val="2677809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29655" y="217879"/>
            <a:ext cx="8520600" cy="765970"/>
          </a:xfrm>
        </p:spPr>
        <p:txBody>
          <a:bodyPr/>
          <a:lstStyle/>
          <a:p>
            <a:pPr algn="l"/>
            <a:r>
              <a:rPr lang="ru-RU" sz="3200">
                <a:latin typeface="Times New Roman" pitchFamily="18" charset="0"/>
                <a:cs typeface="Times New Roman" pitchFamily="18" charset="0"/>
              </a:rPr>
              <a:t>Экономика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8" y="832153"/>
            <a:ext cx="8289515" cy="31148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5198" y="4027990"/>
            <a:ext cx="8189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Благодаря содействию ЮФУ нам удаться сэкономить на аренде оборудования, помещения, на работе специалистов.</a:t>
            </a:r>
          </a:p>
        </p:txBody>
      </p:sp>
    </p:spTree>
    <p:extLst>
      <p:ext uri="{BB962C8B-B14F-4D97-AF65-F5344CB8AC3E}">
        <p14:creationId xmlns:p14="http://schemas.microsoft.com/office/powerpoint/2010/main" val="3006063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>
                <a:latin typeface="Times New Roman" pitchFamily="18" charset="0"/>
                <a:cs typeface="Times New Roman" pitchFamily="18" charset="0"/>
              </a:rPr>
              <a:t>Экономика- сводка за месяц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0"/>
          <a:stretch/>
        </p:blipFill>
        <p:spPr>
          <a:xfrm>
            <a:off x="553864" y="1260079"/>
            <a:ext cx="8171497" cy="20856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3863" y="3602954"/>
            <a:ext cx="81714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стоимости единицы продукции 8000 рублей прибыль в месяц при продаже 1000 единиц составит 4293150 рублей</a:t>
            </a:r>
          </a:p>
        </p:txBody>
      </p:sp>
    </p:spTree>
    <p:extLst>
      <p:ext uri="{BB962C8B-B14F-4D97-AF65-F5344CB8AC3E}">
        <p14:creationId xmlns:p14="http://schemas.microsoft.com/office/powerpoint/2010/main" val="255870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Привлечение одного клиента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763563"/>
              </p:ext>
            </p:extLst>
          </p:nvPr>
        </p:nvGraphicFramePr>
        <p:xfrm>
          <a:off x="508000" y="1620838"/>
          <a:ext cx="515747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368">
                  <a:extLst>
                    <a:ext uri="{9D8B030D-6E8A-4147-A177-3AD203B41FA5}">
                      <a16:colId xmlns:a16="http://schemas.microsoft.com/office/drawing/2014/main" val="3975108302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2726646067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2770330942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927916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Площадка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err="1"/>
                        <a:t>Ежемесечная</a:t>
                      </a:r>
                      <a:r>
                        <a:rPr lang="ru-RU"/>
                        <a:t>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Кол-во</a:t>
                      </a:r>
                      <a:r>
                        <a:rPr lang="ru-RU" baseline="0"/>
                        <a:t> покупателей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Стоимость одного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2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err="1"/>
                        <a:t>Яндекс.Директ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4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err="1"/>
                        <a:t>Vk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36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Печатная продукция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232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217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Заработок с одного клиента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457320"/>
              </p:ext>
            </p:extLst>
          </p:nvPr>
        </p:nvGraphicFramePr>
        <p:xfrm>
          <a:off x="508000" y="1620838"/>
          <a:ext cx="644684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368">
                  <a:extLst>
                    <a:ext uri="{9D8B030D-6E8A-4147-A177-3AD203B41FA5}">
                      <a16:colId xmlns:a16="http://schemas.microsoft.com/office/drawing/2014/main" val="3651097005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3283491950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360894831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2897703220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val="277229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Себестоимость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Стоимость 1 клиента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Доставка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Расчеты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Без учета издержек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2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4210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8000-4210-100-830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55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542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834" y="266699"/>
            <a:ext cx="6883399" cy="808893"/>
          </a:xfrm>
        </p:spPr>
        <p:txBody>
          <a:bodyPr>
            <a:normAutofit fontScale="90000"/>
          </a:bodyPr>
          <a:lstStyle/>
          <a:p>
            <a:r>
              <a:rPr lang="ru"/>
              <a:t>Перспективы развития проекта за пределами интенсива/ Перспективы внедрения</a:t>
            </a:r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A48209-6B63-5191-7476-15F85842DD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02" b="58088"/>
          <a:stretch/>
        </p:blipFill>
        <p:spPr>
          <a:xfrm>
            <a:off x="424560" y="1068994"/>
            <a:ext cx="7326797" cy="13046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6BC7CE-B75E-A986-1FC0-9106EF368171}"/>
              </a:ext>
            </a:extLst>
          </p:cNvPr>
          <p:cNvSpPr txBox="1"/>
          <p:nvPr/>
        </p:nvSpPr>
        <p:spPr>
          <a:xfrm>
            <a:off x="659147" y="3359427"/>
            <a:ext cx="66133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Каналы распорстранения: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Предпродажи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Реклама в журналах и на специализированных сайтах.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 - Презентации и демонстрации нового продукта на специализированных конференциях и мероприятиях.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 - Размещение контента в интернете и социальных сетях для привлечения остальной аудитории.</a:t>
            </a:r>
            <a:r>
              <a:rPr lang="ru" sz="120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" sz="120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Продажа на торговых интернет платформах</a:t>
            </a:r>
          </a:p>
          <a:p>
            <a:r>
              <a:rPr lang="ru" sz="120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Продажи оптово-розничных сетях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A8C018-90D1-6E71-7611-55A02C21EE62}"/>
              </a:ext>
            </a:extLst>
          </p:cNvPr>
          <p:cNvSpPr txBox="1"/>
          <p:nvPr/>
        </p:nvSpPr>
        <p:spPr>
          <a:xfrm>
            <a:off x="423332" y="2483555"/>
            <a:ext cx="7789333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ru-RU">
                <a:latin typeface="Calibri"/>
              </a:rPr>
              <a:t>Проект планирует зарабатывать на продаже устройств. </a:t>
            </a:r>
          </a:p>
          <a:p>
            <a:pPr marL="285750" indent="-285750">
              <a:buChar char="•"/>
            </a:pPr>
            <a:r>
              <a:rPr lang="ru-RU">
                <a:latin typeface="Calibri"/>
              </a:rPr>
              <a:t>Продажа прототипа вместе комплектом конструкторской документации третьим лицам (организациям, занимающихся производством и выводам на рынок приборов (наш партнер -  Азовский оптико-механический завод )</a:t>
            </a:r>
          </a:p>
        </p:txBody>
      </p:sp>
      <p:pic>
        <p:nvPicPr>
          <p:cNvPr id="5" name="Рисунок 6" descr="Стопки золотых монет">
            <a:extLst>
              <a:ext uri="{FF2B5EF4-FFF2-40B4-BE49-F238E27FC236}">
                <a16:creationId xmlns:a16="http://schemas.microsoft.com/office/drawing/2014/main" id="{5CBCDF78-522F-340F-E1CC-A1E5B413E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289" y="1509183"/>
            <a:ext cx="1459090" cy="975078"/>
          </a:xfrm>
          <a:prstGeom prst="rect">
            <a:avLst/>
          </a:prstGeom>
        </p:spPr>
      </p:pic>
      <p:pic>
        <p:nvPicPr>
          <p:cNvPr id="8" name="Рисунок 8" descr="Человек с зеленым мегафоном">
            <a:extLst>
              <a:ext uri="{FF2B5EF4-FFF2-40B4-BE49-F238E27FC236}">
                <a16:creationId xmlns:a16="http://schemas.microsoft.com/office/drawing/2014/main" id="{D5B21E00-2EA5-01E3-5931-450AA6366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178" y="3498850"/>
            <a:ext cx="1875367" cy="125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96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45503" y="32927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 pitchFamily="18" charset="0"/>
                <a:cs typeface="Times New Roman" pitchFamily="18" charset="0"/>
              </a:rPr>
              <a:t>Команда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2" y="1106314"/>
            <a:ext cx="1543675" cy="1543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08" y="3256927"/>
            <a:ext cx="1543675" cy="1543675"/>
          </a:xfrm>
          <a:prstGeom prst="rect">
            <a:avLst/>
          </a:prstGeom>
        </p:spPr>
      </p:pic>
      <p:sp>
        <p:nvSpPr>
          <p:cNvPr id="6" name="Google Shape;131;p8"/>
          <p:cNvSpPr txBox="1">
            <a:spLocks/>
          </p:cNvSpPr>
          <p:nvPr/>
        </p:nvSpPr>
        <p:spPr>
          <a:xfrm>
            <a:off x="2266035" y="1083978"/>
            <a:ext cx="2239768" cy="156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Елизавета Александровна</a:t>
            </a: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планирование проекта, распределение задач, проведение испытаний, участие в разработке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16" y="1083977"/>
            <a:ext cx="1566011" cy="1566011"/>
          </a:xfrm>
          <a:prstGeom prst="rect">
            <a:avLst/>
          </a:prstGeom>
        </p:spPr>
      </p:pic>
      <p:sp>
        <p:nvSpPr>
          <p:cNvPr id="8" name="Google Shape;135;p8"/>
          <p:cNvSpPr txBox="1"/>
          <p:nvPr/>
        </p:nvSpPr>
        <p:spPr>
          <a:xfrm>
            <a:off x="6597178" y="1083977"/>
            <a:ext cx="2368935" cy="142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Овсянникова Жанна Андреевна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</a:t>
            </a:r>
            <a:r>
              <a:rPr lang="ru-RU" sz="1200"/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подготовка проектной документации, участие в разработке</a:t>
            </a: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Google Shape;133;p8"/>
          <p:cNvSpPr txBox="1"/>
          <p:nvPr/>
        </p:nvSpPr>
        <p:spPr>
          <a:xfrm>
            <a:off x="2266035" y="3152754"/>
            <a:ext cx="2065421" cy="120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b="0" i="0" u="none" strike="noStrike" cap="none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Самоделкин</a:t>
            </a:r>
            <a:r>
              <a:rPr lang="ru-RU" sz="1200" b="0" i="0" u="none" strike="noStrike" cap="none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Егор Валерьевич</a:t>
            </a:r>
            <a:endParaRPr lang="ru-RU" sz="1200"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составление </a:t>
            </a:r>
            <a:r>
              <a:rPr lang="ru-RU" sz="1200">
                <a:latin typeface="Times New Roman" pitchFamily="18"/>
                <a:ea typeface="Calibri" pitchFamily="34"/>
              </a:rPr>
              <a:t>программного обеспечения для передачи данных с микроконтроллера на смартфон</a:t>
            </a:r>
            <a:r>
              <a:rPr lang="ru-RU" sz="120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участие в разработке.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16" y="3214214"/>
            <a:ext cx="1543675" cy="1543675"/>
          </a:xfrm>
          <a:prstGeom prst="rect">
            <a:avLst/>
          </a:prstGeom>
        </p:spPr>
      </p:pic>
      <p:sp>
        <p:nvSpPr>
          <p:cNvPr id="11" name="Google Shape;133;p8"/>
          <p:cNvSpPr txBox="1"/>
          <p:nvPr/>
        </p:nvSpPr>
        <p:spPr>
          <a:xfrm>
            <a:off x="6597178" y="3152754"/>
            <a:ext cx="2368935" cy="142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b="0" i="0" u="none" strike="noStrike" cap="none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Мацко</a:t>
            </a:r>
            <a:r>
              <a:rPr lang="ru-RU" sz="1200" b="0" i="0" u="none" strike="noStrike" cap="none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Даниил Валерьевич</a:t>
            </a:r>
            <a:endParaRPr lang="ru-RU" sz="1200"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составление </a:t>
            </a:r>
            <a:r>
              <a:rPr lang="ru-RU" sz="1200">
                <a:latin typeface="Times New Roman" pitchFamily="18"/>
                <a:ea typeface="Calibri" pitchFamily="34"/>
              </a:rPr>
              <a:t>программного обеспечения для передачи данных с микроконтроллера на смартфон</a:t>
            </a:r>
            <a:r>
              <a:rPr lang="ru-RU" sz="120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участие в разработке.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4;p23"/>
          <p:cNvSpPr txBox="1">
            <a:spLocks noGrp="1"/>
          </p:cNvSpPr>
          <p:nvPr>
            <p:ph type="title"/>
          </p:nvPr>
        </p:nvSpPr>
        <p:spPr>
          <a:xfrm>
            <a:off x="234617" y="28573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Times New Roman" pitchFamily="18" charset="0"/>
                <a:cs typeface="Times New Roman" pitchFamily="18" charset="0"/>
              </a:rPr>
              <a:t>Команда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87265"/>
            <a:ext cx="2108335" cy="21083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584" y="883635"/>
            <a:ext cx="2011965" cy="2011965"/>
          </a:xfrm>
          <a:prstGeom prst="rect">
            <a:avLst/>
          </a:prstGeom>
        </p:spPr>
      </p:pic>
      <p:sp>
        <p:nvSpPr>
          <p:cNvPr id="11" name="Google Shape;131;p8"/>
          <p:cNvSpPr txBox="1">
            <a:spLocks/>
          </p:cNvSpPr>
          <p:nvPr/>
        </p:nvSpPr>
        <p:spPr>
          <a:xfrm>
            <a:off x="620083" y="3174035"/>
            <a:ext cx="2239768" cy="156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Леонова Анна</a:t>
            </a: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занимается разработкой дизайна внешнего вида и интерфейса </a:t>
            </a:r>
            <a:r>
              <a:rPr lang="ru-RU" sz="120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участвует в разработке</a:t>
            </a:r>
          </a:p>
        </p:txBody>
      </p:sp>
      <p:sp>
        <p:nvSpPr>
          <p:cNvPr id="12" name="Google Shape;131;p8"/>
          <p:cNvSpPr txBox="1">
            <a:spLocks/>
          </p:cNvSpPr>
          <p:nvPr/>
        </p:nvSpPr>
        <p:spPr>
          <a:xfrm>
            <a:off x="4993682" y="3282892"/>
            <a:ext cx="2239768" cy="156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Казакова Инна</a:t>
            </a: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endParaRPr lang="ru-RU" sz="12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Clr>
                <a:srgbClr val="AEABAB"/>
              </a:buClr>
              <a:buNone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занимается разработкой дизайна внешнего вида и интерфейса </a:t>
            </a:r>
            <a:r>
              <a:rPr lang="ru-RU" sz="120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участвует в разработке</a:t>
            </a:r>
          </a:p>
        </p:txBody>
      </p:sp>
    </p:spTree>
    <p:extLst>
      <p:ext uri="{BB962C8B-B14F-4D97-AF65-F5344CB8AC3E}">
        <p14:creationId xmlns:p14="http://schemas.microsoft.com/office/powerpoint/2010/main" val="958454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4;p23"/>
          <p:cNvSpPr txBox="1">
            <a:spLocks/>
          </p:cNvSpPr>
          <p:nvPr/>
        </p:nvSpPr>
        <p:spPr>
          <a:xfrm>
            <a:off x="464100" y="435379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2800"/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>
                <a:latin typeface="Times New Roman" pitchFamily="18" charset="0"/>
                <a:cs typeface="Times New Roman" pitchFamily="18" charset="0"/>
              </a:rPr>
              <a:t>Команда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00" y="1334622"/>
            <a:ext cx="1881465" cy="1881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111" y="1334622"/>
            <a:ext cx="1895891" cy="18958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4100" y="3518538"/>
            <a:ext cx="3076254" cy="1383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err="1">
                <a:latin typeface="Times New Roman" pitchFamily="18" charset="0"/>
                <a:cs typeface="Times New Roman" pitchFamily="18" charset="0"/>
              </a:rPr>
              <a:t>Шпаковская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Оксана Юрьевна. Наставник команды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Заведующий лабораторией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>
                <a:latin typeface="Times New Roman" pitchFamily="18" charset="0"/>
                <a:cs typeface="Times New Roman" pitchFamily="18" charset="0"/>
                <a:hlinkClick r:id="rId4"/>
              </a:rPr>
              <a:t>Кафедра встраиваемых и радиоприемных систем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» Южного Федерального Университета (ЮФУ)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66176" y="3518538"/>
            <a:ext cx="3149412" cy="1341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err="1">
                <a:latin typeface="Times New Roman" pitchFamily="18" charset="0"/>
                <a:cs typeface="Times New Roman" pitchFamily="18" charset="0"/>
              </a:rPr>
              <a:t>Номерчук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Александр Яковлевич. Наставник команды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>
                <a:latin typeface="Times New Roman" pitchFamily="18" charset="0"/>
                <a:cs typeface="Times New Roman" pitchFamily="18" charset="0"/>
                <a:hlinkClick r:id="rId5"/>
              </a:rPr>
              <a:t>Кафедра систем автоматического управления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» Южного Федерального Университета (ЮФУ)</a:t>
            </a:r>
          </a:p>
        </p:txBody>
      </p:sp>
    </p:spTree>
    <p:extLst>
      <p:ext uri="{BB962C8B-B14F-4D97-AF65-F5344CB8AC3E}">
        <p14:creationId xmlns:p14="http://schemas.microsoft.com/office/powerpoint/2010/main" val="4223046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26">
            <a:extLst>
              <a:ext uri="{FF2B5EF4-FFF2-40B4-BE49-F238E27FC236}">
                <a16:creationId xmlns:a16="http://schemas.microsoft.com/office/drawing/2014/main" id="{947CDE17-06F4-4FCE-8BFE-AD89EACB7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A64534B-C7D9-476B-876D-0A9259D50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C527E124-CDC8-4D04-848D-E43E18F42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tangle 23">
              <a:extLst>
                <a:ext uri="{FF2B5EF4-FFF2-40B4-BE49-F238E27FC236}">
                  <a16:creationId xmlns:a16="http://schemas.microsoft.com/office/drawing/2014/main" id="{A768FF94-39B1-44FB-9670-D6F5007FB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1" name="Rectangle 25">
              <a:extLst>
                <a:ext uri="{FF2B5EF4-FFF2-40B4-BE49-F238E27FC236}">
                  <a16:creationId xmlns:a16="http://schemas.microsoft.com/office/drawing/2014/main" id="{FCE6337A-0F72-4D0B-81DA-748DC80AB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2" name="Isosceles Triangle 131">
              <a:extLst>
                <a:ext uri="{FF2B5EF4-FFF2-40B4-BE49-F238E27FC236}">
                  <a16:creationId xmlns:a16="http://schemas.microsoft.com/office/drawing/2014/main" id="{2972CF86-A510-4E29-8CED-C0612D080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3" name="Rectangle 27">
              <a:extLst>
                <a:ext uri="{FF2B5EF4-FFF2-40B4-BE49-F238E27FC236}">
                  <a16:creationId xmlns:a16="http://schemas.microsoft.com/office/drawing/2014/main" id="{51B0A8D9-B28B-4CE3-8AB6-6633ADD99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4" name="Rectangle 28">
              <a:extLst>
                <a:ext uri="{FF2B5EF4-FFF2-40B4-BE49-F238E27FC236}">
                  <a16:creationId xmlns:a16="http://schemas.microsoft.com/office/drawing/2014/main" id="{525DA9CC-B1B1-4F33-9ED2-89012EA5B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5" name="Rectangle 29">
              <a:extLst>
                <a:ext uri="{FF2B5EF4-FFF2-40B4-BE49-F238E27FC236}">
                  <a16:creationId xmlns:a16="http://schemas.microsoft.com/office/drawing/2014/main" id="{6AE546F2-92C0-4C9C-BF28-052A7D0A3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1111385C-91E7-44E8-AAE5-019E48D76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54455A30-C651-4002-BE70-2A0F05BA3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44" name="Rectangle 138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Google Shape;120;p24"/>
          <p:cNvSpPr txBox="1">
            <a:spLocks noGrp="1"/>
          </p:cNvSpPr>
          <p:nvPr>
            <p:ph type="ctrTitle"/>
          </p:nvPr>
        </p:nvSpPr>
        <p:spPr>
          <a:xfrm>
            <a:off x="965199" y="457200"/>
            <a:ext cx="7648121" cy="82459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lvl="0" indent="0" algn="l" defTabSz="457200">
              <a:spcAft>
                <a:spcPts val="0"/>
              </a:spcAft>
            </a:pPr>
            <a:r>
              <a:rPr lang="en-US" sz="3600"/>
              <a:t>Вопросы экспертам</a:t>
            </a:r>
          </a:p>
        </p:txBody>
      </p:sp>
      <p:sp>
        <p:nvSpPr>
          <p:cNvPr id="141" name="Isosceles Triangle 140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Isosceles Triangle 142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3009900"/>
            <a:ext cx="336550" cy="21336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45" name="Google Shape;121;p24">
            <a:extLst>
              <a:ext uri="{FF2B5EF4-FFF2-40B4-BE49-F238E27FC236}">
                <a16:creationId xmlns:a16="http://schemas.microsoft.com/office/drawing/2014/main" id="{51D83983-49DA-5A15-4CBF-C229514F2B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6090543"/>
              </p:ext>
            </p:extLst>
          </p:nvPr>
        </p:nvGraphicFramePr>
        <p:xfrm>
          <a:off x="965199" y="1461407"/>
          <a:ext cx="7213600" cy="3070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580826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Экран (16:9)</PresentationFormat>
  <Slides>27</Slides>
  <Notes>15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Аспект</vt:lpstr>
      <vt:lpstr>Ясность</vt:lpstr>
      <vt:lpstr>Портативный пневмотренажер для диагностики функции внешнего дыхания, дыхательной гимнастики, реабилитации больных с пораженными органами дыхания</vt:lpstr>
      <vt:lpstr>Проблема пользователя</vt:lpstr>
      <vt:lpstr>Решение</vt:lpstr>
      <vt:lpstr>Демонстрация решения  </vt:lpstr>
      <vt:lpstr>О проекте (исследование актуальности)</vt:lpstr>
      <vt:lpstr>О проекте (исследование потребностей  целевой аудитории)</vt:lpstr>
      <vt:lpstr>О проекте (Что есть сейчас?)</vt:lpstr>
      <vt:lpstr>О проекте (Что есть сейчас?)</vt:lpstr>
      <vt:lpstr>О проекте (Что есть сейчас?)</vt:lpstr>
      <vt:lpstr>О проекте (Что есть сейчас?)</vt:lpstr>
      <vt:lpstr>О проекте (Что есть сейчас?)</vt:lpstr>
      <vt:lpstr>Результаты пользовательского тестирования</vt:lpstr>
      <vt:lpstr>Результаты пользовательского тестирования </vt:lpstr>
      <vt:lpstr>Экономика проекта </vt:lpstr>
      <vt:lpstr>Рынок</vt:lpstr>
      <vt:lpstr>Экономика- себестоимость</vt:lpstr>
      <vt:lpstr>Экономика- производство и доставка</vt:lpstr>
      <vt:lpstr>Экономика- фонд оплаты труда</vt:lpstr>
      <vt:lpstr>Экономика</vt:lpstr>
      <vt:lpstr>Экономика- сводка за месяц</vt:lpstr>
      <vt:lpstr>Привлечение одного клиента</vt:lpstr>
      <vt:lpstr>Заработок с одного клиента</vt:lpstr>
      <vt:lpstr>Перспективы развития проекта за пределами интенсива/ Перспективы внедрения</vt:lpstr>
      <vt:lpstr>Команда</vt:lpstr>
      <vt:lpstr>Команда</vt:lpstr>
      <vt:lpstr>Презентация PowerPoint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Портативный пневмотренажер для диагностики функции внешнего дыхания, дыхательной гимнастики, реабилитации больных с пораженными органами дыхания</dc:title>
  <cp:revision>101</cp:revision>
  <dcterms:modified xsi:type="dcterms:W3CDTF">2023-06-04T20:49:28Z</dcterms:modified>
</cp:coreProperties>
</file>