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6" r:id="rId10"/>
  </p:sldIdLst>
  <p:sldSz cx="20104100" cy="11309350"/>
  <p:notesSz cx="20104100" cy="1130935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ahnschrift" panose="020B0502040204020203" pitchFamily="34" charset="0"/>
      <p:regular r:id="rId16"/>
      <p:bold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3xV1dixQesL1tWsz0FLhDxWB/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  <a:srgbClr val="BC7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90F017C-5AD0-4C4C-B99B-F4E12DBBC798}">
  <a:tblStyle styleId="{090F017C-5AD0-4C4C-B99B-F4E12DBBC7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B0E468-F956-425F-AE7B-FBEECAAC1B1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62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73A90-F38D-4968-9A4A-97A6DBED93BF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1B2F286-1A27-478A-BC78-D18C12F7DCD0}">
      <dgm:prSet/>
      <dgm:spPr/>
      <dgm:t>
        <a:bodyPr/>
        <a:lstStyle/>
        <a:p>
          <a:pPr rtl="0"/>
          <a:r>
            <a:rPr lang="ru-RU" b="0" i="0" dirty="0" smtClean="0">
              <a:latin typeface="Bahnschrift" panose="020B0502040204020203" pitchFamily="34" charset="0"/>
            </a:rPr>
            <a:t>Острый инфаркт миокарда – </a:t>
          </a:r>
        </a:p>
        <a:p>
          <a:pPr rtl="0"/>
          <a:r>
            <a:rPr lang="ru-RU" b="0" i="0" dirty="0" smtClean="0">
              <a:latin typeface="Bahnschrift" panose="020B0502040204020203" pitchFamily="34" charset="0"/>
            </a:rPr>
            <a:t>140,8 случая на 100.000  населения** </a:t>
          </a:r>
          <a:endParaRPr lang="ru-RU" dirty="0">
            <a:latin typeface="Bahnschrift" panose="020B0502040204020203" pitchFamily="34" charset="0"/>
          </a:endParaRPr>
        </a:p>
      </dgm:t>
    </dgm:pt>
    <dgm:pt modelId="{E330CA14-A0AB-4E8C-976D-343EB1220F44}" type="parTrans" cxnId="{FACBEB18-5A78-4243-93D0-53AC8987AA9F}">
      <dgm:prSet/>
      <dgm:spPr/>
      <dgm:t>
        <a:bodyPr/>
        <a:lstStyle/>
        <a:p>
          <a:endParaRPr lang="ru-RU"/>
        </a:p>
      </dgm:t>
    </dgm:pt>
    <dgm:pt modelId="{6CDD0F83-A3D6-45D5-AF92-1C5386C07A81}" type="sibTrans" cxnId="{FACBEB18-5A78-4243-93D0-53AC8987AA9F}">
      <dgm:prSet/>
      <dgm:spPr/>
      <dgm:t>
        <a:bodyPr/>
        <a:lstStyle/>
        <a:p>
          <a:endParaRPr lang="ru-RU"/>
        </a:p>
      </dgm:t>
    </dgm:pt>
    <dgm:pt modelId="{BFABC746-F8DD-413E-A2A7-B56FF1DDFADF}">
      <dgm:prSet/>
      <dgm:spPr/>
      <dgm:t>
        <a:bodyPr/>
        <a:lstStyle/>
        <a:p>
          <a:r>
            <a:rPr lang="ru-RU" dirty="0" smtClean="0">
              <a:latin typeface="Bahnschrift" panose="020B0502040204020203" pitchFamily="34" charset="0"/>
            </a:rPr>
            <a:t>Инсульт (ОНМК) – 440.000 ежегодно**</a:t>
          </a:r>
          <a:endParaRPr lang="ru-RU" dirty="0">
            <a:latin typeface="Bahnschrift" panose="020B0502040204020203" pitchFamily="34" charset="0"/>
          </a:endParaRPr>
        </a:p>
      </dgm:t>
    </dgm:pt>
    <dgm:pt modelId="{4890FD1F-F6E9-4C53-B95E-4F7D4D34EE03}" type="parTrans" cxnId="{581BAFF6-690B-4F95-B3AC-7986F56D14E4}">
      <dgm:prSet/>
      <dgm:spPr/>
      <dgm:t>
        <a:bodyPr/>
        <a:lstStyle/>
        <a:p>
          <a:endParaRPr lang="ru-RU"/>
        </a:p>
      </dgm:t>
    </dgm:pt>
    <dgm:pt modelId="{6BEFB7E0-C5B7-4109-9447-948EC245E84F}" type="sibTrans" cxnId="{581BAFF6-690B-4F95-B3AC-7986F56D14E4}">
      <dgm:prSet/>
      <dgm:spPr/>
      <dgm:t>
        <a:bodyPr/>
        <a:lstStyle/>
        <a:p>
          <a:endParaRPr lang="ru-RU"/>
        </a:p>
      </dgm:t>
    </dgm:pt>
    <dgm:pt modelId="{3E56776A-4F37-4947-B6D7-146CB715BA21}" type="pres">
      <dgm:prSet presAssocID="{DBA73A90-F38D-4968-9A4A-97A6DBED93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E0DC27-E92D-4C53-80C0-79D180FD308C}" type="pres">
      <dgm:prSet presAssocID="{DBA73A90-F38D-4968-9A4A-97A6DBED93BF}" presName="Name1" presStyleCnt="0"/>
      <dgm:spPr/>
    </dgm:pt>
    <dgm:pt modelId="{19248955-A75A-43E9-8EDF-696FD2098C5F}" type="pres">
      <dgm:prSet presAssocID="{DBA73A90-F38D-4968-9A4A-97A6DBED93BF}" presName="cycle" presStyleCnt="0"/>
      <dgm:spPr/>
    </dgm:pt>
    <dgm:pt modelId="{009616B6-2A9B-4EA5-8E2C-115D377D72C4}" type="pres">
      <dgm:prSet presAssocID="{DBA73A90-F38D-4968-9A4A-97A6DBED93BF}" presName="srcNode" presStyleLbl="node1" presStyleIdx="0" presStyleCnt="2"/>
      <dgm:spPr/>
    </dgm:pt>
    <dgm:pt modelId="{3F1123DA-5535-4E52-802F-4C6D2527DE01}" type="pres">
      <dgm:prSet presAssocID="{DBA73A90-F38D-4968-9A4A-97A6DBED93BF}" presName="conn" presStyleLbl="parChTrans1D2" presStyleIdx="0" presStyleCnt="1"/>
      <dgm:spPr/>
      <dgm:t>
        <a:bodyPr/>
        <a:lstStyle/>
        <a:p>
          <a:endParaRPr lang="ru-RU"/>
        </a:p>
      </dgm:t>
    </dgm:pt>
    <dgm:pt modelId="{D3335F06-8EC4-42D2-821C-F8F578C421B9}" type="pres">
      <dgm:prSet presAssocID="{DBA73A90-F38D-4968-9A4A-97A6DBED93BF}" presName="extraNode" presStyleLbl="node1" presStyleIdx="0" presStyleCnt="2"/>
      <dgm:spPr/>
    </dgm:pt>
    <dgm:pt modelId="{60A13EB2-C297-4F18-B52C-E0311C915E55}" type="pres">
      <dgm:prSet presAssocID="{DBA73A90-F38D-4968-9A4A-97A6DBED93BF}" presName="dstNode" presStyleLbl="node1" presStyleIdx="0" presStyleCnt="2"/>
      <dgm:spPr/>
    </dgm:pt>
    <dgm:pt modelId="{CD8F397D-ADE1-40F4-AA21-D223244B669E}" type="pres">
      <dgm:prSet presAssocID="{C1B2F286-1A27-478A-BC78-D18C12F7DCD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E23DB-F16C-4FF4-AF3A-0839009B5189}" type="pres">
      <dgm:prSet presAssocID="{C1B2F286-1A27-478A-BC78-D18C12F7DCD0}" presName="accent_1" presStyleCnt="0"/>
      <dgm:spPr/>
    </dgm:pt>
    <dgm:pt modelId="{C72CC594-D39D-4C12-8C03-79C8FD9D433C}" type="pres">
      <dgm:prSet presAssocID="{C1B2F286-1A27-478A-BC78-D18C12F7DCD0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008C01-033F-41CF-9C8B-A19BEAFD040B}" type="pres">
      <dgm:prSet presAssocID="{BFABC746-F8DD-413E-A2A7-B56FF1DDFAD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8E49E-3D22-4275-933B-3C5A91CB77FD}" type="pres">
      <dgm:prSet presAssocID="{BFABC746-F8DD-413E-A2A7-B56FF1DDFADF}" presName="accent_2" presStyleCnt="0"/>
      <dgm:spPr/>
    </dgm:pt>
    <dgm:pt modelId="{9FBEE623-16BE-43A9-A2A4-5C17DD49FF34}" type="pres">
      <dgm:prSet presAssocID="{BFABC746-F8DD-413E-A2A7-B56FF1DDFADF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F90A198-C789-4236-B8D6-4C771946640C}" type="presOf" srcId="{C1B2F286-1A27-478A-BC78-D18C12F7DCD0}" destId="{CD8F397D-ADE1-40F4-AA21-D223244B669E}" srcOrd="0" destOrd="0" presId="urn:microsoft.com/office/officeart/2008/layout/VerticalCurvedList"/>
    <dgm:cxn modelId="{F122C582-D651-4B02-BAF6-E5C9DCDE9259}" type="presOf" srcId="{DBA73A90-F38D-4968-9A4A-97A6DBED93BF}" destId="{3E56776A-4F37-4947-B6D7-146CB715BA21}" srcOrd="0" destOrd="0" presId="urn:microsoft.com/office/officeart/2008/layout/VerticalCurvedList"/>
    <dgm:cxn modelId="{1FD2C413-B134-4C6B-BB79-29ACE9BAA84A}" type="presOf" srcId="{6CDD0F83-A3D6-45D5-AF92-1C5386C07A81}" destId="{3F1123DA-5535-4E52-802F-4C6D2527DE01}" srcOrd="0" destOrd="0" presId="urn:microsoft.com/office/officeart/2008/layout/VerticalCurvedList"/>
    <dgm:cxn modelId="{581BAFF6-690B-4F95-B3AC-7986F56D14E4}" srcId="{DBA73A90-F38D-4968-9A4A-97A6DBED93BF}" destId="{BFABC746-F8DD-413E-A2A7-B56FF1DDFADF}" srcOrd="1" destOrd="0" parTransId="{4890FD1F-F6E9-4C53-B95E-4F7D4D34EE03}" sibTransId="{6BEFB7E0-C5B7-4109-9447-948EC245E84F}"/>
    <dgm:cxn modelId="{1DC68549-8391-4909-A8DD-2544CF266C21}" type="presOf" srcId="{BFABC746-F8DD-413E-A2A7-B56FF1DDFADF}" destId="{40008C01-033F-41CF-9C8B-A19BEAFD040B}" srcOrd="0" destOrd="0" presId="urn:microsoft.com/office/officeart/2008/layout/VerticalCurvedList"/>
    <dgm:cxn modelId="{FACBEB18-5A78-4243-93D0-53AC8987AA9F}" srcId="{DBA73A90-F38D-4968-9A4A-97A6DBED93BF}" destId="{C1B2F286-1A27-478A-BC78-D18C12F7DCD0}" srcOrd="0" destOrd="0" parTransId="{E330CA14-A0AB-4E8C-976D-343EB1220F44}" sibTransId="{6CDD0F83-A3D6-45D5-AF92-1C5386C07A81}"/>
    <dgm:cxn modelId="{409F6849-A915-4EA6-AE97-E3D647D9741A}" type="presParOf" srcId="{3E56776A-4F37-4947-B6D7-146CB715BA21}" destId="{11E0DC27-E92D-4C53-80C0-79D180FD308C}" srcOrd="0" destOrd="0" presId="urn:microsoft.com/office/officeart/2008/layout/VerticalCurvedList"/>
    <dgm:cxn modelId="{FCB79621-EB33-4109-B406-0A514B37AD6F}" type="presParOf" srcId="{11E0DC27-E92D-4C53-80C0-79D180FD308C}" destId="{19248955-A75A-43E9-8EDF-696FD2098C5F}" srcOrd="0" destOrd="0" presId="urn:microsoft.com/office/officeart/2008/layout/VerticalCurvedList"/>
    <dgm:cxn modelId="{70160886-A115-49E3-99E6-B4EBF37F9A3D}" type="presParOf" srcId="{19248955-A75A-43E9-8EDF-696FD2098C5F}" destId="{009616B6-2A9B-4EA5-8E2C-115D377D72C4}" srcOrd="0" destOrd="0" presId="urn:microsoft.com/office/officeart/2008/layout/VerticalCurvedList"/>
    <dgm:cxn modelId="{8F47022D-2A76-4395-9B97-82A1AC94685E}" type="presParOf" srcId="{19248955-A75A-43E9-8EDF-696FD2098C5F}" destId="{3F1123DA-5535-4E52-802F-4C6D2527DE01}" srcOrd="1" destOrd="0" presId="urn:microsoft.com/office/officeart/2008/layout/VerticalCurvedList"/>
    <dgm:cxn modelId="{44BF4001-3DC3-47B5-A6A2-C010D731FB04}" type="presParOf" srcId="{19248955-A75A-43E9-8EDF-696FD2098C5F}" destId="{D3335F06-8EC4-42D2-821C-F8F578C421B9}" srcOrd="2" destOrd="0" presId="urn:microsoft.com/office/officeart/2008/layout/VerticalCurvedList"/>
    <dgm:cxn modelId="{0546AA07-9377-46C7-BBEF-4B71672364D6}" type="presParOf" srcId="{19248955-A75A-43E9-8EDF-696FD2098C5F}" destId="{60A13EB2-C297-4F18-B52C-E0311C915E55}" srcOrd="3" destOrd="0" presId="urn:microsoft.com/office/officeart/2008/layout/VerticalCurvedList"/>
    <dgm:cxn modelId="{E17D0A4F-FCF1-4A3C-B77B-6203BF78116B}" type="presParOf" srcId="{11E0DC27-E92D-4C53-80C0-79D180FD308C}" destId="{CD8F397D-ADE1-40F4-AA21-D223244B669E}" srcOrd="1" destOrd="0" presId="urn:microsoft.com/office/officeart/2008/layout/VerticalCurvedList"/>
    <dgm:cxn modelId="{E61289B1-36E5-4665-AE34-212D9DEDF354}" type="presParOf" srcId="{11E0DC27-E92D-4C53-80C0-79D180FD308C}" destId="{752E23DB-F16C-4FF4-AF3A-0839009B5189}" srcOrd="2" destOrd="0" presId="urn:microsoft.com/office/officeart/2008/layout/VerticalCurvedList"/>
    <dgm:cxn modelId="{8400AB42-CFFA-4BFC-AAF9-723EAF34E698}" type="presParOf" srcId="{752E23DB-F16C-4FF4-AF3A-0839009B5189}" destId="{C72CC594-D39D-4C12-8C03-79C8FD9D433C}" srcOrd="0" destOrd="0" presId="urn:microsoft.com/office/officeart/2008/layout/VerticalCurvedList"/>
    <dgm:cxn modelId="{EB2C3BFA-8CAC-402C-B108-8638540E174E}" type="presParOf" srcId="{11E0DC27-E92D-4C53-80C0-79D180FD308C}" destId="{40008C01-033F-41CF-9C8B-A19BEAFD040B}" srcOrd="3" destOrd="0" presId="urn:microsoft.com/office/officeart/2008/layout/VerticalCurvedList"/>
    <dgm:cxn modelId="{50D66791-EB6C-421B-A801-588D5338344B}" type="presParOf" srcId="{11E0DC27-E92D-4C53-80C0-79D180FD308C}" destId="{9D88E49E-3D22-4275-933B-3C5A91CB77FD}" srcOrd="4" destOrd="0" presId="urn:microsoft.com/office/officeart/2008/layout/VerticalCurvedList"/>
    <dgm:cxn modelId="{C5A4BC62-DA31-4CC3-ACB5-BB09DC744E4F}" type="presParOf" srcId="{9D88E49E-3D22-4275-933B-3C5A91CB77FD}" destId="{9FBEE623-16BE-43A9-A2A4-5C17DD49FF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665F0-FCBA-455B-9891-3B52490C89CE}" type="doc">
      <dgm:prSet loTypeId="urn:microsoft.com/office/officeart/2005/8/layout/venn3" loCatId="relationship" qsTypeId="urn:microsoft.com/office/officeart/2005/8/quickstyle/3d3" qsCatId="3D" csTypeId="urn:microsoft.com/office/officeart/2005/8/colors/accent4_3" csCatId="accent4"/>
      <dgm:spPr/>
      <dgm:t>
        <a:bodyPr/>
        <a:lstStyle/>
        <a:p>
          <a:endParaRPr lang="ru-RU"/>
        </a:p>
      </dgm:t>
    </dgm:pt>
    <dgm:pt modelId="{2DD4D748-0354-4895-89BC-7D26D323C23B}">
      <dgm:prSet/>
      <dgm:spPr/>
      <dgm:t>
        <a:bodyPr/>
        <a:lstStyle/>
        <a:p>
          <a:pPr rtl="0"/>
          <a:r>
            <a:rPr lang="ru-RU" b="0" i="0" dirty="0" smtClean="0">
              <a:latin typeface="Bahnschrift" panose="020B0502040204020203" pitchFamily="34" charset="0"/>
            </a:rPr>
            <a:t>Технология гибкой ультразвуковой электроники</a:t>
          </a:r>
          <a:endParaRPr lang="ru-RU" dirty="0">
            <a:latin typeface="Bahnschrift" panose="020B0502040204020203" pitchFamily="34" charset="0"/>
          </a:endParaRPr>
        </a:p>
      </dgm:t>
    </dgm:pt>
    <dgm:pt modelId="{33A65A7C-6F54-4CE2-871F-6B3963C014D1}" type="parTrans" cxnId="{B80560CA-DAA4-436D-A23E-A5EB5FA9691B}">
      <dgm:prSet/>
      <dgm:spPr/>
      <dgm:t>
        <a:bodyPr/>
        <a:lstStyle/>
        <a:p>
          <a:endParaRPr lang="ru-RU"/>
        </a:p>
      </dgm:t>
    </dgm:pt>
    <dgm:pt modelId="{27B4A943-AFE4-4F87-B337-E12B8C4E5F71}" type="sibTrans" cxnId="{B80560CA-DAA4-436D-A23E-A5EB5FA9691B}">
      <dgm:prSet/>
      <dgm:spPr/>
      <dgm:t>
        <a:bodyPr/>
        <a:lstStyle/>
        <a:p>
          <a:endParaRPr lang="ru-RU"/>
        </a:p>
      </dgm:t>
    </dgm:pt>
    <dgm:pt modelId="{DF5F6DF1-22F5-41BF-AAF4-F8606E7507D3}">
      <dgm:prSet/>
      <dgm:spPr/>
      <dgm:t>
        <a:bodyPr/>
        <a:lstStyle/>
        <a:p>
          <a:pPr rtl="0"/>
          <a:r>
            <a:rPr lang="ru-RU" b="0" i="0" dirty="0" smtClean="0">
              <a:latin typeface="Bahnschrift" panose="020B0502040204020203" pitchFamily="34" charset="0"/>
            </a:rPr>
            <a:t>Технология растяжимой электроники</a:t>
          </a:r>
          <a:endParaRPr lang="ru-RU" dirty="0">
            <a:latin typeface="Bahnschrift" panose="020B0502040204020203" pitchFamily="34" charset="0"/>
          </a:endParaRPr>
        </a:p>
      </dgm:t>
    </dgm:pt>
    <dgm:pt modelId="{3CDCD5AE-3050-4839-917E-CA8898B70807}" type="parTrans" cxnId="{2362C5DB-B8D2-442C-85D1-F2BF7D8523F5}">
      <dgm:prSet/>
      <dgm:spPr/>
      <dgm:t>
        <a:bodyPr/>
        <a:lstStyle/>
        <a:p>
          <a:endParaRPr lang="ru-RU"/>
        </a:p>
      </dgm:t>
    </dgm:pt>
    <dgm:pt modelId="{88FC93A1-9517-4A4F-A131-34ED8E09CEEF}" type="sibTrans" cxnId="{2362C5DB-B8D2-442C-85D1-F2BF7D8523F5}">
      <dgm:prSet/>
      <dgm:spPr/>
      <dgm:t>
        <a:bodyPr/>
        <a:lstStyle/>
        <a:p>
          <a:endParaRPr lang="ru-RU"/>
        </a:p>
      </dgm:t>
    </dgm:pt>
    <dgm:pt modelId="{FC2AB2E0-29F5-4DA2-9274-03A6AE521EF0}">
      <dgm:prSet/>
      <dgm:spPr/>
      <dgm:t>
        <a:bodyPr/>
        <a:lstStyle/>
        <a:p>
          <a:pPr rtl="0"/>
          <a:r>
            <a:rPr lang="ru-RU" b="0" i="0" dirty="0" smtClean="0">
              <a:latin typeface="Bahnschrift" panose="020B0502040204020203" pitchFamily="34" charset="0"/>
            </a:rPr>
            <a:t>Технология </a:t>
          </a:r>
          <a:r>
            <a:rPr lang="ru-RU" b="0" i="0" dirty="0" err="1" smtClean="0">
              <a:latin typeface="Bahnschrift" panose="020B0502040204020203" pitchFamily="34" charset="0"/>
            </a:rPr>
            <a:t>сейсмокардиографии</a:t>
          </a:r>
          <a:r>
            <a:rPr lang="ru-RU" b="0" i="0" dirty="0" smtClean="0">
              <a:latin typeface="Bahnschrift" panose="020B0502040204020203" pitchFamily="34" charset="0"/>
            </a:rPr>
            <a:t> (технологии обработки сигналов и </a:t>
          </a:r>
          <a:r>
            <a:rPr lang="ru-RU" b="0" i="0" dirty="0" err="1" smtClean="0">
              <a:latin typeface="Bahnschrift" panose="020B0502040204020203" pitchFamily="34" charset="0"/>
            </a:rPr>
            <a:t>сенсорики</a:t>
          </a:r>
          <a:r>
            <a:rPr lang="ru-RU" b="0" i="0" dirty="0" smtClean="0"/>
            <a:t>)</a:t>
          </a:r>
          <a:endParaRPr lang="ru-RU" dirty="0"/>
        </a:p>
      </dgm:t>
    </dgm:pt>
    <dgm:pt modelId="{AB71E39B-B6B0-4B11-A24B-A40591A6B697}" type="parTrans" cxnId="{9CC74E16-035D-4B72-BCAF-F869FC6BE795}">
      <dgm:prSet/>
      <dgm:spPr/>
      <dgm:t>
        <a:bodyPr/>
        <a:lstStyle/>
        <a:p>
          <a:endParaRPr lang="ru-RU"/>
        </a:p>
      </dgm:t>
    </dgm:pt>
    <dgm:pt modelId="{B761B4CD-0095-46FF-AA20-D4A9B441E475}" type="sibTrans" cxnId="{9CC74E16-035D-4B72-BCAF-F869FC6BE795}">
      <dgm:prSet/>
      <dgm:spPr/>
      <dgm:t>
        <a:bodyPr/>
        <a:lstStyle/>
        <a:p>
          <a:endParaRPr lang="ru-RU"/>
        </a:p>
      </dgm:t>
    </dgm:pt>
    <dgm:pt modelId="{4FED8622-21F2-4402-9182-8A311E7A03CC}" type="pres">
      <dgm:prSet presAssocID="{638665F0-FCBA-455B-9891-3B52490C89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080174-FC8D-490C-A7CD-1F936C05446A}" type="pres">
      <dgm:prSet presAssocID="{2DD4D748-0354-4895-89BC-7D26D323C23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03518-B3DB-48A6-A557-DE1EF151289B}" type="pres">
      <dgm:prSet presAssocID="{27B4A943-AFE4-4F87-B337-E12B8C4E5F71}" presName="space" presStyleCnt="0"/>
      <dgm:spPr/>
    </dgm:pt>
    <dgm:pt modelId="{17E67653-EE4C-44A9-A079-91C14AC4B417}" type="pres">
      <dgm:prSet presAssocID="{DF5F6DF1-22F5-41BF-AAF4-F8606E7507D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12F5-FF72-4609-B021-E1DCEB664BFD}" type="pres">
      <dgm:prSet presAssocID="{88FC93A1-9517-4A4F-A131-34ED8E09CEEF}" presName="space" presStyleCnt="0"/>
      <dgm:spPr/>
    </dgm:pt>
    <dgm:pt modelId="{7A36B68D-2158-4C57-841B-DF4D3B01B670}" type="pres">
      <dgm:prSet presAssocID="{FC2AB2E0-29F5-4DA2-9274-03A6AE521EF0}" presName="Name5" presStyleLbl="vennNode1" presStyleIdx="2" presStyleCnt="3" custLinFactNeighborX="-1822" custLinFactNeighborY="-1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A6247-3FEA-4991-B64B-E11C26945A44}" type="presOf" srcId="{DF5F6DF1-22F5-41BF-AAF4-F8606E7507D3}" destId="{17E67653-EE4C-44A9-A079-91C14AC4B417}" srcOrd="0" destOrd="0" presId="urn:microsoft.com/office/officeart/2005/8/layout/venn3"/>
    <dgm:cxn modelId="{2362C5DB-B8D2-442C-85D1-F2BF7D8523F5}" srcId="{638665F0-FCBA-455B-9891-3B52490C89CE}" destId="{DF5F6DF1-22F5-41BF-AAF4-F8606E7507D3}" srcOrd="1" destOrd="0" parTransId="{3CDCD5AE-3050-4839-917E-CA8898B70807}" sibTransId="{88FC93A1-9517-4A4F-A131-34ED8E09CEEF}"/>
    <dgm:cxn modelId="{B2F45CED-880C-44D5-B380-61A7F81005BD}" type="presOf" srcId="{2DD4D748-0354-4895-89BC-7D26D323C23B}" destId="{A9080174-FC8D-490C-A7CD-1F936C05446A}" srcOrd="0" destOrd="0" presId="urn:microsoft.com/office/officeart/2005/8/layout/venn3"/>
    <dgm:cxn modelId="{9CC74E16-035D-4B72-BCAF-F869FC6BE795}" srcId="{638665F0-FCBA-455B-9891-3B52490C89CE}" destId="{FC2AB2E0-29F5-4DA2-9274-03A6AE521EF0}" srcOrd="2" destOrd="0" parTransId="{AB71E39B-B6B0-4B11-A24B-A40591A6B697}" sibTransId="{B761B4CD-0095-46FF-AA20-D4A9B441E475}"/>
    <dgm:cxn modelId="{B80560CA-DAA4-436D-A23E-A5EB5FA9691B}" srcId="{638665F0-FCBA-455B-9891-3B52490C89CE}" destId="{2DD4D748-0354-4895-89BC-7D26D323C23B}" srcOrd="0" destOrd="0" parTransId="{33A65A7C-6F54-4CE2-871F-6B3963C014D1}" sibTransId="{27B4A943-AFE4-4F87-B337-E12B8C4E5F71}"/>
    <dgm:cxn modelId="{BF2E321F-CD7D-486B-9758-E93FB3C415F5}" type="presOf" srcId="{FC2AB2E0-29F5-4DA2-9274-03A6AE521EF0}" destId="{7A36B68D-2158-4C57-841B-DF4D3B01B670}" srcOrd="0" destOrd="0" presId="urn:microsoft.com/office/officeart/2005/8/layout/venn3"/>
    <dgm:cxn modelId="{4AAB6534-D681-401F-BFC5-8603F573C2C6}" type="presOf" srcId="{638665F0-FCBA-455B-9891-3B52490C89CE}" destId="{4FED8622-21F2-4402-9182-8A311E7A03CC}" srcOrd="0" destOrd="0" presId="urn:microsoft.com/office/officeart/2005/8/layout/venn3"/>
    <dgm:cxn modelId="{54DA1070-F099-4157-9886-49A74EAFC53D}" type="presParOf" srcId="{4FED8622-21F2-4402-9182-8A311E7A03CC}" destId="{A9080174-FC8D-490C-A7CD-1F936C05446A}" srcOrd="0" destOrd="0" presId="urn:microsoft.com/office/officeart/2005/8/layout/venn3"/>
    <dgm:cxn modelId="{107D6025-788F-409E-8671-6EC1CFE58535}" type="presParOf" srcId="{4FED8622-21F2-4402-9182-8A311E7A03CC}" destId="{6B103518-B3DB-48A6-A557-DE1EF151289B}" srcOrd="1" destOrd="0" presId="urn:microsoft.com/office/officeart/2005/8/layout/venn3"/>
    <dgm:cxn modelId="{D9746AC2-4503-4EE3-A98B-CD219CBB86B6}" type="presParOf" srcId="{4FED8622-21F2-4402-9182-8A311E7A03CC}" destId="{17E67653-EE4C-44A9-A079-91C14AC4B417}" srcOrd="2" destOrd="0" presId="urn:microsoft.com/office/officeart/2005/8/layout/venn3"/>
    <dgm:cxn modelId="{88F15FA7-2B2F-4929-9359-D515B6C268D7}" type="presParOf" srcId="{4FED8622-21F2-4402-9182-8A311E7A03CC}" destId="{E20B12F5-FF72-4609-B021-E1DCEB664BFD}" srcOrd="3" destOrd="0" presId="urn:microsoft.com/office/officeart/2005/8/layout/venn3"/>
    <dgm:cxn modelId="{CABDF06A-E003-42EA-A683-3A7013C18E32}" type="presParOf" srcId="{4FED8622-21F2-4402-9182-8A311E7A03CC}" destId="{7A36B68D-2158-4C57-841B-DF4D3B01B67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794735-6B74-489C-8935-38EDFE8744EA}" type="doc">
      <dgm:prSet loTypeId="urn:microsoft.com/office/officeart/2005/8/layout/venn2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08C8A65-0CBD-413B-BC41-CDA31F5005DA}">
      <dgm:prSet custT="1"/>
      <dgm:spPr/>
      <dgm:t>
        <a:bodyPr/>
        <a:lstStyle/>
        <a:p>
          <a:pPr rtl="0"/>
          <a:endParaRPr lang="ru-RU" sz="2300" dirty="0">
            <a:latin typeface="Bahnschrift" panose="020B0502040204020203" pitchFamily="34" charset="0"/>
          </a:endParaRPr>
        </a:p>
      </dgm:t>
    </dgm:pt>
    <dgm:pt modelId="{31BA6EB9-1EBF-463E-8931-1BE83CF7F73D}" type="parTrans" cxnId="{7F8A6126-D870-4802-A05A-A5B953F3E3A4}">
      <dgm:prSet/>
      <dgm:spPr/>
      <dgm:t>
        <a:bodyPr/>
        <a:lstStyle/>
        <a:p>
          <a:endParaRPr lang="ru-RU"/>
        </a:p>
      </dgm:t>
    </dgm:pt>
    <dgm:pt modelId="{E9041FD4-8B9B-4F9B-B2F6-1F77B731CD04}" type="sibTrans" cxnId="{7F8A6126-D870-4802-A05A-A5B953F3E3A4}">
      <dgm:prSet/>
      <dgm:spPr/>
      <dgm:t>
        <a:bodyPr/>
        <a:lstStyle/>
        <a:p>
          <a:endParaRPr lang="ru-RU"/>
        </a:p>
      </dgm:t>
    </dgm:pt>
    <dgm:pt modelId="{C3790BEE-358E-49D8-9090-AEF070E1AE1F}">
      <dgm:prSet custT="1"/>
      <dgm:spPr/>
      <dgm:t>
        <a:bodyPr/>
        <a:lstStyle/>
        <a:p>
          <a:pPr rtl="0"/>
          <a:endParaRPr lang="ru-RU" sz="2400" dirty="0">
            <a:latin typeface="Bahnschrift" panose="020B0502040204020203" pitchFamily="34" charset="0"/>
          </a:endParaRPr>
        </a:p>
      </dgm:t>
    </dgm:pt>
    <dgm:pt modelId="{2E668A2F-7346-41E5-8459-EB7CD71F530B}" type="parTrans" cxnId="{8FC89FCA-A98C-4416-B92D-4620123DA1DE}">
      <dgm:prSet/>
      <dgm:spPr/>
      <dgm:t>
        <a:bodyPr/>
        <a:lstStyle/>
        <a:p>
          <a:endParaRPr lang="ru-RU"/>
        </a:p>
      </dgm:t>
    </dgm:pt>
    <dgm:pt modelId="{D069B8FD-7726-4D75-9C79-247E78ADEEED}" type="sibTrans" cxnId="{8FC89FCA-A98C-4416-B92D-4620123DA1DE}">
      <dgm:prSet/>
      <dgm:spPr/>
      <dgm:t>
        <a:bodyPr/>
        <a:lstStyle/>
        <a:p>
          <a:endParaRPr lang="ru-RU"/>
        </a:p>
      </dgm:t>
    </dgm:pt>
    <dgm:pt modelId="{A492B70C-20F3-471D-9CF1-0D5D9E3DADD5}">
      <dgm:prSet custT="1"/>
      <dgm:spPr/>
      <dgm:t>
        <a:bodyPr/>
        <a:lstStyle/>
        <a:p>
          <a:pPr rtl="0"/>
          <a:r>
            <a:rPr lang="en-US" sz="6000" b="0" i="0" dirty="0" smtClean="0">
              <a:latin typeface="Bahnschrift" panose="020B0502040204020203" pitchFamily="34" charset="0"/>
            </a:rPr>
            <a:t>SOM</a:t>
          </a:r>
          <a:endParaRPr lang="ru-RU" sz="6000" dirty="0">
            <a:latin typeface="Bahnschrift" panose="020B0502040204020203" pitchFamily="34" charset="0"/>
          </a:endParaRPr>
        </a:p>
      </dgm:t>
    </dgm:pt>
    <dgm:pt modelId="{6446DA65-0E0C-42E3-B8B8-F2F08D12FB60}" type="parTrans" cxnId="{1686182A-6D1E-41DC-8985-D11AF4AB2637}">
      <dgm:prSet/>
      <dgm:spPr/>
      <dgm:t>
        <a:bodyPr/>
        <a:lstStyle/>
        <a:p>
          <a:endParaRPr lang="ru-RU"/>
        </a:p>
      </dgm:t>
    </dgm:pt>
    <dgm:pt modelId="{4A395D6A-3657-45B1-8364-B4F96BD47EDF}" type="sibTrans" cxnId="{1686182A-6D1E-41DC-8985-D11AF4AB2637}">
      <dgm:prSet/>
      <dgm:spPr/>
      <dgm:t>
        <a:bodyPr/>
        <a:lstStyle/>
        <a:p>
          <a:endParaRPr lang="ru-RU"/>
        </a:p>
      </dgm:t>
    </dgm:pt>
    <dgm:pt modelId="{1D758B96-87FA-4CAC-863C-CBFA6C326A7A}" type="pres">
      <dgm:prSet presAssocID="{E1794735-6B74-489C-8935-38EDFE8744E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30E20-840F-41C3-8BB6-65D5D1AB261B}" type="pres">
      <dgm:prSet presAssocID="{E1794735-6B74-489C-8935-38EDFE8744EA}" presName="comp1" presStyleCnt="0"/>
      <dgm:spPr/>
    </dgm:pt>
    <dgm:pt modelId="{B58661DE-EDD5-4101-862E-BEF5CC9E7113}" type="pres">
      <dgm:prSet presAssocID="{E1794735-6B74-489C-8935-38EDFE8744EA}" presName="circle1" presStyleLbl="node1" presStyleIdx="0" presStyleCnt="3" custLinFactNeighborX="-70852" custLinFactNeighborY="-210"/>
      <dgm:spPr/>
      <dgm:t>
        <a:bodyPr/>
        <a:lstStyle/>
        <a:p>
          <a:endParaRPr lang="ru-RU"/>
        </a:p>
      </dgm:t>
    </dgm:pt>
    <dgm:pt modelId="{90079DF5-FB76-44EF-8A40-05B44E794FF4}" type="pres">
      <dgm:prSet presAssocID="{E1794735-6B74-489C-8935-38EDFE8744E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0D7C-469D-43D4-89ED-C26A46CC16F4}" type="pres">
      <dgm:prSet presAssocID="{E1794735-6B74-489C-8935-38EDFE8744EA}" presName="comp2" presStyleCnt="0"/>
      <dgm:spPr/>
    </dgm:pt>
    <dgm:pt modelId="{F5D85454-7D30-4530-AD18-22758661CC25}" type="pres">
      <dgm:prSet presAssocID="{E1794735-6B74-489C-8935-38EDFE8744EA}" presName="circle2" presStyleLbl="node1" presStyleIdx="1" presStyleCnt="3" custLinFactNeighborX="22255" custLinFactNeighborY="-20745"/>
      <dgm:spPr/>
      <dgm:t>
        <a:bodyPr/>
        <a:lstStyle/>
        <a:p>
          <a:endParaRPr lang="ru-RU"/>
        </a:p>
      </dgm:t>
    </dgm:pt>
    <dgm:pt modelId="{A6FAF7EE-8EEE-4F30-8086-33060564D0CD}" type="pres">
      <dgm:prSet presAssocID="{E1794735-6B74-489C-8935-38EDFE8744E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E9497-48BE-4BED-9328-8D001027C84E}" type="pres">
      <dgm:prSet presAssocID="{E1794735-6B74-489C-8935-38EDFE8744EA}" presName="comp3" presStyleCnt="0"/>
      <dgm:spPr/>
    </dgm:pt>
    <dgm:pt modelId="{3310FFCB-A0E5-424E-96D5-74AA5D78BABF}" type="pres">
      <dgm:prSet presAssocID="{E1794735-6B74-489C-8935-38EDFE8744EA}" presName="circle3" presStyleLbl="node1" presStyleIdx="2" presStyleCnt="3" custLinFactX="58382" custLinFactNeighborX="100000" custLinFactNeighborY="-60718"/>
      <dgm:spPr/>
      <dgm:t>
        <a:bodyPr/>
        <a:lstStyle/>
        <a:p>
          <a:endParaRPr lang="ru-RU"/>
        </a:p>
      </dgm:t>
    </dgm:pt>
    <dgm:pt modelId="{DFAC7602-61A3-47EE-84FB-11E075B203EF}" type="pres">
      <dgm:prSet presAssocID="{E1794735-6B74-489C-8935-38EDFE8744E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1D2CB-3B56-4CD9-A168-E19B2F80DD3E}" type="presOf" srcId="{C3790BEE-358E-49D8-9090-AEF070E1AE1F}" destId="{A6FAF7EE-8EEE-4F30-8086-33060564D0CD}" srcOrd="1" destOrd="0" presId="urn:microsoft.com/office/officeart/2005/8/layout/venn2"/>
    <dgm:cxn modelId="{DE2A1046-0FF4-45AA-82A5-2CC847CD79B1}" type="presOf" srcId="{C3790BEE-358E-49D8-9090-AEF070E1AE1F}" destId="{F5D85454-7D30-4530-AD18-22758661CC25}" srcOrd="0" destOrd="0" presId="urn:microsoft.com/office/officeart/2005/8/layout/venn2"/>
    <dgm:cxn modelId="{141FA98E-F135-4C3F-9BEF-41D46C742FD8}" type="presOf" srcId="{108C8A65-0CBD-413B-BC41-CDA31F5005DA}" destId="{90079DF5-FB76-44EF-8A40-05B44E794FF4}" srcOrd="1" destOrd="0" presId="urn:microsoft.com/office/officeart/2005/8/layout/venn2"/>
    <dgm:cxn modelId="{7F8A6126-D870-4802-A05A-A5B953F3E3A4}" srcId="{E1794735-6B74-489C-8935-38EDFE8744EA}" destId="{108C8A65-0CBD-413B-BC41-CDA31F5005DA}" srcOrd="0" destOrd="0" parTransId="{31BA6EB9-1EBF-463E-8931-1BE83CF7F73D}" sibTransId="{E9041FD4-8B9B-4F9B-B2F6-1F77B731CD04}"/>
    <dgm:cxn modelId="{0F04DA1F-FF00-4CC9-B92A-E75EAAB3486F}" type="presOf" srcId="{A492B70C-20F3-471D-9CF1-0D5D9E3DADD5}" destId="{DFAC7602-61A3-47EE-84FB-11E075B203EF}" srcOrd="1" destOrd="0" presId="urn:microsoft.com/office/officeart/2005/8/layout/venn2"/>
    <dgm:cxn modelId="{8FC89FCA-A98C-4416-B92D-4620123DA1DE}" srcId="{E1794735-6B74-489C-8935-38EDFE8744EA}" destId="{C3790BEE-358E-49D8-9090-AEF070E1AE1F}" srcOrd="1" destOrd="0" parTransId="{2E668A2F-7346-41E5-8459-EB7CD71F530B}" sibTransId="{D069B8FD-7726-4D75-9C79-247E78ADEEED}"/>
    <dgm:cxn modelId="{48A9BED3-42B6-4497-9D56-81B014A071D2}" type="presOf" srcId="{E1794735-6B74-489C-8935-38EDFE8744EA}" destId="{1D758B96-87FA-4CAC-863C-CBFA6C326A7A}" srcOrd="0" destOrd="0" presId="urn:microsoft.com/office/officeart/2005/8/layout/venn2"/>
    <dgm:cxn modelId="{6A8657FE-6956-43F7-9098-1B64F606AED1}" type="presOf" srcId="{A492B70C-20F3-471D-9CF1-0D5D9E3DADD5}" destId="{3310FFCB-A0E5-424E-96D5-74AA5D78BABF}" srcOrd="0" destOrd="0" presId="urn:microsoft.com/office/officeart/2005/8/layout/venn2"/>
    <dgm:cxn modelId="{54DF5DA9-5F8F-4AF7-A855-F800D45363DB}" type="presOf" srcId="{108C8A65-0CBD-413B-BC41-CDA31F5005DA}" destId="{B58661DE-EDD5-4101-862E-BEF5CC9E7113}" srcOrd="0" destOrd="0" presId="urn:microsoft.com/office/officeart/2005/8/layout/venn2"/>
    <dgm:cxn modelId="{1686182A-6D1E-41DC-8985-D11AF4AB2637}" srcId="{E1794735-6B74-489C-8935-38EDFE8744EA}" destId="{A492B70C-20F3-471D-9CF1-0D5D9E3DADD5}" srcOrd="2" destOrd="0" parTransId="{6446DA65-0E0C-42E3-B8B8-F2F08D12FB60}" sibTransId="{4A395D6A-3657-45B1-8364-B4F96BD47EDF}"/>
    <dgm:cxn modelId="{786247C7-AA99-4C30-9A59-0B2CE32A757B}" type="presParOf" srcId="{1D758B96-87FA-4CAC-863C-CBFA6C326A7A}" destId="{51030E20-840F-41C3-8BB6-65D5D1AB261B}" srcOrd="0" destOrd="0" presId="urn:microsoft.com/office/officeart/2005/8/layout/venn2"/>
    <dgm:cxn modelId="{5DCD15A7-2502-4C7B-BD2D-ACBFDFE83A27}" type="presParOf" srcId="{51030E20-840F-41C3-8BB6-65D5D1AB261B}" destId="{B58661DE-EDD5-4101-862E-BEF5CC9E7113}" srcOrd="0" destOrd="0" presId="urn:microsoft.com/office/officeart/2005/8/layout/venn2"/>
    <dgm:cxn modelId="{2E377DE3-73AF-4B46-BE7B-F7042E06BBF6}" type="presParOf" srcId="{51030E20-840F-41C3-8BB6-65D5D1AB261B}" destId="{90079DF5-FB76-44EF-8A40-05B44E794FF4}" srcOrd="1" destOrd="0" presId="urn:microsoft.com/office/officeart/2005/8/layout/venn2"/>
    <dgm:cxn modelId="{DC043559-DEDD-436F-B452-9588250F0987}" type="presParOf" srcId="{1D758B96-87FA-4CAC-863C-CBFA6C326A7A}" destId="{18600D7C-469D-43D4-89ED-C26A46CC16F4}" srcOrd="1" destOrd="0" presId="urn:microsoft.com/office/officeart/2005/8/layout/venn2"/>
    <dgm:cxn modelId="{14E2DBD7-8EE4-40CC-8393-7239916827A4}" type="presParOf" srcId="{18600D7C-469D-43D4-89ED-C26A46CC16F4}" destId="{F5D85454-7D30-4530-AD18-22758661CC25}" srcOrd="0" destOrd="0" presId="urn:microsoft.com/office/officeart/2005/8/layout/venn2"/>
    <dgm:cxn modelId="{B40677F6-B980-40CB-9A10-6645FF2C4BB5}" type="presParOf" srcId="{18600D7C-469D-43D4-89ED-C26A46CC16F4}" destId="{A6FAF7EE-8EEE-4F30-8086-33060564D0CD}" srcOrd="1" destOrd="0" presId="urn:microsoft.com/office/officeart/2005/8/layout/venn2"/>
    <dgm:cxn modelId="{9F26F2D0-4998-4D9D-B279-535A269F41CC}" type="presParOf" srcId="{1D758B96-87FA-4CAC-863C-CBFA6C326A7A}" destId="{E15E9497-48BE-4BED-9328-8D001027C84E}" srcOrd="2" destOrd="0" presId="urn:microsoft.com/office/officeart/2005/8/layout/venn2"/>
    <dgm:cxn modelId="{3D03CEBC-B442-40A6-B517-6071FE90433A}" type="presParOf" srcId="{E15E9497-48BE-4BED-9328-8D001027C84E}" destId="{3310FFCB-A0E5-424E-96D5-74AA5D78BABF}" srcOrd="0" destOrd="0" presId="urn:microsoft.com/office/officeart/2005/8/layout/venn2"/>
    <dgm:cxn modelId="{2C728EA6-3490-420A-A83A-1F7488887608}" type="presParOf" srcId="{E15E9497-48BE-4BED-9328-8D001027C84E}" destId="{DFAC7602-61A3-47EE-84FB-11E075B203E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52706-077F-403D-8D71-CACBE6FE4910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5C2786A-160E-44FE-8995-C04B5C40ADF2}">
      <dgm:prSet/>
      <dgm:spPr/>
      <dgm:t>
        <a:bodyPr/>
        <a:lstStyle/>
        <a:p>
          <a:pPr rtl="0"/>
          <a:r>
            <a:rPr lang="ru-RU" b="0" i="0" smtClean="0"/>
            <a:t>Оценка рынка </a:t>
          </a:r>
          <a:endParaRPr lang="ru-RU"/>
        </a:p>
      </dgm:t>
    </dgm:pt>
    <dgm:pt modelId="{99DE6258-3F54-40FD-A581-7E68D09F56BB}" type="parTrans" cxnId="{CC372205-9832-4E08-8DA5-F967A9889988}">
      <dgm:prSet/>
      <dgm:spPr/>
      <dgm:t>
        <a:bodyPr/>
        <a:lstStyle/>
        <a:p>
          <a:endParaRPr lang="ru-RU"/>
        </a:p>
      </dgm:t>
    </dgm:pt>
    <dgm:pt modelId="{8813B80F-D78E-4EF8-91F6-8673371085C2}" type="sibTrans" cxnId="{CC372205-9832-4E08-8DA5-F967A9889988}">
      <dgm:prSet/>
      <dgm:spPr/>
      <dgm:t>
        <a:bodyPr/>
        <a:lstStyle/>
        <a:p>
          <a:endParaRPr lang="ru-RU"/>
        </a:p>
      </dgm:t>
    </dgm:pt>
    <dgm:pt modelId="{6987E2E7-EC94-4120-A587-D1D44C25FC47}">
      <dgm:prSet/>
      <dgm:spPr/>
      <dgm:t>
        <a:bodyPr/>
        <a:lstStyle/>
        <a:p>
          <a:pPr rtl="0"/>
          <a:r>
            <a:rPr lang="ru-RU" b="0" i="0" dirty="0" smtClean="0"/>
            <a:t>Проведение проблемных интервью и сегментация ЦА</a:t>
          </a:r>
          <a:endParaRPr lang="ru-RU" dirty="0"/>
        </a:p>
      </dgm:t>
    </dgm:pt>
    <dgm:pt modelId="{7DAC8B22-DD26-43B0-9081-854715DC69DE}" type="parTrans" cxnId="{B32482A8-05DA-4DCD-8996-82950EB8B65E}">
      <dgm:prSet/>
      <dgm:spPr/>
      <dgm:t>
        <a:bodyPr/>
        <a:lstStyle/>
        <a:p>
          <a:endParaRPr lang="ru-RU"/>
        </a:p>
      </dgm:t>
    </dgm:pt>
    <dgm:pt modelId="{1CD9C3A8-C927-4B0E-9D0F-97F9B50EC2A8}" type="sibTrans" cxnId="{B32482A8-05DA-4DCD-8996-82950EB8B65E}">
      <dgm:prSet/>
      <dgm:spPr/>
      <dgm:t>
        <a:bodyPr/>
        <a:lstStyle/>
        <a:p>
          <a:endParaRPr lang="ru-RU"/>
        </a:p>
      </dgm:t>
    </dgm:pt>
    <dgm:pt modelId="{276BE9BE-B510-4423-B29A-8D6CBC39BC25}">
      <dgm:prSet/>
      <dgm:spPr/>
      <dgm:t>
        <a:bodyPr/>
        <a:lstStyle/>
        <a:p>
          <a:pPr rtl="0"/>
          <a:r>
            <a:rPr lang="ru-RU" b="0" i="0" dirty="0" smtClean="0"/>
            <a:t>Поиск в команду участника с техническими компетенциями</a:t>
          </a:r>
          <a:endParaRPr lang="ru-RU" dirty="0"/>
        </a:p>
      </dgm:t>
    </dgm:pt>
    <dgm:pt modelId="{0FE96070-9225-434D-AE7B-9F9B254BEB3B}" type="parTrans" cxnId="{0D92E07B-E95C-4A7B-8B6E-D77B04A673D2}">
      <dgm:prSet/>
      <dgm:spPr/>
      <dgm:t>
        <a:bodyPr/>
        <a:lstStyle/>
        <a:p>
          <a:endParaRPr lang="ru-RU"/>
        </a:p>
      </dgm:t>
    </dgm:pt>
    <dgm:pt modelId="{A3A4F544-F9D3-4218-BD0B-03A18580B14C}" type="sibTrans" cxnId="{0D92E07B-E95C-4A7B-8B6E-D77B04A673D2}">
      <dgm:prSet/>
      <dgm:spPr/>
      <dgm:t>
        <a:bodyPr/>
        <a:lstStyle/>
        <a:p>
          <a:endParaRPr lang="ru-RU"/>
        </a:p>
      </dgm:t>
    </dgm:pt>
    <dgm:pt modelId="{DDD5FF5D-718C-4B88-A829-F45788F4ECEA}">
      <dgm:prSet/>
      <dgm:spPr/>
      <dgm:t>
        <a:bodyPr/>
        <a:lstStyle/>
        <a:p>
          <a:pPr rtl="0"/>
          <a:r>
            <a:rPr lang="ru-RU" b="0" i="0" dirty="0" smtClean="0"/>
            <a:t>Создание рабочего прототипа с УЗИ-датчиком и ЭКГ</a:t>
          </a:r>
          <a:endParaRPr lang="ru-RU" dirty="0"/>
        </a:p>
      </dgm:t>
    </dgm:pt>
    <dgm:pt modelId="{0792900A-E398-488A-9848-751019DBEFD9}" type="parTrans" cxnId="{68B1B500-15E1-4A2F-94C0-789739A6C2D5}">
      <dgm:prSet/>
      <dgm:spPr/>
      <dgm:t>
        <a:bodyPr/>
        <a:lstStyle/>
        <a:p>
          <a:endParaRPr lang="ru-RU"/>
        </a:p>
      </dgm:t>
    </dgm:pt>
    <dgm:pt modelId="{F926A430-6F5E-4297-B7F6-0D2CDEA77FA9}" type="sibTrans" cxnId="{68B1B500-15E1-4A2F-94C0-789739A6C2D5}">
      <dgm:prSet/>
      <dgm:spPr/>
      <dgm:t>
        <a:bodyPr/>
        <a:lstStyle/>
        <a:p>
          <a:endParaRPr lang="ru-RU"/>
        </a:p>
      </dgm:t>
    </dgm:pt>
    <dgm:pt modelId="{400CDF46-CF41-47AD-A484-0739F53712D9}">
      <dgm:prSet/>
      <dgm:spPr/>
      <dgm:t>
        <a:bodyPr/>
        <a:lstStyle/>
        <a:p>
          <a:pPr rtl="0"/>
          <a:r>
            <a:rPr lang="ru-RU" b="0" i="0" smtClean="0"/>
            <a:t>Разработка интерфейса мобильного приложения</a:t>
          </a:r>
          <a:endParaRPr lang="ru-RU"/>
        </a:p>
      </dgm:t>
    </dgm:pt>
    <dgm:pt modelId="{C47D5FF0-F6A4-4304-BEFB-2F4C74315B39}" type="parTrans" cxnId="{0BB5B190-B5FB-49EF-9C20-C8F0F5EBB050}">
      <dgm:prSet/>
      <dgm:spPr/>
      <dgm:t>
        <a:bodyPr/>
        <a:lstStyle/>
        <a:p>
          <a:endParaRPr lang="ru-RU"/>
        </a:p>
      </dgm:t>
    </dgm:pt>
    <dgm:pt modelId="{88CCC615-7F6A-47B8-A49D-9C1EC562C697}" type="sibTrans" cxnId="{0BB5B190-B5FB-49EF-9C20-C8F0F5EBB050}">
      <dgm:prSet/>
      <dgm:spPr/>
      <dgm:t>
        <a:bodyPr/>
        <a:lstStyle/>
        <a:p>
          <a:endParaRPr lang="ru-RU"/>
        </a:p>
      </dgm:t>
    </dgm:pt>
    <dgm:pt modelId="{5B5ED837-CA37-4DDC-A6BD-80ED2C5DB011}" type="pres">
      <dgm:prSet presAssocID="{CD152706-077F-403D-8D71-CACBE6FE4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604AA-B81C-4D3A-838B-35415E16F138}" type="pres">
      <dgm:prSet presAssocID="{F5C2786A-160E-44FE-8995-C04B5C40AD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5A359-97E8-4D51-9D46-43E2DE233587}" type="pres">
      <dgm:prSet presAssocID="{8813B80F-D78E-4EF8-91F6-8673371085C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973EF49-0BC1-434F-A618-1C7619A20F2B}" type="pres">
      <dgm:prSet presAssocID="{8813B80F-D78E-4EF8-91F6-8673371085C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91292ED-2B1B-42C1-802D-667EB011D84B}" type="pres">
      <dgm:prSet presAssocID="{6987E2E7-EC94-4120-A587-D1D44C25FC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00852-A014-4E91-AC90-C0879F7A2B7E}" type="pres">
      <dgm:prSet presAssocID="{1CD9C3A8-C927-4B0E-9D0F-97F9B50EC2A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18EB348-F813-4DD8-AE16-1F43B2FB8762}" type="pres">
      <dgm:prSet presAssocID="{1CD9C3A8-C927-4B0E-9D0F-97F9B50EC2A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0E33495-0DFF-4E9A-87FA-85EE93E4F96A}" type="pres">
      <dgm:prSet presAssocID="{276BE9BE-B510-4423-B29A-8D6CBC39BC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05943-6F42-4150-8E05-7523B03B6976}" type="pres">
      <dgm:prSet presAssocID="{A3A4F544-F9D3-4218-BD0B-03A18580B14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B869D32-5365-4883-AFEE-EFAC3A6C367E}" type="pres">
      <dgm:prSet presAssocID="{A3A4F544-F9D3-4218-BD0B-03A18580B14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54EAF95-C80F-4A7D-9183-35CAB072E74C}" type="pres">
      <dgm:prSet presAssocID="{DDD5FF5D-718C-4B88-A829-F45788F4EC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30289-AADC-498C-9C53-6FB619DE3E8B}" type="pres">
      <dgm:prSet presAssocID="{F926A430-6F5E-4297-B7F6-0D2CDEA77FA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5EE8203-A075-4AA7-B99C-8DDF9E4C6B79}" type="pres">
      <dgm:prSet presAssocID="{F926A430-6F5E-4297-B7F6-0D2CDEA77FA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E762675-7C41-431C-828C-8C40EE9366EE}" type="pres">
      <dgm:prSet presAssocID="{400CDF46-CF41-47AD-A484-0739F53712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3153D-74E4-4156-B393-8C3EC6AA479A}" type="presOf" srcId="{6987E2E7-EC94-4120-A587-D1D44C25FC47}" destId="{891292ED-2B1B-42C1-802D-667EB011D84B}" srcOrd="0" destOrd="0" presId="urn:microsoft.com/office/officeart/2005/8/layout/process1"/>
    <dgm:cxn modelId="{F38028EC-BEEC-4226-8C4E-0C2AA70DAC65}" type="presOf" srcId="{CD152706-077F-403D-8D71-CACBE6FE4910}" destId="{5B5ED837-CA37-4DDC-A6BD-80ED2C5DB011}" srcOrd="0" destOrd="0" presId="urn:microsoft.com/office/officeart/2005/8/layout/process1"/>
    <dgm:cxn modelId="{CB7E6C67-F420-45A7-A45A-49B3588C75BE}" type="presOf" srcId="{400CDF46-CF41-47AD-A484-0739F53712D9}" destId="{8E762675-7C41-431C-828C-8C40EE9366EE}" srcOrd="0" destOrd="0" presId="urn:microsoft.com/office/officeart/2005/8/layout/process1"/>
    <dgm:cxn modelId="{14BFA27D-B1C1-49B2-91FC-E9B2C413354B}" type="presOf" srcId="{F926A430-6F5E-4297-B7F6-0D2CDEA77FA9}" destId="{25EE8203-A075-4AA7-B99C-8DDF9E4C6B79}" srcOrd="1" destOrd="0" presId="urn:microsoft.com/office/officeart/2005/8/layout/process1"/>
    <dgm:cxn modelId="{68BD18BB-447C-4C8B-A11A-6BB88EB37D0C}" type="presOf" srcId="{A3A4F544-F9D3-4218-BD0B-03A18580B14C}" destId="{8CE05943-6F42-4150-8E05-7523B03B6976}" srcOrd="0" destOrd="0" presId="urn:microsoft.com/office/officeart/2005/8/layout/process1"/>
    <dgm:cxn modelId="{1A89F65A-FC30-4C1C-ADCE-50716A1F384C}" type="presOf" srcId="{F5C2786A-160E-44FE-8995-C04B5C40ADF2}" destId="{830604AA-B81C-4D3A-838B-35415E16F138}" srcOrd="0" destOrd="0" presId="urn:microsoft.com/office/officeart/2005/8/layout/process1"/>
    <dgm:cxn modelId="{191C892C-5631-4681-B09E-1C35A152C3BC}" type="presOf" srcId="{8813B80F-D78E-4EF8-91F6-8673371085C2}" destId="{2555A359-97E8-4D51-9D46-43E2DE233587}" srcOrd="0" destOrd="0" presId="urn:microsoft.com/office/officeart/2005/8/layout/process1"/>
    <dgm:cxn modelId="{0D92E07B-E95C-4A7B-8B6E-D77B04A673D2}" srcId="{CD152706-077F-403D-8D71-CACBE6FE4910}" destId="{276BE9BE-B510-4423-B29A-8D6CBC39BC25}" srcOrd="2" destOrd="0" parTransId="{0FE96070-9225-434D-AE7B-9F9B254BEB3B}" sibTransId="{A3A4F544-F9D3-4218-BD0B-03A18580B14C}"/>
    <dgm:cxn modelId="{5E59EEA9-F24A-4643-8727-BC303FE39213}" type="presOf" srcId="{1CD9C3A8-C927-4B0E-9D0F-97F9B50EC2A8}" destId="{4D300852-A014-4E91-AC90-C0879F7A2B7E}" srcOrd="0" destOrd="0" presId="urn:microsoft.com/office/officeart/2005/8/layout/process1"/>
    <dgm:cxn modelId="{68B1B500-15E1-4A2F-94C0-789739A6C2D5}" srcId="{CD152706-077F-403D-8D71-CACBE6FE4910}" destId="{DDD5FF5D-718C-4B88-A829-F45788F4ECEA}" srcOrd="3" destOrd="0" parTransId="{0792900A-E398-488A-9848-751019DBEFD9}" sibTransId="{F926A430-6F5E-4297-B7F6-0D2CDEA77FA9}"/>
    <dgm:cxn modelId="{1ABC379B-14CB-4DC5-8A08-13E7A4670E1D}" type="presOf" srcId="{A3A4F544-F9D3-4218-BD0B-03A18580B14C}" destId="{0B869D32-5365-4883-AFEE-EFAC3A6C367E}" srcOrd="1" destOrd="0" presId="urn:microsoft.com/office/officeart/2005/8/layout/process1"/>
    <dgm:cxn modelId="{CC372205-9832-4E08-8DA5-F967A9889988}" srcId="{CD152706-077F-403D-8D71-CACBE6FE4910}" destId="{F5C2786A-160E-44FE-8995-C04B5C40ADF2}" srcOrd="0" destOrd="0" parTransId="{99DE6258-3F54-40FD-A581-7E68D09F56BB}" sibTransId="{8813B80F-D78E-4EF8-91F6-8673371085C2}"/>
    <dgm:cxn modelId="{B07C3698-2AF4-41E8-875C-FF56E3372F79}" type="presOf" srcId="{1CD9C3A8-C927-4B0E-9D0F-97F9B50EC2A8}" destId="{218EB348-F813-4DD8-AE16-1F43B2FB8762}" srcOrd="1" destOrd="0" presId="urn:microsoft.com/office/officeart/2005/8/layout/process1"/>
    <dgm:cxn modelId="{D002CE55-8454-46D9-AF48-D5CA56454D35}" type="presOf" srcId="{8813B80F-D78E-4EF8-91F6-8673371085C2}" destId="{A973EF49-0BC1-434F-A618-1C7619A20F2B}" srcOrd="1" destOrd="0" presId="urn:microsoft.com/office/officeart/2005/8/layout/process1"/>
    <dgm:cxn modelId="{0BB5B190-B5FB-49EF-9C20-C8F0F5EBB050}" srcId="{CD152706-077F-403D-8D71-CACBE6FE4910}" destId="{400CDF46-CF41-47AD-A484-0739F53712D9}" srcOrd="4" destOrd="0" parTransId="{C47D5FF0-F6A4-4304-BEFB-2F4C74315B39}" sibTransId="{88CCC615-7F6A-47B8-A49D-9C1EC562C697}"/>
    <dgm:cxn modelId="{B32482A8-05DA-4DCD-8996-82950EB8B65E}" srcId="{CD152706-077F-403D-8D71-CACBE6FE4910}" destId="{6987E2E7-EC94-4120-A587-D1D44C25FC47}" srcOrd="1" destOrd="0" parTransId="{7DAC8B22-DD26-43B0-9081-854715DC69DE}" sibTransId="{1CD9C3A8-C927-4B0E-9D0F-97F9B50EC2A8}"/>
    <dgm:cxn modelId="{084119EF-2F55-4119-8E92-895E29B59EC6}" type="presOf" srcId="{F926A430-6F5E-4297-B7F6-0D2CDEA77FA9}" destId="{D1A30289-AADC-498C-9C53-6FB619DE3E8B}" srcOrd="0" destOrd="0" presId="urn:microsoft.com/office/officeart/2005/8/layout/process1"/>
    <dgm:cxn modelId="{B793319B-B607-42E4-94E5-333302AF9A67}" type="presOf" srcId="{DDD5FF5D-718C-4B88-A829-F45788F4ECEA}" destId="{754EAF95-C80F-4A7D-9183-35CAB072E74C}" srcOrd="0" destOrd="0" presId="urn:microsoft.com/office/officeart/2005/8/layout/process1"/>
    <dgm:cxn modelId="{2549F18D-25CB-4E30-9E52-D0126330697C}" type="presOf" srcId="{276BE9BE-B510-4423-B29A-8D6CBC39BC25}" destId="{20E33495-0DFF-4E9A-87FA-85EE93E4F96A}" srcOrd="0" destOrd="0" presId="urn:microsoft.com/office/officeart/2005/8/layout/process1"/>
    <dgm:cxn modelId="{154F3F47-16B2-4B59-A62A-C66C76D2CD4D}" type="presParOf" srcId="{5B5ED837-CA37-4DDC-A6BD-80ED2C5DB011}" destId="{830604AA-B81C-4D3A-838B-35415E16F138}" srcOrd="0" destOrd="0" presId="urn:microsoft.com/office/officeart/2005/8/layout/process1"/>
    <dgm:cxn modelId="{6DF9D9C1-FB74-4FC4-9A67-CDCCB857ED04}" type="presParOf" srcId="{5B5ED837-CA37-4DDC-A6BD-80ED2C5DB011}" destId="{2555A359-97E8-4D51-9D46-43E2DE233587}" srcOrd="1" destOrd="0" presId="urn:microsoft.com/office/officeart/2005/8/layout/process1"/>
    <dgm:cxn modelId="{5BFE5168-8BCA-4729-AB10-EA072B3FDF58}" type="presParOf" srcId="{2555A359-97E8-4D51-9D46-43E2DE233587}" destId="{A973EF49-0BC1-434F-A618-1C7619A20F2B}" srcOrd="0" destOrd="0" presId="urn:microsoft.com/office/officeart/2005/8/layout/process1"/>
    <dgm:cxn modelId="{E17A091E-6EF6-442A-9726-71A24FE1C02E}" type="presParOf" srcId="{5B5ED837-CA37-4DDC-A6BD-80ED2C5DB011}" destId="{891292ED-2B1B-42C1-802D-667EB011D84B}" srcOrd="2" destOrd="0" presId="urn:microsoft.com/office/officeart/2005/8/layout/process1"/>
    <dgm:cxn modelId="{EC42192F-7E53-4D68-8A4C-8C86E8D90C42}" type="presParOf" srcId="{5B5ED837-CA37-4DDC-A6BD-80ED2C5DB011}" destId="{4D300852-A014-4E91-AC90-C0879F7A2B7E}" srcOrd="3" destOrd="0" presId="urn:microsoft.com/office/officeart/2005/8/layout/process1"/>
    <dgm:cxn modelId="{CE48D41E-B183-46A5-BEDF-34DC388B4139}" type="presParOf" srcId="{4D300852-A014-4E91-AC90-C0879F7A2B7E}" destId="{218EB348-F813-4DD8-AE16-1F43B2FB8762}" srcOrd="0" destOrd="0" presId="urn:microsoft.com/office/officeart/2005/8/layout/process1"/>
    <dgm:cxn modelId="{3D7952DD-7F5C-4C68-8797-EA31BECA814F}" type="presParOf" srcId="{5B5ED837-CA37-4DDC-A6BD-80ED2C5DB011}" destId="{20E33495-0DFF-4E9A-87FA-85EE93E4F96A}" srcOrd="4" destOrd="0" presId="urn:microsoft.com/office/officeart/2005/8/layout/process1"/>
    <dgm:cxn modelId="{83A3C212-A29C-4D58-B2A3-82F0FD89ABEC}" type="presParOf" srcId="{5B5ED837-CA37-4DDC-A6BD-80ED2C5DB011}" destId="{8CE05943-6F42-4150-8E05-7523B03B6976}" srcOrd="5" destOrd="0" presId="urn:microsoft.com/office/officeart/2005/8/layout/process1"/>
    <dgm:cxn modelId="{29ED612B-A272-4C82-98AD-8E8167C716BA}" type="presParOf" srcId="{8CE05943-6F42-4150-8E05-7523B03B6976}" destId="{0B869D32-5365-4883-AFEE-EFAC3A6C367E}" srcOrd="0" destOrd="0" presId="urn:microsoft.com/office/officeart/2005/8/layout/process1"/>
    <dgm:cxn modelId="{4231BD27-3650-4653-9025-035CC1D6D2E4}" type="presParOf" srcId="{5B5ED837-CA37-4DDC-A6BD-80ED2C5DB011}" destId="{754EAF95-C80F-4A7D-9183-35CAB072E74C}" srcOrd="6" destOrd="0" presId="urn:microsoft.com/office/officeart/2005/8/layout/process1"/>
    <dgm:cxn modelId="{4000082D-61B2-42B7-817B-17CBBF4DAFCF}" type="presParOf" srcId="{5B5ED837-CA37-4DDC-A6BD-80ED2C5DB011}" destId="{D1A30289-AADC-498C-9C53-6FB619DE3E8B}" srcOrd="7" destOrd="0" presId="urn:microsoft.com/office/officeart/2005/8/layout/process1"/>
    <dgm:cxn modelId="{E48EA4D5-C0F4-468D-AB2D-A521787E2F5B}" type="presParOf" srcId="{D1A30289-AADC-498C-9C53-6FB619DE3E8B}" destId="{25EE8203-A075-4AA7-B99C-8DDF9E4C6B79}" srcOrd="0" destOrd="0" presId="urn:microsoft.com/office/officeart/2005/8/layout/process1"/>
    <dgm:cxn modelId="{991EE6A3-D095-408E-9E04-86BFEBCAB693}" type="presParOf" srcId="{5B5ED837-CA37-4DDC-A6BD-80ED2C5DB011}" destId="{8E762675-7C41-431C-828C-8C40EE9366E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123DA-5535-4E52-802F-4C6D2527DE01}">
      <dsp:nvSpPr>
        <dsp:cNvPr id="0" name=""/>
        <dsp:cNvSpPr/>
      </dsp:nvSpPr>
      <dsp:spPr>
        <a:xfrm>
          <a:off x="-6100021" y="-940639"/>
          <a:ext cx="7318715" cy="7318715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F397D-ADE1-40F4-AA21-D223244B669E}">
      <dsp:nvSpPr>
        <dsp:cNvPr id="0" name=""/>
        <dsp:cNvSpPr/>
      </dsp:nvSpPr>
      <dsp:spPr>
        <a:xfrm>
          <a:off x="999536" y="776792"/>
          <a:ext cx="8552528" cy="15533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985" tIns="83820" rIns="83820" bIns="8382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dirty="0" smtClean="0">
              <a:latin typeface="Bahnschrift" panose="020B0502040204020203" pitchFamily="34" charset="0"/>
            </a:rPr>
            <a:t>Острый инфаркт миокарда – </a:t>
          </a: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dirty="0" smtClean="0">
              <a:latin typeface="Bahnschrift" panose="020B0502040204020203" pitchFamily="34" charset="0"/>
            </a:rPr>
            <a:t>140,8 случая на 100.000  населения** </a:t>
          </a:r>
          <a:endParaRPr lang="ru-RU" sz="3300" kern="1200" dirty="0">
            <a:latin typeface="Bahnschrift" panose="020B0502040204020203" pitchFamily="34" charset="0"/>
          </a:endParaRPr>
        </a:p>
      </dsp:txBody>
      <dsp:txXfrm>
        <a:off x="999536" y="776792"/>
        <a:ext cx="8552528" cy="1553367"/>
      </dsp:txXfrm>
    </dsp:sp>
    <dsp:sp modelId="{C72CC594-D39D-4C12-8C03-79C8FD9D433C}">
      <dsp:nvSpPr>
        <dsp:cNvPr id="0" name=""/>
        <dsp:cNvSpPr/>
      </dsp:nvSpPr>
      <dsp:spPr>
        <a:xfrm>
          <a:off x="28682" y="582621"/>
          <a:ext cx="1941708" cy="19417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008C01-033F-41CF-9C8B-A19BEAFD040B}">
      <dsp:nvSpPr>
        <dsp:cNvPr id="0" name=""/>
        <dsp:cNvSpPr/>
      </dsp:nvSpPr>
      <dsp:spPr>
        <a:xfrm>
          <a:off x="999536" y="3107277"/>
          <a:ext cx="8552528" cy="15533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98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Bahnschrift" panose="020B0502040204020203" pitchFamily="34" charset="0"/>
            </a:rPr>
            <a:t>Инсульт (ОНМК) – 440.000 ежегодно**</a:t>
          </a:r>
          <a:endParaRPr lang="ru-RU" sz="3300" kern="1200" dirty="0">
            <a:latin typeface="Bahnschrift" panose="020B0502040204020203" pitchFamily="34" charset="0"/>
          </a:endParaRPr>
        </a:p>
      </dsp:txBody>
      <dsp:txXfrm>
        <a:off x="999536" y="3107277"/>
        <a:ext cx="8552528" cy="1553367"/>
      </dsp:txXfrm>
    </dsp:sp>
    <dsp:sp modelId="{9FBEE623-16BE-43A9-A2A4-5C17DD49FF34}">
      <dsp:nvSpPr>
        <dsp:cNvPr id="0" name=""/>
        <dsp:cNvSpPr/>
      </dsp:nvSpPr>
      <dsp:spPr>
        <a:xfrm>
          <a:off x="28682" y="2913106"/>
          <a:ext cx="1941708" cy="19417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80174-FC8D-490C-A7CD-1F936C05446A}">
      <dsp:nvSpPr>
        <dsp:cNvPr id="0" name=""/>
        <dsp:cNvSpPr/>
      </dsp:nvSpPr>
      <dsp:spPr>
        <a:xfrm>
          <a:off x="3403996" y="351"/>
          <a:ext cx="4184286" cy="4184286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275" tIns="24130" rIns="23027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latin typeface="Bahnschrift" panose="020B0502040204020203" pitchFamily="34" charset="0"/>
            </a:rPr>
            <a:t>Технология гибкой ультразвуковой электроники</a:t>
          </a:r>
          <a:endParaRPr lang="ru-RU" sz="1900" kern="1200" dirty="0">
            <a:latin typeface="Bahnschrift" panose="020B0502040204020203" pitchFamily="34" charset="0"/>
          </a:endParaRPr>
        </a:p>
      </dsp:txBody>
      <dsp:txXfrm>
        <a:off x="4016770" y="613125"/>
        <a:ext cx="2958738" cy="2958738"/>
      </dsp:txXfrm>
    </dsp:sp>
    <dsp:sp modelId="{17E67653-EE4C-44A9-A079-91C14AC4B417}">
      <dsp:nvSpPr>
        <dsp:cNvPr id="0" name=""/>
        <dsp:cNvSpPr/>
      </dsp:nvSpPr>
      <dsp:spPr>
        <a:xfrm>
          <a:off x="6751426" y="351"/>
          <a:ext cx="4184286" cy="4184286"/>
        </a:xfrm>
        <a:prstGeom prst="ellipse">
          <a:avLst/>
        </a:prstGeom>
        <a:solidFill>
          <a:schemeClr val="accent4">
            <a:shade val="80000"/>
            <a:alpha val="50000"/>
            <a:hueOff val="-88279"/>
            <a:satOff val="-2183"/>
            <a:lumOff val="124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275" tIns="24130" rIns="23027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latin typeface="Bahnschrift" panose="020B0502040204020203" pitchFamily="34" charset="0"/>
            </a:rPr>
            <a:t>Технология растяжимой электроники</a:t>
          </a:r>
          <a:endParaRPr lang="ru-RU" sz="1900" kern="1200" dirty="0">
            <a:latin typeface="Bahnschrift" panose="020B0502040204020203" pitchFamily="34" charset="0"/>
          </a:endParaRPr>
        </a:p>
      </dsp:txBody>
      <dsp:txXfrm>
        <a:off x="7364200" y="613125"/>
        <a:ext cx="2958738" cy="2958738"/>
      </dsp:txXfrm>
    </dsp:sp>
    <dsp:sp modelId="{7A36B68D-2158-4C57-841B-DF4D3B01B670}">
      <dsp:nvSpPr>
        <dsp:cNvPr id="0" name=""/>
        <dsp:cNvSpPr/>
      </dsp:nvSpPr>
      <dsp:spPr>
        <a:xfrm>
          <a:off x="10083607" y="0"/>
          <a:ext cx="4184286" cy="4184286"/>
        </a:xfrm>
        <a:prstGeom prst="ellipse">
          <a:avLst/>
        </a:prstGeom>
        <a:solidFill>
          <a:schemeClr val="accent4">
            <a:shade val="80000"/>
            <a:alpha val="50000"/>
            <a:hueOff val="-176558"/>
            <a:satOff val="-4365"/>
            <a:lumOff val="249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0275" tIns="24130" rIns="23027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latin typeface="Bahnschrift" panose="020B0502040204020203" pitchFamily="34" charset="0"/>
            </a:rPr>
            <a:t>Технология </a:t>
          </a:r>
          <a:r>
            <a:rPr lang="ru-RU" sz="1900" b="0" i="0" kern="1200" dirty="0" err="1" smtClean="0">
              <a:latin typeface="Bahnschrift" panose="020B0502040204020203" pitchFamily="34" charset="0"/>
            </a:rPr>
            <a:t>сейсмокардиографии</a:t>
          </a:r>
          <a:r>
            <a:rPr lang="ru-RU" sz="1900" b="0" i="0" kern="1200" dirty="0" smtClean="0">
              <a:latin typeface="Bahnschrift" panose="020B0502040204020203" pitchFamily="34" charset="0"/>
            </a:rPr>
            <a:t> (технологии обработки сигналов и </a:t>
          </a:r>
          <a:r>
            <a:rPr lang="ru-RU" sz="1900" b="0" i="0" kern="1200" dirty="0" err="1" smtClean="0">
              <a:latin typeface="Bahnschrift" panose="020B0502040204020203" pitchFamily="34" charset="0"/>
            </a:rPr>
            <a:t>сенсорики</a:t>
          </a:r>
          <a:r>
            <a:rPr lang="ru-RU" sz="1900" b="0" i="0" kern="1200" dirty="0" smtClean="0"/>
            <a:t>)</a:t>
          </a:r>
          <a:endParaRPr lang="ru-RU" sz="1900" kern="1200" dirty="0"/>
        </a:p>
      </dsp:txBody>
      <dsp:txXfrm>
        <a:off x="10696381" y="612774"/>
        <a:ext cx="2958738" cy="2958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661DE-EDD5-4101-862E-BEF5CC9E7113}">
      <dsp:nvSpPr>
        <dsp:cNvPr id="0" name=""/>
        <dsp:cNvSpPr/>
      </dsp:nvSpPr>
      <dsp:spPr>
        <a:xfrm>
          <a:off x="152413" y="0"/>
          <a:ext cx="7396290" cy="73962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latin typeface="Bahnschrift" panose="020B0502040204020203" pitchFamily="34" charset="0"/>
          </a:endParaRPr>
        </a:p>
      </dsp:txBody>
      <dsp:txXfrm>
        <a:off x="2558056" y="369814"/>
        <a:ext cx="2585003" cy="1109443"/>
      </dsp:txXfrm>
    </dsp:sp>
    <dsp:sp modelId="{F5D85454-7D30-4530-AD18-22758661CC25}">
      <dsp:nvSpPr>
        <dsp:cNvPr id="0" name=""/>
        <dsp:cNvSpPr/>
      </dsp:nvSpPr>
      <dsp:spPr>
        <a:xfrm>
          <a:off x="7551902" y="698302"/>
          <a:ext cx="5547217" cy="554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Bahnschrift" panose="020B0502040204020203" pitchFamily="34" charset="0"/>
          </a:endParaRPr>
        </a:p>
      </dsp:txBody>
      <dsp:txXfrm>
        <a:off x="9033009" y="1045003"/>
        <a:ext cx="2585003" cy="1040103"/>
      </dsp:txXfrm>
    </dsp:sp>
    <dsp:sp modelId="{3310FFCB-A0E5-424E-96D5-74AA5D78BABF}">
      <dsp:nvSpPr>
        <dsp:cNvPr id="0" name=""/>
        <dsp:cNvSpPr/>
      </dsp:nvSpPr>
      <dsp:spPr>
        <a:xfrm>
          <a:off x="13099101" y="1452705"/>
          <a:ext cx="3698145" cy="36981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i="0" kern="1200" dirty="0" smtClean="0">
              <a:latin typeface="Bahnschrift" panose="020B0502040204020203" pitchFamily="34" charset="0"/>
            </a:rPr>
            <a:t>SOM</a:t>
          </a:r>
          <a:endParaRPr lang="ru-RU" sz="6000" kern="1200" dirty="0">
            <a:latin typeface="Bahnschrift" panose="020B0502040204020203" pitchFamily="34" charset="0"/>
          </a:endParaRPr>
        </a:p>
      </dsp:txBody>
      <dsp:txXfrm>
        <a:off x="13640682" y="2377241"/>
        <a:ext cx="2614983" cy="1849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604AA-B81C-4D3A-838B-35415E16F138}">
      <dsp:nvSpPr>
        <dsp:cNvPr id="0" name=""/>
        <dsp:cNvSpPr/>
      </dsp:nvSpPr>
      <dsp:spPr>
        <a:xfrm>
          <a:off x="9309" y="2433012"/>
          <a:ext cx="2885851" cy="1731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smtClean="0"/>
            <a:t>Оценка рынка </a:t>
          </a:r>
          <a:endParaRPr lang="ru-RU" sz="2500" kern="1200"/>
        </a:p>
      </dsp:txBody>
      <dsp:txXfrm>
        <a:off x="60023" y="2483726"/>
        <a:ext cx="2784423" cy="1630083"/>
      </dsp:txXfrm>
    </dsp:sp>
    <dsp:sp modelId="{2555A359-97E8-4D51-9D46-43E2DE233587}">
      <dsp:nvSpPr>
        <dsp:cNvPr id="0" name=""/>
        <dsp:cNvSpPr/>
      </dsp:nvSpPr>
      <dsp:spPr>
        <a:xfrm>
          <a:off x="3183746" y="2940922"/>
          <a:ext cx="611800" cy="715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183746" y="3084060"/>
        <a:ext cx="428260" cy="429415"/>
      </dsp:txXfrm>
    </dsp:sp>
    <dsp:sp modelId="{891292ED-2B1B-42C1-802D-667EB011D84B}">
      <dsp:nvSpPr>
        <dsp:cNvPr id="0" name=""/>
        <dsp:cNvSpPr/>
      </dsp:nvSpPr>
      <dsp:spPr>
        <a:xfrm>
          <a:off x="4049501" y="2433012"/>
          <a:ext cx="2885851" cy="1731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Проведение проблемных интервью и сегментация ЦА</a:t>
          </a:r>
          <a:endParaRPr lang="ru-RU" sz="2500" kern="1200" dirty="0"/>
        </a:p>
      </dsp:txBody>
      <dsp:txXfrm>
        <a:off x="4100215" y="2483726"/>
        <a:ext cx="2784423" cy="1630083"/>
      </dsp:txXfrm>
    </dsp:sp>
    <dsp:sp modelId="{4D300852-A014-4E91-AC90-C0879F7A2B7E}">
      <dsp:nvSpPr>
        <dsp:cNvPr id="0" name=""/>
        <dsp:cNvSpPr/>
      </dsp:nvSpPr>
      <dsp:spPr>
        <a:xfrm>
          <a:off x="7223938" y="2940922"/>
          <a:ext cx="611800" cy="715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223938" y="3084060"/>
        <a:ext cx="428260" cy="429415"/>
      </dsp:txXfrm>
    </dsp:sp>
    <dsp:sp modelId="{20E33495-0DFF-4E9A-87FA-85EE93E4F96A}">
      <dsp:nvSpPr>
        <dsp:cNvPr id="0" name=""/>
        <dsp:cNvSpPr/>
      </dsp:nvSpPr>
      <dsp:spPr>
        <a:xfrm>
          <a:off x="8089694" y="2433012"/>
          <a:ext cx="2885851" cy="1731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Поиск в команду участника с техническими компетенциями</a:t>
          </a:r>
          <a:endParaRPr lang="ru-RU" sz="2500" kern="1200" dirty="0"/>
        </a:p>
      </dsp:txBody>
      <dsp:txXfrm>
        <a:off x="8140408" y="2483726"/>
        <a:ext cx="2784423" cy="1630083"/>
      </dsp:txXfrm>
    </dsp:sp>
    <dsp:sp modelId="{8CE05943-6F42-4150-8E05-7523B03B6976}">
      <dsp:nvSpPr>
        <dsp:cNvPr id="0" name=""/>
        <dsp:cNvSpPr/>
      </dsp:nvSpPr>
      <dsp:spPr>
        <a:xfrm>
          <a:off x="11264131" y="2940922"/>
          <a:ext cx="611800" cy="715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264131" y="3084060"/>
        <a:ext cx="428260" cy="429415"/>
      </dsp:txXfrm>
    </dsp:sp>
    <dsp:sp modelId="{754EAF95-C80F-4A7D-9183-35CAB072E74C}">
      <dsp:nvSpPr>
        <dsp:cNvPr id="0" name=""/>
        <dsp:cNvSpPr/>
      </dsp:nvSpPr>
      <dsp:spPr>
        <a:xfrm>
          <a:off x="12129886" y="2433012"/>
          <a:ext cx="2885851" cy="1731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Создание рабочего прототипа с УЗИ-датчиком и ЭКГ</a:t>
          </a:r>
          <a:endParaRPr lang="ru-RU" sz="2500" kern="1200" dirty="0"/>
        </a:p>
      </dsp:txBody>
      <dsp:txXfrm>
        <a:off x="12180600" y="2483726"/>
        <a:ext cx="2784423" cy="1630083"/>
      </dsp:txXfrm>
    </dsp:sp>
    <dsp:sp modelId="{D1A30289-AADC-498C-9C53-6FB619DE3E8B}">
      <dsp:nvSpPr>
        <dsp:cNvPr id="0" name=""/>
        <dsp:cNvSpPr/>
      </dsp:nvSpPr>
      <dsp:spPr>
        <a:xfrm>
          <a:off x="15304323" y="2940922"/>
          <a:ext cx="611800" cy="715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5304323" y="3084060"/>
        <a:ext cx="428260" cy="429415"/>
      </dsp:txXfrm>
    </dsp:sp>
    <dsp:sp modelId="{8E762675-7C41-431C-828C-8C40EE9366EE}">
      <dsp:nvSpPr>
        <dsp:cNvPr id="0" name=""/>
        <dsp:cNvSpPr/>
      </dsp:nvSpPr>
      <dsp:spPr>
        <a:xfrm>
          <a:off x="16170079" y="2433012"/>
          <a:ext cx="2885851" cy="17315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smtClean="0"/>
            <a:t>Разработка интерфейса мобильного приложения</a:t>
          </a:r>
          <a:endParaRPr lang="ru-RU" sz="2500" kern="1200"/>
        </a:p>
      </dsp:txBody>
      <dsp:txXfrm>
        <a:off x="16220793" y="2483726"/>
        <a:ext cx="2784423" cy="16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804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16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16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16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16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16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16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16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16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16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1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16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16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16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17"/>
          <p:cNvSpPr txBox="1"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 u="none" strike="noStrike" cap="non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diagramDrawing" Target="../diagrams/drawing1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12114814" y="963"/>
            <a:ext cx="7989674" cy="11307047"/>
            <a:chOff x="12114814" y="963"/>
            <a:chExt cx="7989674" cy="11307047"/>
          </a:xfrm>
        </p:grpSpPr>
        <p:sp>
          <p:nvSpPr>
            <p:cNvPr id="60" name="Google Shape;60;p1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5" name="Google Shape;75;p1"/>
          <p:cNvSpPr txBox="1"/>
          <p:nvPr/>
        </p:nvSpPr>
        <p:spPr>
          <a:xfrm>
            <a:off x="653471" y="4242257"/>
            <a:ext cx="11020369" cy="30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marR="5080" lvl="0">
              <a:lnSpc>
                <a:spcPct val="116232"/>
              </a:lnSpc>
            </a:pPr>
            <a:r>
              <a:rPr lang="ru-RU" sz="5600" b="1" dirty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Портативный </a:t>
            </a:r>
            <a:r>
              <a:rPr lang="ru-RU" sz="5600" b="1" dirty="0" smtClean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кардиомонитор     </a:t>
            </a:r>
            <a:r>
              <a:rPr lang="ru-RU" sz="5600" b="1" dirty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в виде </a:t>
            </a:r>
            <a:r>
              <a:rPr lang="ru-RU" sz="5600" b="1" dirty="0" err="1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патча</a:t>
            </a:r>
            <a:r>
              <a:rPr lang="ru-RU" sz="5600" b="1" dirty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 на область сердца или центральные артерии</a:t>
            </a:r>
            <a:endParaRPr sz="5600" dirty="0">
              <a:solidFill>
                <a:srgbClr val="893BC3"/>
              </a:solidFill>
              <a:latin typeface="Bahnschrift" panose="020B0502040204020203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32090" y="9691386"/>
            <a:ext cx="8610600" cy="113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5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Соколова Дарья Александровна, </a:t>
            </a:r>
            <a:r>
              <a:rPr lang="ru-RU" sz="3650" dirty="0" err="1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СамГМУ</a:t>
            </a:r>
            <a:endParaRPr sz="3650" dirty="0">
              <a:latin typeface="Bahnschrif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324" y="384616"/>
            <a:ext cx="2095668" cy="174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"/>
          <p:cNvGrpSpPr/>
          <p:nvPr/>
        </p:nvGrpSpPr>
        <p:grpSpPr>
          <a:xfrm>
            <a:off x="1993961" y="1077625"/>
            <a:ext cx="1685876" cy="146510"/>
            <a:chOff x="1993961" y="1077625"/>
            <a:chExt cx="1685876" cy="146510"/>
          </a:xfrm>
        </p:grpSpPr>
        <p:pic>
          <p:nvPicPr>
            <p:cNvPr id="79" name="Google Shape;7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"/>
          <p:cNvGrpSpPr/>
          <p:nvPr/>
        </p:nvGrpSpPr>
        <p:grpSpPr>
          <a:xfrm>
            <a:off x="1993961" y="1321274"/>
            <a:ext cx="883925" cy="146519"/>
            <a:chOff x="1993961" y="1321274"/>
            <a:chExt cx="883925" cy="146519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3471" y="690253"/>
            <a:ext cx="1043025" cy="116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67718" y="455064"/>
            <a:ext cx="4183531" cy="16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4" y="2907289"/>
            <a:ext cx="6278979" cy="224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2" y="7193461"/>
            <a:ext cx="1904088" cy="15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Google Shape;102;p2"/>
          <p:cNvSpPr txBox="1"/>
          <p:nvPr/>
        </p:nvSpPr>
        <p:spPr>
          <a:xfrm>
            <a:off x="909054" y="1386522"/>
            <a:ext cx="6114415" cy="109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775" rIns="0" bIns="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ПРОБЛЕМА</a:t>
            </a:r>
            <a:endParaRPr sz="5900" dirty="0">
              <a:solidFill>
                <a:srgbClr val="893BC3"/>
              </a:solidFill>
              <a:latin typeface="Bahnschrift" panose="020B0502040204020203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702635" y="2911475"/>
            <a:ext cx="18408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776" y="7218927"/>
            <a:ext cx="6059837" cy="151883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8040" y="7448827"/>
            <a:ext cx="386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Доля БСК в общей структуре смертности населения РФ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27612" y="7204553"/>
            <a:ext cx="1596325" cy="1569765"/>
          </a:xfrm>
          <a:prstGeom prst="ellipse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53166" y="7448827"/>
            <a:ext cx="158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44%</a:t>
            </a:r>
            <a:endParaRPr lang="ru-RU" sz="5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0" y="3364911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8498" y="3264142"/>
            <a:ext cx="487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Отсутствие непрерывного и </a:t>
            </a:r>
            <a:r>
              <a:rPr lang="ru-RU" sz="2400" dirty="0" err="1" smtClean="0">
                <a:latin typeface="Bahnschrift" panose="020B0502040204020203" pitchFamily="34" charset="0"/>
              </a:rPr>
              <a:t>неинвазивного</a:t>
            </a:r>
            <a:r>
              <a:rPr lang="ru-RU" sz="2400" dirty="0" smtClean="0">
                <a:latin typeface="Bahnschrift" panose="020B0502040204020203" pitchFamily="34" charset="0"/>
              </a:rPr>
              <a:t> мониторинга состояния сосудов и риска развития осложнений 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8639" y="5752267"/>
            <a:ext cx="185763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270" y="9631680"/>
            <a:ext cx="1606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" panose="020B0502040204020203" pitchFamily="34" charset="0"/>
              </a:rPr>
              <a:t>*</a:t>
            </a:r>
            <a:r>
              <a:rPr lang="ru-RU" sz="2000" dirty="0" smtClean="0">
                <a:latin typeface="Bahnschrift" panose="020B0502040204020203" pitchFamily="34" charset="0"/>
              </a:rPr>
              <a:t>Данные Минздрава РФ(презентация Е. </a:t>
            </a:r>
            <a:r>
              <a:rPr lang="ru-RU" sz="2000" dirty="0" err="1" smtClean="0">
                <a:latin typeface="Bahnschrift" panose="020B0502040204020203" pitchFamily="34" charset="0"/>
              </a:rPr>
              <a:t>Каракулиной</a:t>
            </a:r>
            <a:r>
              <a:rPr lang="ru-RU" sz="2000" dirty="0" smtClean="0">
                <a:latin typeface="Bahnschrift" panose="020B0502040204020203" pitchFamily="34" charset="0"/>
              </a:rPr>
              <a:t>, Конгресс «Человек и лекарство», 2025)</a:t>
            </a:r>
          </a:p>
          <a:p>
            <a:r>
              <a:rPr lang="ru-RU" sz="2000" dirty="0" smtClean="0">
                <a:latin typeface="Bahnschrift" panose="020B0502040204020203" pitchFamily="34" charset="0"/>
              </a:rPr>
              <a:t>**Данные Минздрава РФ, ФГБУ «НМИЦК им. Чазова», публикация в журнале </a:t>
            </a:r>
            <a:r>
              <a:rPr lang="en-US" sz="2000" dirty="0" smtClean="0">
                <a:latin typeface="Bahnschrift" panose="020B0502040204020203" pitchFamily="34" charset="0"/>
              </a:rPr>
              <a:t>Cardio</a:t>
            </a:r>
            <a:r>
              <a:rPr lang="ru-RU" sz="2000" dirty="0" err="1" smtClean="0">
                <a:latin typeface="Bahnschrift" panose="020B0502040204020203" pitchFamily="34" charset="0"/>
              </a:rPr>
              <a:t>Соматика</a:t>
            </a:r>
            <a:r>
              <a:rPr lang="ru-RU" sz="2000" dirty="0" smtClean="0">
                <a:latin typeface="Bahnschrift" panose="020B0502040204020203" pitchFamily="34" charset="0"/>
              </a:rPr>
              <a:t> (2025)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Bahnschrift" panose="020B0502040204020203" pitchFamily="34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37" y="3628284"/>
            <a:ext cx="185763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6279183"/>
              </p:ext>
            </p:extLst>
          </p:nvPr>
        </p:nvGraphicFramePr>
        <p:xfrm>
          <a:off x="9530537" y="2611554"/>
          <a:ext cx="9580748" cy="543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865284" y="1497725"/>
            <a:ext cx="4478020" cy="110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150" rIns="0" bIns="0" anchor="t" anchorCtr="0">
            <a:spAutoFit/>
          </a:bodyPr>
          <a:lstStyle/>
          <a:p>
            <a:pPr marL="12700" marR="5080" lvl="0" indent="0" algn="just" rtl="0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РЕШЕНИЕ</a:t>
            </a:r>
            <a:endParaRPr sz="5900" dirty="0">
              <a:solidFill>
                <a:srgbClr val="893BC3"/>
              </a:solidFill>
              <a:latin typeface="Bahnschrift" panose="020B0502040204020203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865284" y="2695307"/>
            <a:ext cx="1036939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893BC3"/>
                </a:solidFill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ПОРТАТИВНЫЙ КАРДИОМОНИТОР В ВИДЕ </a:t>
            </a:r>
            <a:r>
              <a:rPr lang="ru-RU" sz="3200" b="1" dirty="0" smtClean="0">
                <a:solidFill>
                  <a:srgbClr val="893BC3"/>
                </a:solidFill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ПАТЧА:</a:t>
            </a:r>
            <a:endParaRPr lang="ru-RU" sz="3200" b="1" dirty="0" smtClean="0">
              <a:solidFill>
                <a:srgbClr val="893BC3"/>
              </a:solidFill>
              <a:latin typeface="Bahnschrif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ru-RU" sz="2400" dirty="0" smtClean="0">
                <a:latin typeface="Bahnschrift" panose="020B0502040204020203" pitchFamily="34" charset="0"/>
              </a:rPr>
              <a:t>миниатюрный </a:t>
            </a:r>
            <a:r>
              <a:rPr lang="ru-RU" sz="2400" dirty="0">
                <a:latin typeface="Bahnschrift" panose="020B0502040204020203" pitchFamily="34" charset="0"/>
              </a:rPr>
              <a:t>комбинированный датчик на гибкой подложке, объединяющий ультразвуковой </a:t>
            </a:r>
            <a:r>
              <a:rPr lang="ru-RU" sz="2400" dirty="0" err="1">
                <a:latin typeface="Bahnschrift" panose="020B0502040204020203" pitchFamily="34" charset="0"/>
              </a:rPr>
              <a:t>пьезоэлемент</a:t>
            </a:r>
            <a:r>
              <a:rPr lang="ru-RU" sz="2400" dirty="0">
                <a:latin typeface="Bahnschrift" panose="020B0502040204020203" pitchFamily="34" charset="0"/>
              </a:rPr>
              <a:t> и сухие ЭКГ-электроды</a:t>
            </a:r>
          </a:p>
          <a:p>
            <a:pPr lvl="0"/>
            <a:endParaRPr lang="ru-RU" sz="3200" b="1" dirty="0">
              <a:solidFill>
                <a:srgbClr val="893BC3"/>
              </a:solidFill>
              <a:latin typeface="Bahnschrift" panose="020B0502040204020203" pitchFamily="34" charset="0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4153977" y="3673475"/>
            <a:ext cx="3801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Helvetica Neue"/>
                <a:ea typeface="Helvetica Neue"/>
                <a:cs typeface="Helvetica Neue"/>
                <a:sym typeface="Helvetica Neue"/>
              </a:rPr>
              <a:t>Изображение вашего решения </a:t>
            </a:r>
            <a:endParaRPr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018" y="2922841"/>
            <a:ext cx="6926454" cy="69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3130" y="4670579"/>
            <a:ext cx="9410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Непрерывно отслеживает ЭКГ, кровоток в центральных артериях, артериальное давление и жесткость сосудистой стенки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Позволяет выявить аритмии и сосудистые нарушения до развития инфаркта или инсульта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Экономичен и прост в использовании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Легок и мобилен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Применим в разных отраслях медицины: телемедицина, реабилитация, амбулаторная кардиология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661300" y="4670576"/>
            <a:ext cx="653550" cy="654896"/>
          </a:xfrm>
          <a:prstGeom prst="donu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205" y="4767189"/>
            <a:ext cx="14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2" name="Кольцо 11"/>
          <p:cNvSpPr/>
          <p:nvPr/>
        </p:nvSpPr>
        <p:spPr>
          <a:xfrm>
            <a:off x="661300" y="6077224"/>
            <a:ext cx="653550" cy="654896"/>
          </a:xfrm>
          <a:prstGeom prst="donu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205" y="6173837"/>
            <a:ext cx="14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4" name="Кольцо 13"/>
          <p:cNvSpPr/>
          <p:nvPr/>
        </p:nvSpPr>
        <p:spPr>
          <a:xfrm>
            <a:off x="651980" y="7059509"/>
            <a:ext cx="653550" cy="654896"/>
          </a:xfrm>
          <a:prstGeom prst="donu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885" y="7156122"/>
            <a:ext cx="14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16" name="Кольцо 15"/>
          <p:cNvSpPr/>
          <p:nvPr/>
        </p:nvSpPr>
        <p:spPr>
          <a:xfrm>
            <a:off x="651980" y="7864569"/>
            <a:ext cx="653550" cy="654896"/>
          </a:xfrm>
          <a:prstGeom prst="donu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885" y="7953422"/>
            <a:ext cx="14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8" name="Кольцо 17"/>
          <p:cNvSpPr/>
          <p:nvPr/>
        </p:nvSpPr>
        <p:spPr>
          <a:xfrm>
            <a:off x="651980" y="8706719"/>
            <a:ext cx="653550" cy="654896"/>
          </a:xfrm>
          <a:prstGeom prst="donu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885" y="8803332"/>
            <a:ext cx="14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17758" y="961426"/>
            <a:ext cx="4412421" cy="170180"/>
            <a:chOff x="17758" y="961426"/>
            <a:chExt cx="4412421" cy="170180"/>
          </a:xfrm>
        </p:grpSpPr>
        <p:sp>
          <p:nvSpPr>
            <p:cNvPr id="120" name="Google Shape;120;p4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0075117" y="10832026"/>
            <a:ext cx="4021664" cy="476884"/>
            <a:chOff x="10075117" y="10832026"/>
            <a:chExt cx="4021664" cy="476884"/>
          </a:xfrm>
        </p:grpSpPr>
        <p:sp>
          <p:nvSpPr>
            <p:cNvPr id="126" name="Google Shape;126;p4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6106985" y="10832026"/>
            <a:ext cx="3997523" cy="476884"/>
            <a:chOff x="16106985" y="10832026"/>
            <a:chExt cx="3997523" cy="476884"/>
          </a:xfrm>
        </p:grpSpPr>
        <p:sp>
          <p:nvSpPr>
            <p:cNvPr id="129" name="Google Shape;129;p4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24142" y="10832026"/>
            <a:ext cx="10053320" cy="476884"/>
            <a:chOff x="24142" y="10832026"/>
            <a:chExt cx="10053320" cy="476884"/>
          </a:xfrm>
        </p:grpSpPr>
        <p:sp>
          <p:nvSpPr>
            <p:cNvPr id="132" name="Google Shape;132;p4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4"/>
          <p:cNvSpPr txBox="1"/>
          <p:nvPr/>
        </p:nvSpPr>
        <p:spPr>
          <a:xfrm>
            <a:off x="886226" y="1497725"/>
            <a:ext cx="14957024" cy="92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93BC3"/>
                </a:solidFill>
                <a:latin typeface="Bahnschrift" panose="020B0502040204020203" pitchFamily="34" charset="0"/>
                <a:sym typeface="Trebuchet MS"/>
              </a:rPr>
              <a:t>ТЕХНОЛОГИЧЕСКОЕ ЯДРО ПРОЕКТА</a:t>
            </a:r>
            <a:endParaRPr sz="5900" b="1" dirty="0">
              <a:solidFill>
                <a:srgbClr val="893BC3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992204" y="2670401"/>
            <a:ext cx="17125826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Критические технологии РФ:</a:t>
            </a:r>
          </a:p>
          <a:p>
            <a:endParaRPr lang="ru-RU" sz="2400" dirty="0" smtClean="0">
              <a:latin typeface="Bahnschrif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Биомедицинские </a:t>
            </a:r>
            <a:r>
              <a:rPr lang="ru-RU" sz="24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и когнитивные технологии здорового и активного </a:t>
            </a:r>
            <a:r>
              <a:rPr lang="ru-RU" sz="24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долголетия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Технологии </a:t>
            </a:r>
            <a:r>
              <a:rPr lang="ru-RU" sz="24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разработки медицинских изделий нового поколения, включая </a:t>
            </a:r>
            <a:r>
              <a:rPr lang="ru-RU" sz="2400" dirty="0" err="1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биогибридные</a:t>
            </a:r>
            <a:r>
              <a:rPr lang="ru-RU" sz="24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, бионические технологии и </a:t>
            </a:r>
            <a:r>
              <a:rPr lang="ru-RU" sz="2400" dirty="0" err="1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нейротехнологии</a:t>
            </a:r>
            <a:endParaRPr lang="ru-RU" sz="2400" dirty="0" smtClean="0">
              <a:latin typeface="Bahnschrif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55060391"/>
              </p:ext>
            </p:extLst>
          </p:nvPr>
        </p:nvGraphicFramePr>
        <p:xfrm>
          <a:off x="899211" y="6132490"/>
          <a:ext cx="17687139" cy="418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034775" y="5005963"/>
            <a:ext cx="15938273" cy="615115"/>
          </a:xfrm>
          <a:prstGeom prst="roundRec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31347" y="5005963"/>
            <a:ext cx="644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" panose="020B0502040204020203" pitchFamily="34" charset="0"/>
              </a:rPr>
              <a:t>СУЩЕСТВУЮЩИЕ ТЕХНОЛОГИИ</a:t>
            </a:r>
            <a:endParaRPr lang="ru-RU" sz="28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146" name="Google Shape;146;p5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152" name="Google Shape;152;p5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155" name="Google Shape;155;p5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158" name="Google Shape;158;p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5"/>
          <p:cNvSpPr txBox="1"/>
          <p:nvPr/>
        </p:nvSpPr>
        <p:spPr>
          <a:xfrm>
            <a:off x="881453" y="128436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 dirty="0">
              <a:solidFill>
                <a:srgbClr val="893BC3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165" name="Google Shape;165;p5"/>
          <p:cNvGraphicFramePr/>
          <p:nvPr>
            <p:extLst>
              <p:ext uri="{D42A27DB-BD31-4B8C-83A1-F6EECF244321}">
                <p14:modId xmlns:p14="http://schemas.microsoft.com/office/powerpoint/2010/main" val="2234778480"/>
              </p:ext>
            </p:extLst>
          </p:nvPr>
        </p:nvGraphicFramePr>
        <p:xfrm>
          <a:off x="881453" y="2209616"/>
          <a:ext cx="18551707" cy="8379628"/>
        </p:xfrm>
        <a:graphic>
          <a:graphicData uri="http://schemas.openxmlformats.org/drawingml/2006/table">
            <a:tbl>
              <a:tblPr firstRow="1" bandRow="1">
                <a:noFill/>
                <a:tableStyleId>{090F017C-5AD0-4C4C-B99B-F4E12DBBC798}</a:tableStyleId>
              </a:tblPr>
              <a:tblGrid>
                <a:gridCol w="3618855"/>
                <a:gridCol w="3618855"/>
                <a:gridCol w="3618855"/>
                <a:gridCol w="3618855"/>
                <a:gridCol w="4076287"/>
              </a:tblGrid>
              <a:tr h="9471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latin typeface="Bahnschrift" panose="020B0502040204020203" pitchFamily="34" charset="0"/>
                        </a:rPr>
                        <a:t>Характеристики продукта</a:t>
                      </a:r>
                      <a:endParaRPr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latin typeface="Bahnschrift" panose="020B0502040204020203" pitchFamily="34" charset="0"/>
                        </a:rPr>
                        <a:t>Наша </a:t>
                      </a:r>
                      <a:r>
                        <a:rPr lang="ru-RU" sz="2400" u="none" strike="noStrike" cap="none" dirty="0">
                          <a:latin typeface="Bahnschrift" panose="020B0502040204020203" pitchFamily="34" charset="0"/>
                        </a:rPr>
                        <a:t>разработка</a:t>
                      </a:r>
                      <a:endParaRPr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smtClean="0">
                          <a:latin typeface="Bahnschrift" panose="020B0502040204020203" pitchFamily="34" charset="0"/>
                        </a:rPr>
                        <a:t>Rhythm Zio XT, </a:t>
                      </a:r>
                      <a:r>
                        <a:rPr lang="ru-RU" sz="2400" u="none" strike="noStrike" cap="none" dirty="0" smtClean="0">
                          <a:latin typeface="Bahnschrift" panose="020B0502040204020203" pitchFamily="34" charset="0"/>
                        </a:rPr>
                        <a:t>США</a:t>
                      </a:r>
                      <a:endParaRPr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smtClean="0">
                          <a:latin typeface="Bahnschrift" panose="020B0502040204020203" pitchFamily="34" charset="0"/>
                        </a:rPr>
                        <a:t>Philips </a:t>
                      </a:r>
                      <a:r>
                        <a:rPr lang="en-US" sz="2400" u="none" strike="noStrike" cap="none" dirty="0" err="1" smtClean="0">
                          <a:latin typeface="Bahnschrift" panose="020B0502040204020203" pitchFamily="34" charset="0"/>
                        </a:rPr>
                        <a:t>Biotel</a:t>
                      </a:r>
                      <a:r>
                        <a:rPr lang="en-US" sz="2400" u="none" strike="noStrike" cap="none" dirty="0" smtClean="0">
                          <a:latin typeface="Bahnschrift" panose="020B0502040204020203" pitchFamily="34" charset="0"/>
                        </a:rPr>
                        <a:t> Patch, </a:t>
                      </a:r>
                      <a:r>
                        <a:rPr lang="ru-RU" sz="2400" u="none" strike="noStrike" cap="none" dirty="0" smtClean="0">
                          <a:latin typeface="Bahnschrift" panose="020B0502040204020203" pitchFamily="34" charset="0"/>
                        </a:rPr>
                        <a:t>Нидерланды</a:t>
                      </a:r>
                      <a:endParaRPr sz="2400" u="none" strike="noStrike" cap="none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 smtClean="0">
                          <a:latin typeface="Bahnschrift" panose="020B0502040204020203" pitchFamily="34" charset="0"/>
                        </a:rPr>
                        <a:t>SynPatch</a:t>
                      </a:r>
                      <a:r>
                        <a:rPr lang="en-US" sz="2400" u="none" strike="noStrike" cap="none" dirty="0" smtClean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ru-RU" sz="2400" u="none" strike="noStrike" cap="none" dirty="0" smtClean="0">
                          <a:latin typeface="Bahnschrift" panose="020B0502040204020203" pitchFamily="34" charset="0"/>
                        </a:rPr>
                        <a:t>США/Германия</a:t>
                      </a:r>
                      <a:endParaRPr sz="2400" u="none" strike="noStrike" cap="none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</a:tr>
              <a:tr h="9471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Тип устройства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Патч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(ЭКГ + УЗИ)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Патч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(только ЭКГ)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Патч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(только ЭКГ)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Патч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(</a:t>
                      </a: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Фонокардио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</a:tr>
              <a:tr h="12789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Цель применения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Профилактика инфарктов/инсультов, раннее выявление атеросклероза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Диагностика аритмий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Общая </a:t>
                      </a: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кардиодиагностика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Оценка гемодинамики + тоны</a:t>
                      </a:r>
                    </a:p>
                  </a:txBody>
                  <a:tcPr marL="91450" marR="91450" marT="45725" marB="45725"/>
                </a:tc>
              </a:tr>
              <a:tr h="9814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Функционал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ЭКГ, УЗИ кровотока, оценка АД по пульсовой волне, жесткость сосудов 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ЭКГ (ритм, аритмии)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ЭКГ (3 отведения)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ЭКГ (6 отведений), тоны сердца (шумы)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dirty="0" smtClean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</a:tr>
              <a:tr h="15763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Тип</a:t>
                      </a:r>
                      <a:r>
                        <a:rPr lang="ru-RU" sz="2000" b="1" baseline="0" dirty="0" smtClean="0">
                          <a:latin typeface="Bahnschrift" panose="020B0502040204020203" pitchFamily="34" charset="0"/>
                        </a:rPr>
                        <a:t> датчиков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ЭКГ-электроды + УЗИ-</a:t>
                      </a: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пьезоэлемент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(3–8 МГц) + акселерометр для фильтрации артефактов движения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2 ЭКГ-электрода (биполярное отведение)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2 ЭКГ-электрода (одноканальное отведение) 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6 ЭКГ-электродов + микрофон (</a:t>
                      </a: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фонокардио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)</a:t>
                      </a:r>
                    </a:p>
                  </a:txBody>
                  <a:tcPr marL="91450" marR="91450" marT="45725" marB="45725"/>
                </a:tc>
              </a:tr>
              <a:tr h="9814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Передача данных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latin typeface="Bahnschrift" panose="020B0502040204020203" pitchFamily="34" charset="0"/>
                        </a:rPr>
                        <a:t>Bluetooth + 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облачная загрузка на смартфон / съёмная </a:t>
                      </a:r>
                      <a:r>
                        <a:rPr lang="en-US" sz="2000" dirty="0" smtClean="0">
                          <a:latin typeface="Bahnschrift" panose="020B0502040204020203" pitchFamily="34" charset="0"/>
                        </a:rPr>
                        <a:t>flash-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память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Пост-съёмная (</a:t>
                      </a: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патч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возвращается в лабораторию для выгрузки)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 smtClean="0">
                          <a:latin typeface="Bahnschrift" panose="020B0502040204020203" pitchFamily="34" charset="0"/>
                        </a:rPr>
                        <a:t>Bluetooth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 → MCOT-монитор → сотовая связь (автоматическая) 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latin typeface="Bahnschrift" panose="020B0502040204020203" pitchFamily="34" charset="0"/>
                        </a:rPr>
                        <a:t> Bluetooth + </a:t>
                      </a: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мобильное приложение</a:t>
                      </a:r>
                    </a:p>
                  </a:txBody>
                  <a:tcPr marL="91450" marR="91450" marT="45725" marB="45725"/>
                </a:tc>
              </a:tr>
              <a:tr h="9471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Срок ношения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Более 7 дней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До 14 дней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До 7 дней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До 14 дней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dirty="0" smtClean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</a:tr>
              <a:tr h="6004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Bahnschrift" panose="020B0502040204020203" pitchFamily="34" charset="0"/>
                        </a:rPr>
                        <a:t>Масса </a:t>
                      </a:r>
                      <a:endParaRPr sz="2000" b="1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30г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30г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15г</a:t>
                      </a:r>
                      <a:endParaRPr sz="2000" dirty="0">
                        <a:latin typeface="Bahnschrift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Bahnschrift" panose="020B0502040204020203" pitchFamily="34" charset="0"/>
                        </a:rPr>
                        <a:t>25г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171" name="Google Shape;171;p6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177" name="Google Shape;177;p6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" name="Google Shape;179;p6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180" name="Google Shape;180;p6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183" name="Google Shape;183;p6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7" name="Google Shape;187;p6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6"/>
          <p:cNvSpPr txBox="1"/>
          <p:nvPr/>
        </p:nvSpPr>
        <p:spPr>
          <a:xfrm>
            <a:off x="564999" y="1463675"/>
            <a:ext cx="18784783" cy="92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 smtClean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ПОТРЕБИТЕЛИ</a:t>
            </a:r>
            <a:endParaRPr dirty="0">
              <a:solidFill>
                <a:srgbClr val="893BC3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3696" y="3535680"/>
            <a:ext cx="16748259" cy="243840"/>
          </a:xfrm>
          <a:prstGeom prst="rect">
            <a:avLst/>
          </a:prstGeom>
          <a:solidFill>
            <a:srgbClr val="BC77CF"/>
          </a:solidFill>
          <a:ln>
            <a:solidFill>
              <a:srgbClr val="BC77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743380" y="2727960"/>
            <a:ext cx="76200" cy="7299960"/>
          </a:xfrm>
          <a:prstGeom prst="line">
            <a:avLst/>
          </a:prstGeom>
          <a:ln>
            <a:solidFill>
              <a:srgbClr val="BC77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00" y="2727960"/>
            <a:ext cx="92075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183" y="2727960"/>
            <a:ext cx="92075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4723" y="2612350"/>
            <a:ext cx="1771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B2B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9177" y="2607885"/>
            <a:ext cx="1531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srgbClr val="7030A0"/>
                </a:solidFill>
              </a:rPr>
              <a:t>B2C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5760" y="2612350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srgbClr val="7030A0"/>
                </a:solidFill>
              </a:rPr>
              <a:t>B2G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3696" y="4120604"/>
            <a:ext cx="40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ahnschrift" panose="020B0502040204020203" pitchFamily="34" charset="0"/>
              </a:rPr>
              <a:t>КЛИЕНТ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70646" y="5040571"/>
            <a:ext cx="4441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Люди 45+ лет с гипертонией, </a:t>
            </a:r>
            <a:r>
              <a:rPr lang="ru-RU" sz="2400" dirty="0" smtClean="0">
                <a:latin typeface="Bahnschrift" panose="020B0502040204020203" pitchFamily="34" charset="0"/>
              </a:rPr>
              <a:t>ишемической</a:t>
            </a:r>
            <a:r>
              <a:rPr lang="ru-RU" sz="2400" dirty="0" smtClean="0"/>
              <a:t> болезнью сердца и иными болезнями сердечно-сосудистой системы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81494" y="3831619"/>
            <a:ext cx="41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Частные</a:t>
            </a:r>
            <a:r>
              <a:rPr lang="ru-RU" sz="2400" dirty="0" smtClean="0"/>
              <a:t> медицинские клиники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9580" y="3782050"/>
            <a:ext cx="408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Государственные медицинские учреждения через ОМС, ДОМС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700933" y="5044351"/>
            <a:ext cx="16866516" cy="0"/>
          </a:xfrm>
          <a:prstGeom prst="line">
            <a:avLst/>
          </a:prstGeom>
          <a:ln>
            <a:solidFill>
              <a:srgbClr val="BC77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20079" y="3782050"/>
            <a:ext cx="436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Люди с </a:t>
            </a:r>
            <a:r>
              <a:rPr lang="ru-RU" sz="2400" dirty="0" smtClean="0">
                <a:latin typeface="Bahnschrift" panose="020B0502040204020203" pitchFamily="34" charset="0"/>
              </a:rPr>
              <a:t>заболеваниями</a:t>
            </a:r>
            <a:r>
              <a:rPr lang="ru-RU" sz="2400" dirty="0" smtClean="0"/>
              <a:t> ССС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71497" y="5748457"/>
            <a:ext cx="401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ahnschrift" panose="020B0502040204020203" pitchFamily="34" charset="0"/>
              </a:rPr>
              <a:t>ХАРАКТЕРИСТИКИ</a:t>
            </a:r>
            <a:endParaRPr lang="ru-RU" sz="2800" b="1" dirty="0">
              <a:latin typeface="Bahnschrift" panose="020B0502040204020203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74" y="6746220"/>
            <a:ext cx="168687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 flipH="1">
            <a:off x="1753329" y="7384254"/>
            <a:ext cx="16866516" cy="0"/>
          </a:xfrm>
          <a:prstGeom prst="line">
            <a:avLst/>
          </a:prstGeom>
          <a:ln>
            <a:solidFill>
              <a:srgbClr val="BC77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74602" y="8306841"/>
            <a:ext cx="2004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Bahnschrift" panose="020B0502040204020203" pitchFamily="34" charset="0"/>
              </a:rPr>
              <a:t>ЦЕННОСТЬ</a:t>
            </a:r>
            <a:endParaRPr lang="ru-RU" sz="2800" b="1" dirty="0" smtClean="0"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3434" y="5074889"/>
            <a:ext cx="4390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Региональные Министерства и Департаменты здравоохранения, федеральные центры, государственные поликлиники и </a:t>
            </a:r>
            <a:r>
              <a:rPr lang="ru-RU" sz="2400" dirty="0" err="1" smtClean="0">
                <a:latin typeface="Bahnschrift" panose="020B0502040204020203" pitchFamily="34" charset="0"/>
              </a:rPr>
              <a:t>ФАПы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07183" y="5044351"/>
            <a:ext cx="4260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Частные и ведомственные медицинские клиники, спортивные клубы премиум класса, диагностические центры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3380" y="7429974"/>
            <a:ext cx="4082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Bahnschrift" panose="020B0502040204020203" pitchFamily="34" charset="0"/>
              </a:rPr>
              <a:t>Импортонезависимость</a:t>
            </a:r>
            <a:endParaRPr lang="ru-RU" sz="2400" dirty="0" smtClean="0">
              <a:latin typeface="Bahnschrif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</a:rPr>
              <a:t>Э</a:t>
            </a:r>
            <a:r>
              <a:rPr lang="ru-RU" sz="2400" dirty="0" smtClean="0">
                <a:latin typeface="Bahnschrift" panose="020B0502040204020203" pitchFamily="34" charset="0"/>
              </a:rPr>
              <a:t>кономия </a:t>
            </a:r>
            <a:r>
              <a:rPr lang="ru-RU" sz="2400" dirty="0" smtClean="0">
                <a:latin typeface="Bahnschrift" panose="020B0502040204020203" pitchFamily="34" charset="0"/>
              </a:rPr>
              <a:t>бюджета</a:t>
            </a:r>
            <a:endParaRPr lang="ru-RU" sz="2400" dirty="0" smtClean="0">
              <a:latin typeface="Bahnschrif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ahnschrift" panose="020B0502040204020203" pitchFamily="34" charset="0"/>
              </a:rPr>
              <a:t>С</a:t>
            </a:r>
            <a:r>
              <a:rPr lang="ru-RU" sz="2400" dirty="0" smtClean="0">
                <a:latin typeface="Bahnschrift" panose="020B0502040204020203" pitchFamily="34" charset="0"/>
              </a:rPr>
              <a:t>крининг в условиях ФАП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Bahnschrift" panose="020B0502040204020203" pitchFamily="34" charset="0"/>
            </a:endParaRPr>
          </a:p>
          <a:p>
            <a:pPr algn="just"/>
            <a:endParaRPr lang="ru-RU" sz="2400" dirty="0">
              <a:latin typeface="Bahnschrift" panose="020B0502040204020203" pitchFamily="34" charset="0"/>
            </a:endParaRPr>
          </a:p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Тендеры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7800" y="7384254"/>
            <a:ext cx="4369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Комфорт и </a:t>
            </a:r>
            <a:r>
              <a:rPr lang="ru-RU" sz="2400" dirty="0" smtClean="0">
                <a:latin typeface="Bahnschrift" panose="020B0502040204020203" pitchFamily="34" charset="0"/>
              </a:rPr>
              <a:t>незаметность</a:t>
            </a:r>
            <a:endParaRPr lang="ru-RU" sz="24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Комплексная оценка </a:t>
            </a:r>
            <a:r>
              <a:rPr lang="ru-RU" sz="2400" dirty="0" smtClean="0">
                <a:latin typeface="Bahnschrift" panose="020B0502040204020203" pitchFamily="34" charset="0"/>
              </a:rPr>
              <a:t>показателей</a:t>
            </a:r>
            <a:endParaRPr lang="ru-RU" sz="2400" dirty="0" smtClean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ahnschrift" panose="020B0502040204020203" pitchFamily="34" charset="0"/>
              </a:rPr>
              <a:t>Телемедицинское заключение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>
              <a:latin typeface="Bahnschrift" panose="020B0502040204020203" pitchFamily="34" charset="0"/>
            </a:endParaRPr>
          </a:p>
          <a:p>
            <a:pPr algn="ctr"/>
            <a:r>
              <a:rPr lang="ru-RU" sz="2400" dirty="0" smtClean="0">
                <a:latin typeface="Bahnschrift" panose="020B0502040204020203" pitchFamily="34" charset="0"/>
              </a:rPr>
              <a:t>Аптеки, </a:t>
            </a:r>
            <a:r>
              <a:rPr lang="ru-RU" sz="2400" dirty="0" err="1" smtClean="0">
                <a:latin typeface="Bahnschrift" panose="020B0502040204020203" pitchFamily="34" charset="0"/>
              </a:rPr>
              <a:t>маркетплейсы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89461" y="7413693"/>
            <a:ext cx="4230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Экономия </a:t>
            </a:r>
            <a:r>
              <a:rPr lang="ru-RU" sz="2400" dirty="0" smtClean="0"/>
              <a:t>ресурсов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Предиктивная </a:t>
            </a:r>
            <a:r>
              <a:rPr lang="ru-RU" sz="2400" dirty="0" smtClean="0"/>
              <a:t>аналитика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Интеграция в ИТ-контур клиники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algn="ctr"/>
            <a:r>
              <a:rPr lang="ru-RU" sz="2400" dirty="0" smtClean="0"/>
              <a:t>Прямые </a:t>
            </a:r>
            <a:r>
              <a:rPr lang="ru-RU" sz="2400" dirty="0" smtClean="0"/>
              <a:t>переговоры, </a:t>
            </a:r>
            <a:r>
              <a:rPr lang="ru-RU" sz="2400" dirty="0" err="1" smtClean="0"/>
              <a:t>маркетплейсы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7365" y="9537710"/>
            <a:ext cx="4408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atin typeface="Bahnschrift" panose="020B0502040204020203" pitchFamily="34" charset="0"/>
              </a:rPr>
              <a:t>КАНАЛЫ ПРИВЛЕЧЕНИЯ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700933" y="9472134"/>
            <a:ext cx="16866516" cy="0"/>
          </a:xfrm>
          <a:prstGeom prst="line">
            <a:avLst/>
          </a:prstGeom>
          <a:ln>
            <a:solidFill>
              <a:srgbClr val="BC77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16" y="1285388"/>
            <a:ext cx="5105090" cy="907941"/>
          </a:xfrm>
        </p:spPr>
        <p:txBody>
          <a:bodyPr/>
          <a:lstStyle/>
          <a:p>
            <a:r>
              <a:rPr lang="ru-RU" sz="5900" dirty="0" smtClean="0">
                <a:solidFill>
                  <a:srgbClr val="893BC3"/>
                </a:solidFill>
                <a:latin typeface="Bahnschrift" panose="020B0502040204020203" pitchFamily="34" charset="0"/>
              </a:rPr>
              <a:t>РЫНОК</a:t>
            </a:r>
            <a:r>
              <a:rPr lang="ru-RU" sz="5900" dirty="0" smtClean="0">
                <a:latin typeface="Bahnschrift" panose="020B0502040204020203" pitchFamily="34" charset="0"/>
              </a:rPr>
              <a:t> </a:t>
            </a:r>
            <a:endParaRPr lang="ru-RU" sz="5900" dirty="0">
              <a:latin typeface="Bahnschrift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2813837"/>
              </p:ext>
            </p:extLst>
          </p:nvPr>
        </p:nvGraphicFramePr>
        <p:xfrm>
          <a:off x="1043622" y="3073590"/>
          <a:ext cx="18181956" cy="739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19389" y="5740560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SAM</a:t>
            </a:r>
            <a:endParaRPr lang="ru-RU" sz="6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5740" y="5740558"/>
            <a:ext cx="2118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ТАМ</a:t>
            </a:r>
            <a:endParaRPr lang="ru-RU" sz="6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5490" y="6756221"/>
            <a:ext cx="6118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ahnschrift" panose="020B0502040204020203" pitchFamily="34" charset="0"/>
              </a:rPr>
              <a:t>131,250 млрд </a:t>
            </a:r>
            <a:r>
              <a:rPr lang="ru-RU" sz="6000" dirty="0" err="1" smtClean="0">
                <a:latin typeface="Bahnschrift" panose="020B0502040204020203" pitchFamily="34" charset="0"/>
              </a:rPr>
              <a:t>руб</a:t>
            </a:r>
            <a:endParaRPr lang="ru-RU" sz="6000" dirty="0">
              <a:latin typeface="Bahnschrif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04527" y="6756222"/>
            <a:ext cx="40895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Bahnschrift" panose="020B0502040204020203" pitchFamily="34" charset="0"/>
              </a:rPr>
              <a:t>21млрд </a:t>
            </a:r>
            <a:r>
              <a:rPr lang="ru-RU" sz="6000" dirty="0" err="1" smtClean="0">
                <a:latin typeface="Bahnschrift" panose="020B0502040204020203" pitchFamily="34" charset="0"/>
              </a:rPr>
              <a:t>руб</a:t>
            </a:r>
            <a:endParaRPr lang="ru-RU" sz="6000" dirty="0">
              <a:latin typeface="Bahnschrif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06600" y="6756223"/>
            <a:ext cx="26276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Bahnschrift" panose="020B0502040204020203" pitchFamily="34" charset="0"/>
              </a:rPr>
              <a:t>210млн</a:t>
            </a:r>
            <a:endParaRPr lang="ru-RU" sz="6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7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196" name="Google Shape;196;p7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202" name="Google Shape;202;p7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205" name="Google Shape;205;p7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208" name="Google Shape;208;p7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2" name="Google Shape;212;p7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7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 smtClean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КОМАНДА</a:t>
            </a:r>
            <a:endParaRPr dirty="0">
              <a:solidFill>
                <a:srgbClr val="893BC3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" y="2606039"/>
            <a:ext cx="3672839" cy="367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90" y="2607191"/>
            <a:ext cx="3672839" cy="367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sun9-42.userapi.com/s/v1/ig2/pLuK3oC7vQDlIlshfszRbBsv8v-br3dppYAHfmIV6kG6EbmoypyaQu9aitv67YcVBC6sFjvAeRaXS7JB0QN6mW4o.jpg?quality=95&amp;as=32x32,48x48,72x72,108x108,160x160,240x240,360x360,480x480,540x540,640x640&amp;from=bu&amp;cs=64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94" y="2591662"/>
            <a:ext cx="3672839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415" y="6623338"/>
            <a:ext cx="374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Соколова Дарья Александровна, </a:t>
            </a:r>
            <a:r>
              <a:rPr lang="ru-RU" sz="28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лидер</a:t>
            </a:r>
          </a:p>
          <a:p>
            <a:pPr lvl="0" algn="ctr"/>
            <a:r>
              <a:rPr lang="ru-RU" sz="28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Самарский </a:t>
            </a:r>
            <a:r>
              <a:rPr lang="ru-RU" sz="28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государственный медицинский университет, ИКМ, 417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2448" y="6623338"/>
            <a:ext cx="37751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Попова </a:t>
            </a:r>
            <a:r>
              <a:rPr lang="ru-RU" sz="28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Полина Андреевна, Самарский государственный медицинский университет, ИКМ, 426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1394" y="6680320"/>
            <a:ext cx="36728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Евдокимов </a:t>
            </a:r>
            <a:r>
              <a:rPr lang="ru-RU" sz="28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Пётр Витальевич, Самарский государственный медицинский университет, ИКМ, 324</a:t>
            </a:r>
          </a:p>
        </p:txBody>
      </p:sp>
      <p:pic>
        <p:nvPicPr>
          <p:cNvPr id="27" name="Picture 2" descr="https://sun9-5.userapi.com/s/v1/ig2/uS0qm1F_AvOnY99NbBKxohaFgNHhm1Z2E9yVausrz-EzL5XfA38T_9rHB2U9BHio2cvrJq-NVg436cZ2yKc2_h9r.jpg?quality=95&amp;as=32x32,48x48,72x72,108x108,160x160,240x240,360x360,480x480,540x540,640x640&amp;from=bu&amp;cs=640x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977" y="2607191"/>
            <a:ext cx="3673988" cy="36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663" y="2591662"/>
            <a:ext cx="3703896" cy="37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68713" y="6685569"/>
            <a:ext cx="36732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err="1">
                <a:latin typeface="Bahnschrift" panose="020B0502040204020203" pitchFamily="34" charset="0"/>
              </a:rPr>
              <a:t>Аабина</a:t>
            </a:r>
            <a:r>
              <a:rPr lang="ru-RU" sz="2800" dirty="0">
                <a:latin typeface="Bahnschrift" panose="020B0502040204020203" pitchFamily="34" charset="0"/>
              </a:rPr>
              <a:t> Виктория Сергеевна, Самарский государственный медицинский университет, ИКМ, 421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89663" y="6838782"/>
            <a:ext cx="3703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err="1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Столярова</a:t>
            </a:r>
            <a:r>
              <a:rPr lang="ru-RU" sz="2800" dirty="0">
                <a:latin typeface="Bahnschrift" panose="020B0502040204020203" pitchFamily="34" charset="0"/>
                <a:ea typeface="Helvetica Neue"/>
                <a:cs typeface="Helvetica Neue"/>
                <a:sym typeface="Helvetica Neue"/>
              </a:rPr>
              <a:t> Анастасия Андреевна, Самарский государственный медицинский университет, ИКМ, 324</a:t>
            </a:r>
            <a:endParaRPr lang="ru-RU" sz="2800" dirty="0">
              <a:latin typeface="Bahnschrif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1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299" name="Google Shape;299;p11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4" name="Google Shape;304;p11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305" name="Google Shape;305;p11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7" name="Google Shape;307;p11"/>
          <p:cNvGrpSpPr/>
          <p:nvPr/>
        </p:nvGrpSpPr>
        <p:grpSpPr>
          <a:xfrm>
            <a:off x="16089216" y="10832026"/>
            <a:ext cx="4015314" cy="476884"/>
            <a:chOff x="16089216" y="10832026"/>
            <a:chExt cx="4015314" cy="476884"/>
          </a:xfrm>
        </p:grpSpPr>
        <p:sp>
          <p:nvSpPr>
            <p:cNvPr id="308" name="Google Shape;308;p11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10" name="Google Shape;310;p11"/>
          <p:cNvGrpSpPr/>
          <p:nvPr/>
        </p:nvGrpSpPr>
        <p:grpSpPr>
          <a:xfrm>
            <a:off x="6375" y="10832026"/>
            <a:ext cx="10053320" cy="476884"/>
            <a:chOff x="6375" y="10832026"/>
            <a:chExt cx="10053320" cy="476884"/>
          </a:xfrm>
        </p:grpSpPr>
        <p:sp>
          <p:nvSpPr>
            <p:cNvPr id="311" name="Google Shape;311;p11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5" name="Google Shape;315;p11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1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 smtClean="0">
                <a:solidFill>
                  <a:srgbClr val="893BC3"/>
                </a:solidFill>
                <a:latin typeface="Bahnschrift" panose="020B0502040204020203" pitchFamily="34" charset="0"/>
                <a:ea typeface="Trebuchet MS"/>
                <a:cs typeface="Trebuchet MS"/>
                <a:sym typeface="Trebuchet MS"/>
              </a:rPr>
              <a:t>ПЛАНЫ РАЗВИТИЯ</a:t>
            </a:r>
            <a:endParaRPr dirty="0">
              <a:solidFill>
                <a:srgbClr val="893BC3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8253581"/>
              </p:ext>
            </p:extLst>
          </p:nvPr>
        </p:nvGraphicFramePr>
        <p:xfrm>
          <a:off x="524749" y="2531224"/>
          <a:ext cx="19065240" cy="659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589</Words>
  <Application>Microsoft Office PowerPoint</Application>
  <PresentationFormat>Произвольный</PresentationFormat>
  <Paragraphs>130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Bahnschrift</vt:lpstr>
      <vt:lpstr>Helvetica Neue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36</cp:revision>
  <dcterms:created xsi:type="dcterms:W3CDTF">2026-02-16T12:08:47Z</dcterms:created>
  <dcterms:modified xsi:type="dcterms:W3CDTF">2026-04-12T16:17:57Z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