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6" r:id="rId3"/>
    <p:sldId id="288" r:id="rId4"/>
    <p:sldId id="285" r:id="rId5"/>
    <p:sldId id="286" r:id="rId6"/>
    <p:sldId id="287" r:id="rId7"/>
    <p:sldId id="289" r:id="rId8"/>
    <p:sldId id="290" r:id="rId9"/>
    <p:sldId id="291" r:id="rId10"/>
    <p:sldId id="292" r:id="rId11"/>
    <p:sldId id="293" r:id="rId12"/>
    <p:sldId id="278" r:id="rId13"/>
    <p:sldId id="280" r:id="rId14"/>
    <p:sldId id="273" r:id="rId15"/>
    <p:sldId id="277" r:id="rId16"/>
    <p:sldId id="283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3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4500570"/>
            <a:ext cx="7772400" cy="214314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Конструкция для остеосинтеза бедренной кости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7360" y="1357298"/>
            <a:ext cx="7406640" cy="1752600"/>
          </a:xfrm>
        </p:spPr>
        <p:txBody>
          <a:bodyPr/>
          <a:lstStyle/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Предлагаемая конструкция для остеосинтеза будет использована для лечения переломов костей. Наиболее близкой к предлагаемой нами конструкции для остеосинтеза является конструкция для остеосинтеза: патент FR 2784019, патент на полезную модель №149472. Однако существующие модели не обеспечивают создания одновременно компрессии отломков костей и резьбовой фиксации головок винтов в кости, что наиболее актуально при наличии остеопороза.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ергей\Downloads\Чертеж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85992"/>
            <a:ext cx="3000396" cy="4154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Особенностью предлагаемой конструкции является то, что на головках болта с внутренней резьбой и запорного винта с внешней резьбой нанесена внешняя резьба большего шага, чем резьба на теле запорного винта и внутренняя резьба болта. Таким образом, при использовании предложенной конструкции будет получено более прочное соединение отломков костей, </a:t>
            </a:r>
            <a:r>
              <a:rPr lang="ru-RU" dirty="0" err="1" smtClean="0"/>
              <a:t>устраненена</a:t>
            </a:r>
            <a:r>
              <a:rPr lang="ru-RU" dirty="0" smtClean="0"/>
              <a:t> ротационная нестабильность и повышена прочность соединения отломков костей друг с другом более чем на 30%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 предварительным расчетам, плотность контакта головок винта с костью увеличится более чем на 50%. Благодаря разному шагу резьбы на головках и телах винта и болта обеспечится компрессия и более прочная фиксация (по предварительным расчетам до 40%) даже в условиях остеопороза. </a:t>
            </a:r>
            <a:br>
              <a:rPr lang="ru-RU" dirty="0" smtClean="0"/>
            </a:br>
            <a:r>
              <a:rPr lang="ru-RU" dirty="0" smtClean="0"/>
              <a:t>Более плотное соприкосновение отломков костей устранит </a:t>
            </a:r>
            <a:r>
              <a:rPr lang="ru-RU" dirty="0" err="1" smtClean="0"/>
              <a:t>микроподвижность</a:t>
            </a:r>
            <a:r>
              <a:rPr lang="ru-RU" dirty="0" smtClean="0"/>
              <a:t>, что будет способствовать консолидации. При этом, по предварительным расчетам, снизится риск миграции фиксаторов и вторичного смещения отломков костей более чем 70%.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Наличие наружной резьбы на конусовидных головках болта и винта позволяющие элементам конструкции фиксироваться за кортикальные слои кости создают более жесткую фиксацию, исключая ротационную нестабильность и последующую миграцию металлоконструкции</a:t>
            </a:r>
            <a:br>
              <a:rPr lang="ru-RU" dirty="0" smtClean="0"/>
            </a:br>
            <a:r>
              <a:rPr lang="ru-RU" dirty="0" smtClean="0"/>
              <a:t>При использовании данной конструкции как самостоятельного вида остеосинтеза, без использования интрамедуллярного штифта сокращается время операции, снижается её </a:t>
            </a:r>
            <a:r>
              <a:rPr lang="ru-RU" dirty="0" err="1" smtClean="0"/>
              <a:t>травматичности</a:t>
            </a:r>
            <a:r>
              <a:rPr lang="ru-RU" dirty="0" smtClean="0"/>
              <a:t> и трудоёмкость. Сокращение времени проведения операции и снижение её </a:t>
            </a:r>
            <a:r>
              <a:rPr lang="ru-RU" dirty="0" err="1" smtClean="0"/>
              <a:t>травматичности</a:t>
            </a:r>
            <a:r>
              <a:rPr lang="ru-RU" dirty="0" smtClean="0"/>
              <a:t> обеспечивает уменьшение сроков госпитализации, иммобилизации, нетрудоспособности, и как следствие раннюю активизацию и реабилитацию пациентов.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При анализе полученных результатов выявлено что данные нагрузочных проб при различном расположении металлоконструкций нагрузочные значения находятся в допустимых пределах, а следовательно возможно применение любого варианта установки, как при перпендикулярном расположении металлоконструкции, так и отклонении оси металлоконструкции в диапазоне 30 градусов к линии перелома.</a:t>
            </a:r>
            <a:br>
              <a:rPr lang="ru-RU" dirty="0" smtClean="0"/>
            </a:br>
            <a:r>
              <a:rPr lang="ru-RU" dirty="0" smtClean="0"/>
              <a:t>При сравнении значений нагрузочных проб прототипа и изготовленной металлоконструкции определяется увеличения результатов разрывной пробы при расположении металлоконструкции под углом 900 к линии перелома - 29,3 %, а при вариативном расположение (750-1050)-30 %.. Также разница при пробе на сдвиг в 1 случае(900) составляет 30,2 %, а во втором случае(750-1050) - 31,25%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 </a:t>
            </a:r>
            <a:r>
              <a:rPr lang="ru-RU" dirty="0" smtClean="0"/>
              <a:t>продвижения </a:t>
            </a:r>
            <a:r>
              <a:rPr lang="ru-RU" dirty="0" smtClean="0"/>
              <a:t>продукта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После </a:t>
            </a:r>
            <a:r>
              <a:rPr lang="ru-RU" dirty="0" smtClean="0"/>
              <a:t>создания и применения металлоконструкции на базе ТОГБУЗ ГКБ г Котовска, статистика полученных результатов будет представлен в </a:t>
            </a:r>
            <a:r>
              <a:rPr lang="ru-RU" dirty="0" err="1" smtClean="0"/>
              <a:t>в</a:t>
            </a:r>
            <a:r>
              <a:rPr lang="ru-RU" dirty="0" smtClean="0"/>
              <a:t> источниках медицинской литературы, после чего образец будет представлен на медицинских конференциях для ознакомления коллег других клинических баз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Патент № 149472 на полезную модель от 07.05.2014 </a:t>
            </a:r>
            <a:br>
              <a:rPr lang="ru-RU" dirty="0" smtClean="0"/>
            </a:br>
            <a:r>
              <a:rPr lang="ru-RU" dirty="0" smtClean="0"/>
              <a:t>Патент № 202608 на полезную модель от </a:t>
            </a:r>
            <a:r>
              <a:rPr lang="ru-RU" dirty="0" smtClean="0"/>
              <a:t>03.04.2020</a:t>
            </a:r>
          </a:p>
          <a:p>
            <a:r>
              <a:rPr lang="ru-RU" dirty="0" smtClean="0"/>
              <a:t>Изготовлен </a:t>
            </a:r>
            <a:r>
              <a:rPr lang="ru-RU" dirty="0" err="1" smtClean="0"/>
              <a:t>эксперементальный</a:t>
            </a:r>
            <a:r>
              <a:rPr lang="ru-RU" dirty="0" smtClean="0"/>
              <a:t> образец металлоконструкции из материала ТИТАН(ВТ16/ВТ6) </a:t>
            </a:r>
            <a:r>
              <a:rPr lang="ru-RU" dirty="0" err="1" smtClean="0"/>
              <a:t>соответствущим</a:t>
            </a:r>
            <a:r>
              <a:rPr lang="ru-RU" dirty="0" smtClean="0"/>
              <a:t> материалу металлоконструкций, применяемых в травматологии. Были произведены тестовые пробы на препаратах </a:t>
            </a:r>
            <a:r>
              <a:rPr lang="ru-RU" dirty="0" err="1" smtClean="0"/>
              <a:t>изготовленых</a:t>
            </a:r>
            <a:r>
              <a:rPr lang="ru-RU" dirty="0" smtClean="0"/>
              <a:t> из </a:t>
            </a:r>
            <a:r>
              <a:rPr lang="ru-RU" dirty="0" err="1" smtClean="0"/>
              <a:t>опилов</a:t>
            </a:r>
            <a:r>
              <a:rPr lang="ru-RU" dirty="0" smtClean="0"/>
              <a:t> бедренных костей крупного рогатого скота, по прочностным характеристикам соответствующим области мыщелков бедренной кости человека. Произведенные тесты на угловое смещение, разрыв показали что наличие дополнительной резьбы на головках болта с внутренней резьбой и запорного винта с наружной резьбой увеличивает прочность фиксации металлоконструкции и кости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Команда 	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43956" cy="43251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Емельянов Сергей Александрович – врач травматолог –ортопед, высшая квалификационная категория, стаж работы 12 лет</a:t>
            </a:r>
          </a:p>
          <a:p>
            <a:pPr>
              <a:buNone/>
            </a:pPr>
            <a:r>
              <a:rPr lang="ru-RU" dirty="0" smtClean="0"/>
              <a:t>Петрухин Антон Николаевич – врач травматолог-ортопед, вторая квалификационная категория, стаж работы 5 лет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Получение разрешение </a:t>
            </a:r>
            <a:r>
              <a:rPr lang="ru-RU" dirty="0" err="1" smtClean="0"/>
              <a:t>Росздрава</a:t>
            </a:r>
            <a:r>
              <a:rPr lang="ru-RU" dirty="0" smtClean="0"/>
              <a:t> в соответствии с ГОСТ Р ИСО 14630 конструкция соответствует типу А1 (имплантат для остеосинтеза). </a:t>
            </a:r>
            <a:br>
              <a:rPr lang="ru-RU" dirty="0" smtClean="0"/>
            </a:br>
            <a:r>
              <a:rPr lang="ru-RU" dirty="0" smtClean="0"/>
              <a:t>ИСО 5835-91 Имплантаты для хирургии для выполнения </a:t>
            </a:r>
            <a:r>
              <a:rPr lang="ru-RU" dirty="0" err="1" smtClean="0"/>
              <a:t>техзадания</a:t>
            </a:r>
            <a:r>
              <a:rPr lang="ru-RU" dirty="0" smtClean="0"/>
              <a:t> на создание новой металлоконструкции</a:t>
            </a:r>
            <a:br>
              <a:rPr lang="ru-RU" dirty="0" smtClean="0"/>
            </a:br>
            <a:r>
              <a:rPr lang="ru-RU" dirty="0" smtClean="0"/>
              <a:t>Заключение договора с заводом АО "Казанский медико-инструментальный завод" для изготовления компонентов </a:t>
            </a:r>
            <a:r>
              <a:rPr lang="ru-RU" dirty="0" err="1" smtClean="0"/>
              <a:t>металлоконстрекции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Закупка и применение данной металлоконструкции на базе травматологического отделения ТОГБУЗ ГКБ г. Котовска </a:t>
            </a:r>
            <a:br>
              <a:rPr lang="ru-RU" dirty="0" smtClean="0"/>
            </a:br>
            <a:r>
              <a:rPr lang="ru-RU" dirty="0" smtClean="0"/>
              <a:t>Формирование групп пациентов, с дальнейшей оценкой результатов</a:t>
            </a:r>
            <a:br>
              <a:rPr lang="ru-RU" dirty="0" smtClean="0"/>
            </a:br>
            <a:r>
              <a:rPr lang="ru-RU" dirty="0" smtClean="0"/>
              <a:t>Публикация полученных результатов в медицинской литературе в журналах ВАК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571604" y="928670"/>
            <a:ext cx="8429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Прототип конструкции </a:t>
            </a:r>
            <a:endParaRPr kumimoji="0" lang="ru-RU" alt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56552" t="66040" r="34810" b="26758"/>
          <a:stretch>
            <a:fillRect/>
          </a:stretch>
        </p:blipFill>
        <p:spPr bwMode="auto">
          <a:xfrm>
            <a:off x="1500166" y="3286164"/>
            <a:ext cx="7143872" cy="3571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вал 3"/>
          <p:cNvSpPr/>
          <p:nvPr/>
        </p:nvSpPr>
        <p:spPr>
          <a:xfrm>
            <a:off x="2571736" y="3429000"/>
            <a:ext cx="928694" cy="250033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ru-RU" dirty="0" err="1" smtClean="0"/>
              <a:t>Схама</a:t>
            </a:r>
            <a:r>
              <a:rPr lang="ru-RU" dirty="0" smtClean="0"/>
              <a:t> модели</a:t>
            </a:r>
            <a:endParaRPr lang="ru-RU" dirty="0"/>
          </a:p>
        </p:txBody>
      </p:sp>
      <p:pic>
        <p:nvPicPr>
          <p:cNvPr id="4" name="Picture 3" descr="C:\Users\ПК\Desktop\Без имени.png"/>
          <p:cNvPicPr>
            <a:picLocks noChangeAspect="1" noChangeArrowheads="1"/>
          </p:cNvPicPr>
          <p:nvPr/>
        </p:nvPicPr>
        <p:blipFill>
          <a:blip r:embed="rId2" cstate="print"/>
          <a:srcRect l="12645" t="21864" r="9706" b="42194"/>
          <a:stretch>
            <a:fillRect/>
          </a:stretch>
        </p:blipFill>
        <p:spPr bwMode="auto">
          <a:xfrm>
            <a:off x="1428728" y="4000504"/>
            <a:ext cx="6477045" cy="2428892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>
            <a:off x="857224" y="5500702"/>
            <a:ext cx="785818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>
            <a:off x="7429520" y="4214818"/>
            <a:ext cx="1000132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 l="12759" t="1515" r="10213" b="1515"/>
          <a:stretch>
            <a:fillRect/>
          </a:stretch>
        </p:blipFill>
        <p:spPr bwMode="auto">
          <a:xfrm rot="5400000">
            <a:off x="2550430" y="-1907512"/>
            <a:ext cx="4043141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 l="10763" r="13892"/>
          <a:stretch>
            <a:fillRect/>
          </a:stretch>
        </p:blipFill>
        <p:spPr bwMode="auto">
          <a:xfrm rot="5400000">
            <a:off x="3241049" y="973770"/>
            <a:ext cx="266190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трелка вправо 7"/>
          <p:cNvSpPr/>
          <p:nvPr/>
        </p:nvSpPr>
        <p:spPr>
          <a:xfrm>
            <a:off x="857224" y="3714752"/>
            <a:ext cx="785818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>
            <a:off x="8358214" y="1357298"/>
            <a:ext cx="571504" cy="5000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500042"/>
            <a:ext cx="85725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6538" algn="l"/>
                <a:tab pos="630238" algn="l"/>
              </a:tabLst>
            </a:pPr>
            <a:r>
              <a:rPr kumimoji="0" lang="ru-RU" altLang="zh-CN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6538" algn="l"/>
                <a:tab pos="630238" algn="l"/>
              </a:tabLst>
            </a:pPr>
            <a:endParaRPr kumimoji="0" lang="ru-RU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6538" algn="l"/>
                <a:tab pos="630238" algn="l"/>
              </a:tabLst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проведенного анализа литературы и патентного</a:t>
            </a:r>
            <a:r>
              <a:rPr kumimoji="0" lang="ru-RU" altLang="zh-CN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поиска</a:t>
            </a:r>
            <a:r>
              <a:rPr kumimoji="0" lang="ru-RU" altLang="zh-CN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предмету исследования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500306"/>
            <a:ext cx="450059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6538" algn="l"/>
                <a:tab pos="630238" algn="l"/>
              </a:tabLst>
            </a:pPr>
            <a:endParaRPr kumimoji="0" lang="ru-RU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6538" algn="l"/>
                <a:tab pos="630238" algn="l"/>
              </a:tabLst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Подана заявка и получен патент на полезную модель №149472 от 07.05.2014г. «конструкция для остеосинтеза»</a:t>
            </a:r>
          </a:p>
        </p:txBody>
      </p:sp>
      <p:pic>
        <p:nvPicPr>
          <p:cNvPr id="24578" name="Picture 2" descr="C:\Users\1\Desktop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841256"/>
            <a:ext cx="3492585" cy="4845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3" name="Picture 5" descr="C:\Users\312\Downloads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904836"/>
            <a:ext cx="7286644" cy="5895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11923" t="3225" r="7595" b="4301"/>
          <a:stretch>
            <a:fillRect/>
          </a:stretch>
        </p:blipFill>
        <p:spPr bwMode="auto">
          <a:xfrm>
            <a:off x="0" y="-1"/>
            <a:ext cx="4286248" cy="682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0"/>
            <a:ext cx="3999400" cy="554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0406" y="19662"/>
            <a:ext cx="4933594" cy="68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1084</TotalTime>
  <Words>358</Words>
  <Application>Microsoft Office PowerPoint</Application>
  <PresentationFormat>Экран (4:3)</PresentationFormat>
  <Paragraphs>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    Конструкция для остеосинтеза бедренной кости                      </vt:lpstr>
      <vt:lpstr> </vt:lpstr>
      <vt:lpstr>Слайд 3</vt:lpstr>
      <vt:lpstr>Слайд 4</vt:lpstr>
      <vt:lpstr>Слайд 5</vt:lpstr>
      <vt:lpstr>Решение</vt:lpstr>
      <vt:lpstr>Конкурентные преимущества</vt:lpstr>
      <vt:lpstr>Стратегия продвижения продукта</vt:lpstr>
      <vt:lpstr>Текущие результаты</vt:lpstr>
      <vt:lpstr>Команда  </vt:lpstr>
      <vt:lpstr>Планы развития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Емельянов</dc:creator>
  <cp:lastModifiedBy>сергей</cp:lastModifiedBy>
  <cp:revision>91</cp:revision>
  <dcterms:created xsi:type="dcterms:W3CDTF">2020-01-06T11:20:13Z</dcterms:created>
  <dcterms:modified xsi:type="dcterms:W3CDTF">2021-06-25T10:34:58Z</dcterms:modified>
</cp:coreProperties>
</file>