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4.svg" ContentType="image/svg+xml"/>
  <Override PartName="/ppt/media/image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1" r:id="rId8"/>
    <p:sldId id="262" r:id="rId9"/>
    <p:sldId id="260" r:id="rId10"/>
  </p:sldIdLst>
  <p:sldSz cx="14630400" cy="8229600"/>
  <p:notesSz cx="8229600" cy="14630400"/>
  <p:embeddedFontLst>
    <p:embeddedFont>
      <p:font typeface="Barlow" panose="00000800000000000000" pitchFamily="34" charset="0"/>
      <p:bold r:id="rId14"/>
    </p:embeddedFont>
    <p:embeddedFont>
      <p:font typeface="Barlow" panose="00000800000000000000" pitchFamily="34" charset="-122"/>
      <p:bold r:id="rId15"/>
    </p:embeddedFont>
    <p:embeddedFont>
      <p:font typeface="Barlow" panose="00000800000000000000" pitchFamily="34" charset="-120"/>
      <p:bold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image" Target="../media/image13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12.png"/><Relationship Id="rId23" Type="http://schemas.openxmlformats.org/officeDocument/2006/relationships/notesSlide" Target="../notesSlides/notesSlide7.xml"/><Relationship Id="rId22" Type="http://schemas.openxmlformats.org/officeDocument/2006/relationships/slideLayout" Target="../slideLayouts/slideLayout6.xml"/><Relationship Id="rId21" Type="http://schemas.openxmlformats.org/officeDocument/2006/relationships/image" Target="../media/image16.jpeg"/><Relationship Id="rId20" Type="http://schemas.openxmlformats.org/officeDocument/2006/relationships/tags" Target="../tags/tag35.xml"/><Relationship Id="rId2" Type="http://schemas.openxmlformats.org/officeDocument/2006/relationships/tags" Target="../tags/tag23.xml"/><Relationship Id="rId19" Type="http://schemas.openxmlformats.org/officeDocument/2006/relationships/image" Target="../media/image4.png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image" Target="../media/image15.png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image" Target="../media/image14.svg"/><Relationship Id="rId10" Type="http://schemas.openxmlformats.org/officeDocument/2006/relationships/image" Target="../media/image5.png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5518" y="2300208"/>
            <a:ext cx="7381875" cy="305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endParaRPr lang="en-US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65518" y="5847358"/>
            <a:ext cx="7381875" cy="704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anose="00000800000000000000" pitchFamily="34" charset="0"/>
                <a:ea typeface="Barlow" panose="00000800000000000000" pitchFamily="34" charset="-122"/>
                <a:cs typeface="Barlow" panose="00000800000000000000" pitchFamily="34" charset="-120"/>
              </a:rPr>
              <a:t>Цифровизация строительства, ЖКХ и транспортной инфраструктуры с помощью технологий компьютерного зрения</a:t>
            </a:r>
            <a:endParaRPr lang="en-US" sz="1700" dirty="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965835" y="2000250"/>
            <a:ext cx="731520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ctr">
              <a:lnSpc>
                <a:spcPts val="4800"/>
              </a:lnSpc>
              <a:buNone/>
            </a:pPr>
            <a:r>
              <a:rPr lang="ru-RU" altLang="en-US" sz="36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  <a:sym typeface="+mn-ea"/>
              </a:rPr>
              <a:t>«</a:t>
            </a:r>
            <a:r>
              <a:rPr lang="en-US" sz="36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  <a:sym typeface="+mn-ea"/>
              </a:rPr>
              <a:t>Программно-аппаратный комплекс с элементами ИИ для автоматизированного мониторинга и 3D-реконструкции объектов</a:t>
            </a:r>
            <a:r>
              <a:rPr lang="ru-RU" altLang="en-US" sz="36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  <a:sym typeface="+mn-ea"/>
              </a:rPr>
              <a:t>»</a:t>
            </a:r>
            <a:endParaRPr lang="ru-RU" altLang="en-US" sz="360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Text 1"/>
          <p:cNvSpPr/>
          <p:nvPr/>
        </p:nvSpPr>
        <p:spPr>
          <a:xfrm>
            <a:off x="149860" y="7356475"/>
            <a:ext cx="7827010" cy="704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1700" dirty="0">
                <a:solidFill>
                  <a:srgbClr val="E0E4E6"/>
                </a:solidFill>
                <a:latin typeface="Barlow" panose="00000800000000000000" pitchFamily="34" charset="0"/>
                <a:ea typeface="Barlow" panose="00000800000000000000" pitchFamily="34" charset="-122"/>
                <a:cs typeface="Barlow" panose="00000800000000000000" pitchFamily="34" charset="-120"/>
              </a:rPr>
              <a:t>Руководитель проекта: к.э.н. доцент Карпова Наталья Петровна</a:t>
            </a:r>
            <a:endParaRPr lang="ru-RU" altLang="en-US" sz="1700" dirty="0">
              <a:solidFill>
                <a:srgbClr val="E0E4E6"/>
              </a:solidFill>
              <a:latin typeface="Barlow" panose="00000800000000000000" pitchFamily="34" charset="0"/>
              <a:ea typeface="Barlow" panose="00000800000000000000" pitchFamily="34" charset="-122"/>
              <a:cs typeface="Barlow" panose="00000800000000000000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ru-RU" altLang="en-US" sz="1700" dirty="0">
                <a:solidFill>
                  <a:srgbClr val="E0E4E6"/>
                </a:solidFill>
                <a:latin typeface="Barlow" panose="00000800000000000000" pitchFamily="34" charset="0"/>
                <a:ea typeface="Barlow" panose="00000800000000000000" pitchFamily="34" charset="-122"/>
                <a:cs typeface="Barlow" panose="00000800000000000000" pitchFamily="34" charset="-120"/>
              </a:rPr>
              <a:t>Участники: Фетисов Никита, Родионова Альбина, Вяткин Антон, Петеян Ваге</a:t>
            </a:r>
            <a:endParaRPr lang="ru-RU" altLang="en-US" sz="1700" dirty="0">
              <a:solidFill>
                <a:srgbClr val="E0E4E6"/>
              </a:solidFill>
              <a:latin typeface="Barlow" panose="00000800000000000000" pitchFamily="34" charset="0"/>
              <a:ea typeface="Barlow" panose="00000800000000000000" pitchFamily="34" charset="-122"/>
              <a:cs typeface="Barlow" panose="00000800000000000000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8328" y="540583"/>
            <a:ext cx="3521750" cy="3961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Проблема и </a:t>
            </a:r>
            <a:r>
              <a:rPr lang="ru-RU" altLang="en-US" sz="28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р</a:t>
            </a:r>
            <a:r>
              <a:rPr lang="en-US" sz="28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ешение</a:t>
            </a:r>
            <a:endParaRPr lang="en-US" sz="280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3" name="Text 1"/>
          <p:cNvSpPr/>
          <p:nvPr>
            <p:custDataLst>
              <p:tags r:id="rId1"/>
            </p:custDataLst>
          </p:nvPr>
        </p:nvSpPr>
        <p:spPr>
          <a:xfrm>
            <a:off x="877848" y="1985328"/>
            <a:ext cx="2278711" cy="2847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37A7E7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Проблема</a:t>
            </a:r>
            <a:endParaRPr lang="en-US" sz="1600" b="1" dirty="0">
              <a:solidFill>
                <a:srgbClr val="37A7E7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4" name="Text 2"/>
          <p:cNvSpPr/>
          <p:nvPr>
            <p:custDataLst>
              <p:tags r:id="rId2"/>
            </p:custDataLst>
          </p:nvPr>
        </p:nvSpPr>
        <p:spPr>
          <a:xfrm>
            <a:off x="877848" y="2380639"/>
            <a:ext cx="5781448" cy="675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Традиционный мониторинг инфраструктуры сталкивается с системными вызовами, ограничивающими эффективность управления активами.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877848" y="3155569"/>
            <a:ext cx="5781448" cy="39816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Высокая стоимость работ: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Привлечение квалифицированных геодезистов, аренда тяжелого оборудования (теодолиты, нивелиры, лазерные сканеры) требует значительных бюджетных ассигнований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Человеческий фактор: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Ручные замеры и визуальные осмотры занимают недели, подвержены субъективным ошибкам и не обеспечивают воспроизводимость результатов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Риски аварийных ситуаций: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Микродеформации конструкций, трещины в фундаментах, коррозия металлоконструкций трудно фиксируются без непрерывного наблюдения и высокоточных инструментов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Низкая детализация отчетности: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2D-чертежи, фотоотчеты и текстовые описания не дают полной картины геометрического и технического состояния объекта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Несовместимость данных: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Отсутствие единой цифровой модели затрудняет отслеживание динамики изменений и планирование профилактических мероприятий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7085279" y="1985328"/>
            <a:ext cx="2278711" cy="2847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16FFBB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Решение</a:t>
            </a:r>
            <a:endParaRPr lang="en-US" sz="1600" b="1" dirty="0">
              <a:solidFill>
                <a:srgbClr val="16FFBB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7" name="Text 5"/>
          <p:cNvSpPr/>
          <p:nvPr>
            <p:custDataLst>
              <p:tags r:id="rId5"/>
            </p:custDataLst>
          </p:nvPr>
        </p:nvSpPr>
        <p:spPr>
          <a:xfrm>
            <a:off x="7085279" y="2380639"/>
            <a:ext cx="5781448" cy="675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Комплекс «Умный Глаз»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полностью автоматизирует процесс мониторинга и предоставляет точную цифровую копию объекта с выявленными дефектами.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8" name="Text 6"/>
          <p:cNvSpPr/>
          <p:nvPr>
            <p:custDataLst>
              <p:tags r:id="rId6"/>
            </p:custDataLst>
          </p:nvPr>
        </p:nvSpPr>
        <p:spPr>
          <a:xfrm>
            <a:off x="7085279" y="3155569"/>
            <a:ext cx="5781448" cy="35314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Автоматизированный сбор данных: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Дроны, БПЛА или стационарные камеры выполняют облет/съемку объекта по заранее построенному маршруту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3D-реконструкция в реальном времени: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ПО преобразует фото/видео поток в точную цифровую 3D-копию (Digital Twin) с привязкой к координатной системе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Аналитика на базе ИИ: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Нейросети автоматически выявляют дефекты (трещины, коррозия, крен конструкции) и отклонения от проектной BIM-модели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Готовая отчетность: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Заказчик получает интерактивную 3D-модель с «подсвеченными» проблемными зонами, расчетами объемов, оценкой износа и рекомендациями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История изменений: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Фиксация состояния объекта на каждом этапе мониторинга для трендового анализа и прогнозирования ресурса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7225" y="7753350"/>
            <a:ext cx="254317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3236" y="271264"/>
            <a:ext cx="7652742" cy="3312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Как это работает: </a:t>
            </a:r>
            <a:r>
              <a:rPr lang="ru-RU" altLang="en-US" sz="28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б</a:t>
            </a:r>
            <a:r>
              <a:rPr lang="en-US" sz="28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есшовный цикл от съемки до отчета</a:t>
            </a:r>
            <a:endParaRPr lang="en-US" sz="280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92311" y="1159550"/>
            <a:ext cx="8359378" cy="2940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Наш программно-аппаратный комплекс обеспечивает сквозную автоматизацию процесса мониторинга, от запуска оборудования до получения готового аналитического отчета с 3D-моделью.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4" name="Shape 2"/>
          <p:cNvSpPr/>
          <p:nvPr>
            <p:custDataLst>
              <p:tags r:id="rId1"/>
            </p:custDataLst>
          </p:nvPr>
        </p:nvSpPr>
        <p:spPr>
          <a:xfrm>
            <a:off x="2113523" y="2627512"/>
            <a:ext cx="3262226" cy="151609"/>
          </a:xfrm>
          <a:prstGeom prst="roundRect">
            <a:avLst>
              <a:gd name="adj" fmla="val 150095"/>
            </a:avLst>
          </a:prstGeom>
          <a:solidFill>
            <a:srgbClr val="0A081B"/>
          </a:solidFill>
          <a:ln w="7620">
            <a:solidFill>
              <a:srgbClr val="16FFBB"/>
            </a:solidFill>
            <a:prstDash val="solid"/>
          </a:ln>
        </p:spPr>
      </p:sp>
      <p:sp>
        <p:nvSpPr>
          <p:cNvPr id="5" name="Shape 3"/>
          <p:cNvSpPr/>
          <p:nvPr>
            <p:custDataLst>
              <p:tags r:id="rId2"/>
            </p:custDataLst>
          </p:nvPr>
        </p:nvSpPr>
        <p:spPr>
          <a:xfrm>
            <a:off x="1886034" y="2475903"/>
            <a:ext cx="454976" cy="454976"/>
          </a:xfrm>
          <a:prstGeom prst="roundRect">
            <a:avLst>
              <a:gd name="adj" fmla="val 127829"/>
            </a:avLst>
          </a:prstGeom>
          <a:solidFill>
            <a:srgbClr val="0A081B"/>
          </a:solidFill>
          <a:ln w="7620">
            <a:solidFill>
              <a:srgbClr val="16FFBB"/>
            </a:solidFill>
            <a:prstDash val="solid"/>
          </a:ln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2037643" y="3012969"/>
            <a:ext cx="1717066" cy="210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Этап 1: Сбор данных</a:t>
            </a:r>
            <a:endParaRPr lang="en-US" sz="14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2037643" y="3272869"/>
            <a:ext cx="3186650" cy="1870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Железо + Пилотирование</a:t>
            </a:r>
            <a:endParaRPr lang="en-US" sz="1200" b="1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2037643" y="3509141"/>
            <a:ext cx="3186650" cy="27331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Интеграция с любыми коптерами (DJI, Autel, Parrot) или наземными носителями (роботы, автомобили)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Автоматическое построение маршрута облета объекта по заданным координатам и высотам съемки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Гарантированное перекрытие кадров для фотограмметрической обработки (минимум 70-80%)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Синхронизация данных с геодезической опорной сетью на объекте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Время облета типового объекта (жилой дом 15 этажей): 20-30 минут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5685478" y="2400024"/>
            <a:ext cx="3262226" cy="151609"/>
          </a:xfrm>
          <a:prstGeom prst="roundRect">
            <a:avLst>
              <a:gd name="adj" fmla="val 150095"/>
            </a:avLst>
          </a:prstGeom>
          <a:solidFill>
            <a:srgbClr val="0A081B"/>
          </a:solidFill>
          <a:ln w="7620">
            <a:solidFill>
              <a:srgbClr val="29DDDA"/>
            </a:solidFill>
            <a:prstDash val="solid"/>
          </a:ln>
        </p:spPr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5457990" y="2248415"/>
            <a:ext cx="454976" cy="454976"/>
          </a:xfrm>
          <a:prstGeom prst="roundRect">
            <a:avLst>
              <a:gd name="adj" fmla="val 127829"/>
            </a:avLst>
          </a:prstGeom>
          <a:solidFill>
            <a:srgbClr val="0A081B"/>
          </a:solidFill>
          <a:ln w="7620">
            <a:solidFill>
              <a:srgbClr val="29DDDA"/>
            </a:solidFill>
            <a:prstDash val="solid"/>
          </a:ln>
        </p:spPr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5609599" y="2785481"/>
            <a:ext cx="2243377" cy="210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Этап 2: 3D-реконструкция</a:t>
            </a:r>
            <a:endParaRPr lang="en-US" sz="14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5609599" y="3045381"/>
            <a:ext cx="3186650" cy="1870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Облачная платформа</a:t>
            </a:r>
            <a:endParaRPr lang="en-US" sz="1200" b="1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4" name="Text 11"/>
          <p:cNvSpPr/>
          <p:nvPr>
            <p:custDataLst>
              <p:tags r:id="rId10"/>
            </p:custDataLst>
          </p:nvPr>
        </p:nvSpPr>
        <p:spPr>
          <a:xfrm>
            <a:off x="5609599" y="3281653"/>
            <a:ext cx="3186650" cy="29202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Технология </a:t>
            </a: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Photogrammetry + SLAM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для построения плотного облака точек и текстурированной 3D-модели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Обработка на серверах с GPU для ускорения расчетов (время обработки: 1-3 часа для среднего объекта)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Точность реконструкции: до 2-5 мм в зависимости от типа носителя и базового оборудования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Построение цифрового двойника (Digital Twin) с привязкой к реальным координатам объекта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Сохранение истории версий модели для отслеживания динамики изменений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5" name="Shape 12"/>
          <p:cNvSpPr/>
          <p:nvPr>
            <p:custDataLst>
              <p:tags r:id="rId11"/>
            </p:custDataLst>
          </p:nvPr>
        </p:nvSpPr>
        <p:spPr>
          <a:xfrm>
            <a:off x="9257434" y="2172536"/>
            <a:ext cx="3262226" cy="151609"/>
          </a:xfrm>
          <a:prstGeom prst="roundRect">
            <a:avLst>
              <a:gd name="adj" fmla="val 150095"/>
            </a:avLst>
          </a:prstGeom>
          <a:solidFill>
            <a:srgbClr val="0A081B"/>
          </a:solidFill>
          <a:ln w="7620">
            <a:solidFill>
              <a:srgbClr val="37A7E7"/>
            </a:solidFill>
            <a:prstDash val="solid"/>
          </a:ln>
        </p:spPr>
      </p:sp>
      <p:sp>
        <p:nvSpPr>
          <p:cNvPr id="16" name="Shape 13"/>
          <p:cNvSpPr/>
          <p:nvPr>
            <p:custDataLst>
              <p:tags r:id="rId12"/>
            </p:custDataLst>
          </p:nvPr>
        </p:nvSpPr>
        <p:spPr>
          <a:xfrm>
            <a:off x="9029946" y="2020927"/>
            <a:ext cx="454976" cy="454976"/>
          </a:xfrm>
          <a:prstGeom prst="roundRect">
            <a:avLst>
              <a:gd name="adj" fmla="val 127829"/>
            </a:avLst>
          </a:prstGeom>
          <a:solidFill>
            <a:srgbClr val="0A081B"/>
          </a:solidFill>
          <a:ln w="7620">
            <a:solidFill>
              <a:srgbClr val="37A7E7"/>
            </a:solidFill>
            <a:prstDash val="solid"/>
          </a:ln>
        </p:spPr>
      </p:sp>
      <p:sp>
        <p:nvSpPr>
          <p:cNvPr id="17" name="Text 14"/>
          <p:cNvSpPr/>
          <p:nvPr>
            <p:custDataLst>
              <p:tags r:id="rId13"/>
            </p:custDataLst>
          </p:nvPr>
        </p:nvSpPr>
        <p:spPr>
          <a:xfrm>
            <a:off x="9181554" y="2557993"/>
            <a:ext cx="2585821" cy="210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Этап 3: Анализ и диагностика</a:t>
            </a:r>
            <a:endParaRPr lang="en-US" sz="14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8" name="Text 15"/>
          <p:cNvSpPr/>
          <p:nvPr>
            <p:custDataLst>
              <p:tags r:id="rId14"/>
            </p:custDataLst>
          </p:nvPr>
        </p:nvSpPr>
        <p:spPr>
          <a:xfrm>
            <a:off x="9181554" y="2817892"/>
            <a:ext cx="3186650" cy="1870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AI/ML Core</a:t>
            </a:r>
            <a:endParaRPr lang="en-US" sz="1200" b="1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9" name="Text 16"/>
          <p:cNvSpPr/>
          <p:nvPr>
            <p:custDataLst>
              <p:tags r:id="rId15"/>
            </p:custDataLst>
          </p:nvPr>
        </p:nvSpPr>
        <p:spPr>
          <a:xfrm>
            <a:off x="9181554" y="3054166"/>
            <a:ext cx="3186650" cy="34527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Сегментация ИИ: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Автоматическое распознавание структурных элементов — стены, колонны, опоры, дорожное полотно, арматура, инженерные системы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Детекция аномалий: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Сравнение фактического состояния с эталонной BIM-моделью, выявление отклонений геометрии, дефектов материалов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Прогнозирование износа: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Оценка текущего состояния и предсказание срока службы конструкций на основе нейросетевых моделей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Формирование отчета: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Автоматическая генерация PDF/Excel отчета с подсвеченными проблемными зонами, расчетами объемов, рекомендациями по ремонту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87225" y="7753350"/>
            <a:ext cx="254317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45957" y="1239560"/>
            <a:ext cx="4253032" cy="4254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Бизнес-модель и </a:t>
            </a:r>
            <a:r>
              <a:rPr lang="ru-RU" altLang="en-US" sz="265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р</a:t>
            </a:r>
            <a:r>
              <a:rPr lang="en-US" sz="265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ынок</a:t>
            </a:r>
            <a:endParaRPr lang="en-US" sz="265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945957" y="1707475"/>
            <a:ext cx="4955262" cy="3402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Масштабирование и монетизация</a:t>
            </a:r>
            <a:endParaRPr lang="en-US" sz="210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945957" y="2313980"/>
            <a:ext cx="2613184" cy="2127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16FFBB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Целевая аудитория (B2B, B2G)</a:t>
            </a:r>
            <a:endParaRPr lang="en-US" sz="1300" b="1" dirty="0">
              <a:solidFill>
                <a:srgbClr val="16FFBB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945957" y="2633186"/>
            <a:ext cx="5182433" cy="19816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Строительный контроль: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Генеральные подрядчики, технический надзор, заказчики на этапе строительства и приемки объектов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ts val="16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Эксплуатация: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Управляющие компании, ЖКХ, владельцы торговых центров, складской логистики, офисных комплексов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ts val="16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Транспортная инфраструктура: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РЖД, Автодор, мостовые службы, аэропорты, порты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ts val="16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Промышленность: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Нефтегазовый сектор, энергетика, металлургия — объекты с высоким уровнем ответственности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09629" y="2313980"/>
            <a:ext cx="1960602" cy="2127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16FFBB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Модель монетизации</a:t>
            </a:r>
            <a:endParaRPr lang="en-US" sz="1300" b="1" dirty="0">
              <a:solidFill>
                <a:srgbClr val="16FFBB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09629" y="2633186"/>
            <a:ext cx="5182433" cy="19444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SzPct val="100000"/>
              <a:buFont typeface="+mj-lt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Продажа «под ключ»: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Передача заказчику комплекта (дрон + ПО) с обучением персонала, установкой и настройкой. Модель для крупных заказчиков с собственной командой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ts val="1600"/>
              </a:lnSpc>
              <a:buSzPct val="100000"/>
              <a:buFont typeface="+mj-lt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SaaS (Подписка):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Ежемесячная или годовая плата за доступ к облачной платформе аналитики, хранение данных, обновления ПО. Рекуррентный доход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ts val="1600"/>
              </a:lnSpc>
              <a:buSzPct val="100000"/>
              <a:buFont typeface="+mj-lt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Аутсорсинг услуг: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Мы сами выезжаем на объект, выполняем съемку, обработку и предоставляем готовый отчет + 3D-модель. Разовая услуга для проектов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1945957" y="4771906"/>
            <a:ext cx="3508534" cy="2218134"/>
          </a:xfrm>
          <a:prstGeom prst="roundRect">
            <a:avLst>
              <a:gd name="adj" fmla="val 10360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2114312" y="4940260"/>
            <a:ext cx="459581" cy="459581"/>
          </a:xfrm>
          <a:prstGeom prst="roundRect">
            <a:avLst>
              <a:gd name="adj" fmla="val 19894394"/>
            </a:avLst>
          </a:prstGeom>
          <a:solidFill>
            <a:srgbClr val="16FFBB"/>
          </a:solidFill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40637" y="5066586"/>
            <a:ext cx="206812" cy="20681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2114312" y="5506283"/>
            <a:ext cx="2217658" cy="2127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Интеграция с ГОСТ/СНиП</a:t>
            </a:r>
            <a:endParaRPr lang="en-US" sz="13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2114312" y="5782866"/>
            <a:ext cx="3171825" cy="10388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Полное соответствие российским нормативам строительного контроля и оценки технического состояния. Автоматическая генерация отчетов по формам ГОСТ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560933" y="4771906"/>
            <a:ext cx="3508534" cy="2218134"/>
          </a:xfrm>
          <a:prstGeom prst="roundRect">
            <a:avLst>
              <a:gd name="adj" fmla="val 10360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729288" y="4940260"/>
            <a:ext cx="459581" cy="459581"/>
          </a:xfrm>
          <a:prstGeom prst="roundRect">
            <a:avLst>
              <a:gd name="adj" fmla="val 19894394"/>
            </a:avLst>
          </a:prstGeom>
          <a:solidFill>
            <a:srgbClr val="29DDDA"/>
          </a:solidFill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5613" y="5066586"/>
            <a:ext cx="206812" cy="206812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5729288" y="5506283"/>
            <a:ext cx="1702118" cy="2127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Скорость ×10</a:t>
            </a:r>
            <a:endParaRPr lang="en-US" sz="13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5729288" y="5782866"/>
            <a:ext cx="3171825" cy="10388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Сокращение времени диагностики объекта в 10 раз по сравнению с традиционными методами. От полевых работ до отчета — 2-3 дня вместо 2-3 недель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9175909" y="4771906"/>
            <a:ext cx="3508534" cy="2218134"/>
          </a:xfrm>
          <a:prstGeom prst="roundRect">
            <a:avLst>
              <a:gd name="adj" fmla="val 10360"/>
            </a:avLst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</p:sp>
      <p:sp>
        <p:nvSpPr>
          <p:cNvPr id="19" name="Shape 15"/>
          <p:cNvSpPr/>
          <p:nvPr/>
        </p:nvSpPr>
        <p:spPr>
          <a:xfrm>
            <a:off x="9344263" y="4940260"/>
            <a:ext cx="459581" cy="459581"/>
          </a:xfrm>
          <a:prstGeom prst="roundRect">
            <a:avLst>
              <a:gd name="adj" fmla="val 19894394"/>
            </a:avLst>
          </a:prstGeom>
          <a:solidFill>
            <a:srgbClr val="37A7E7"/>
          </a:solidFill>
        </p:spPr>
      </p:sp>
      <p:sp>
        <p:nvSpPr>
          <p:cNvPr id="20" name="Text 16"/>
          <p:cNvSpPr/>
          <p:nvPr/>
        </p:nvSpPr>
        <p:spPr>
          <a:xfrm>
            <a:off x="9344263" y="5506283"/>
            <a:ext cx="1702118" cy="2127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Точность до 2 мм</a:t>
            </a:r>
            <a:endParaRPr lang="en-US" sz="13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9344263" y="5782866"/>
            <a:ext cx="3171825" cy="8310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Высокая детализация 3D-модели и автоматическая детекция дефектов размером от 2-5 мм. Исключение субъективности человеческого фактора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7225" y="7753350"/>
            <a:ext cx="254317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3817" y="452120"/>
            <a:ext cx="7212092" cy="4132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Применение: Кейсы для</a:t>
            </a:r>
            <a:r>
              <a:rPr lang="ru-RU" altLang="en-US" sz="26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 и</a:t>
            </a:r>
            <a:r>
              <a:rPr lang="en-US" sz="26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нфраструктуры</a:t>
            </a:r>
            <a:endParaRPr lang="en-US" sz="260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73817" y="939800"/>
            <a:ext cx="6114455" cy="3306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Где технология приносит максимум пользы</a:t>
            </a:r>
            <a:endParaRPr lang="en-US" sz="205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355" y="1640840"/>
            <a:ext cx="3069590" cy="189674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1157" y="3663315"/>
            <a:ext cx="2846189" cy="2066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Железнодорожные пути и мосты</a:t>
            </a:r>
            <a:endParaRPr lang="en-US" sz="14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81157" y="3930253"/>
            <a:ext cx="3392686" cy="797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Задача: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Ежегодные обследования сотен километров путей, мостов, тоннелей, опор контактной сети. Критическая важность своевременного выявления деформаций.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7657" y="5035233"/>
            <a:ext cx="3392686" cy="797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Решение: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Облет на БПЛА с лидаром или фотограмметрией вдоль трассы. Автоматическая сегментация конструкций и сравнение с эталонной моделью.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17657" y="6140212"/>
            <a:ext cx="3392686" cy="11965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Результат: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Выявление критических деформаций пролетов, контроль состояния опор ЛЭП вдоль путей, оценка просадки грунта. </a:t>
            </a:r>
            <a:r>
              <a:rPr lang="en-US" sz="1200" b="1" dirty="0">
                <a:solidFill>
                  <a:srgbClr val="16FFBB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Сокращение времени диагностики с 3 месяцев до 2 недель.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Планирование ремонтных работ на основе данных.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80" y="1640840"/>
            <a:ext cx="3069590" cy="189674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618678" y="3663315"/>
            <a:ext cx="2076093" cy="2066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Автомобильные дороги</a:t>
            </a:r>
            <a:endParaRPr lang="en-US" sz="13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618678" y="3930253"/>
            <a:ext cx="3392805" cy="5982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Задача:</a:t>
            </a:r>
            <a:r>
              <a:rPr lang="en-US" sz="11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Оценка состояния покрытия — колейность, трещины, сколы, износ разметки. Соответствие ГОСТ Р 50597-2017.</a:t>
            </a:r>
            <a:endParaRPr lang="en-US" sz="11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618678" y="4788813"/>
            <a:ext cx="3392805" cy="797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Решение:</a:t>
            </a:r>
            <a:r>
              <a:rPr lang="en-US" sz="11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Комплекс крепится на автомобиль или использует дрон для съемки. Автоматический расчет индекса состояния дорожного покрытия (ИСДП).</a:t>
            </a:r>
            <a:endParaRPr lang="en-US" sz="11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586928" y="5846167"/>
            <a:ext cx="3392805" cy="11965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Результат:</a:t>
            </a:r>
            <a:r>
              <a:rPr lang="en-US" sz="11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Карта дефектов с привязкой к пикетам трассы, автоматический подсчет баллов по ГОСТ, классификация дефектов. Планирование ямочного и капитального ремонта. </a:t>
            </a:r>
            <a:r>
              <a:rPr lang="en-US" sz="1150" b="1" dirty="0">
                <a:solidFill>
                  <a:srgbClr val="16FFBB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Снижение затрат на обследование на 40%.</a:t>
            </a:r>
            <a:endParaRPr lang="en-US" sz="11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605" y="1634490"/>
            <a:ext cx="3079750" cy="190309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0555684" y="3663315"/>
            <a:ext cx="2703433" cy="2066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Промышленное строительство</a:t>
            </a:r>
            <a:endParaRPr lang="en-US" sz="13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10555684" y="3930253"/>
            <a:ext cx="3392686" cy="797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Задача:</a:t>
            </a:r>
            <a:r>
              <a:rPr lang="en-US" sz="11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Контроль строительства и эксплуатации резервуаров, дымовых труб, градирен, нефтегазовых объектов. Высокая ответственность, сложные геометрии.</a:t>
            </a:r>
            <a:endParaRPr lang="en-US" sz="11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0555684" y="4985703"/>
            <a:ext cx="3392686" cy="9971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Решение:</a:t>
            </a:r>
            <a:r>
              <a:rPr lang="en-US" sz="11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Мониторинг вертикальности конструкций, контроль толщины антикоррозионного покрытия через спектральный анализ, выявление деформаций.</a:t>
            </a:r>
            <a:endParaRPr lang="en-US" sz="11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10555684" y="6045637"/>
            <a:ext cx="3392686" cy="9971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Результат:</a:t>
            </a:r>
            <a:r>
              <a:rPr lang="en-US" sz="11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Исключение аварий на опасных производственных объектах (ОПО), контроль соблюдения технологических режимов строительства, документирование скрытых работ. </a:t>
            </a:r>
            <a:r>
              <a:rPr lang="en-US" sz="1150" b="1" dirty="0">
                <a:solidFill>
                  <a:srgbClr val="16FFBB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Снижение рисков аварий на 60%.</a:t>
            </a:r>
            <a:endParaRPr lang="en-US" sz="11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7225" y="7753350"/>
            <a:ext cx="254317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230" y="677545"/>
            <a:ext cx="8027670" cy="3822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Бизнес-модель: Экономика продукта</a:t>
            </a:r>
            <a:endParaRPr lang="en-US" sz="240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43865" y="1094105"/>
            <a:ext cx="7811770" cy="3060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Как мы масштабируемся до 100 млн выручки</a:t>
            </a:r>
            <a:endParaRPr lang="en-US" sz="190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486858" y="1615559"/>
            <a:ext cx="2160627" cy="1913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16FFBB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Основные потоки выручки</a:t>
            </a:r>
            <a:endParaRPr lang="en-US" sz="1200" b="1" dirty="0">
              <a:solidFill>
                <a:srgbClr val="16FFBB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81025" y="1892935"/>
            <a:ext cx="7565390" cy="31197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Stream A — SaaS подписки (60%):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Корпоративные подписки для компаний на доступ к облачной платформе аналитики, хранение истории изменений объекта, обновления ПО. Рекуррентный доход с высокой предсказуемостью. Средняя стоимость подписки: 500 000 - 1 500 000 руб/год в зависимости от количества объектов.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Stream B — Оборудование (30%):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Интеграция и продажа «тяжелого» оборудования — лидарные комплексы, тепловизоры, специализированные дроны — с предустановленным ПО. Одноразовые продажи с хорошей маржинальностью.</a:t>
            </a:r>
            <a:endParaRPr 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ct val="150000"/>
              </a:lnSpc>
              <a:buSzPct val="100000"/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Stream C — SDK лицензирование (10%):</a:t>
            </a:r>
            <a:r>
              <a:rPr lang="en-US" sz="120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 Лицензирование SDK для сторонних разработчиков (например, производителям дронов, интеграторам автоматизации). Технологический партнерский канал.</a:t>
            </a:r>
            <a:endParaRPr lang="en-US" sz="120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9990" y="1626394"/>
            <a:ext cx="3660934" cy="366093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42588" y="5549979"/>
            <a:ext cx="3147060" cy="4545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55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150K</a:t>
            </a:r>
            <a:endParaRPr lang="en-US" sz="355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150785" y="6137910"/>
            <a:ext cx="1530668" cy="1913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CAC</a:t>
            </a:r>
            <a:endParaRPr lang="en-US" sz="12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342588" y="6380917"/>
            <a:ext cx="3147060" cy="5372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Стоимость привлечения клиента (Customer Acquisition Cost) для сложного B2B-продукта с длительным циклом продаж</a:t>
            </a:r>
            <a:endParaRPr lang="en-US" sz="105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169416" y="5549979"/>
            <a:ext cx="3147060" cy="4545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55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3.5M</a:t>
            </a:r>
            <a:endParaRPr lang="en-US" sz="355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977612" y="6137910"/>
            <a:ext cx="1530668" cy="1913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LTV</a:t>
            </a:r>
            <a:endParaRPr lang="en-US" sz="12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169416" y="6380917"/>
            <a:ext cx="3147060" cy="5372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Пожизненная ценность клиента (Lifetime Value) — глубокое внедрение в процессы строительной компании</a:t>
            </a:r>
            <a:endParaRPr lang="en-US" sz="105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996243" y="5549979"/>
            <a:ext cx="3147179" cy="4545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55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11</a:t>
            </a:r>
            <a:endParaRPr lang="en-US" sz="355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804440" y="6137910"/>
            <a:ext cx="1530668" cy="1913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Месяцев</a:t>
            </a:r>
            <a:endParaRPr lang="en-US" sz="12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996243" y="6380917"/>
            <a:ext cx="3147179" cy="5372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Ожидаемая точка безубыточности после старта продаж при условии успешного закрытия первых клиентов</a:t>
            </a:r>
            <a:endParaRPr lang="en-US" sz="105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480820" y="7014845"/>
            <a:ext cx="10662285" cy="5372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Times New Roman" panose="02020603050405020304" charset="0"/>
                <a:ea typeface="Barlow" panose="00000800000000000000" pitchFamily="34" charset="-122"/>
                <a:cs typeface="Times New Roman" panose="02020603050405020304" charset="0"/>
              </a:rPr>
              <a:t>Модель построена на балансе между рекуррентным SaaS-доходом (60%) и одноразовыми продажами оборудования (30%), что обеспечивает стабильность денежных потоков. При масштабировании до 100 млн выручки планируется достижение через 2-3 года при удержании доли SaaS-подписок на уровне 50-60% и росте доли оборудования до 35-40% за счет крупных проектов.</a:t>
            </a:r>
            <a:endParaRPr lang="en-US" sz="1050" dirty="0">
              <a:solidFill>
                <a:srgbClr val="E0E4E6"/>
              </a:solidFill>
              <a:latin typeface="Times New Roman" panose="02020603050405020304" charset="0"/>
              <a:ea typeface="Barlow" panose="00000800000000000000" pitchFamily="34" charset="-122"/>
              <a:cs typeface="Times New Roman" panose="02020603050405020304" charset="0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225" y="7753350"/>
            <a:ext cx="254317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"/>
          <p:cNvSpPr/>
          <p:nvPr>
            <p:custDataLst>
              <p:tags r:id="rId1"/>
            </p:custDataLst>
          </p:nvPr>
        </p:nvSpPr>
        <p:spPr>
          <a:xfrm>
            <a:off x="7317983" y="2422607"/>
            <a:ext cx="6393136" cy="91591"/>
          </a:xfrm>
          <a:prstGeom prst="roundRect">
            <a:avLst>
              <a:gd name="adj" fmla="val 342057"/>
            </a:avLst>
          </a:prstGeom>
          <a:solidFill>
            <a:srgbClr val="29DDDA"/>
          </a:solidFill>
        </p:spPr>
      </p:sp>
      <p:sp>
        <p:nvSpPr>
          <p:cNvPr id="30" name="Shape 14"/>
          <p:cNvSpPr/>
          <p:nvPr>
            <p:custDataLst>
              <p:tags r:id="rId2"/>
            </p:custDataLst>
          </p:nvPr>
        </p:nvSpPr>
        <p:spPr>
          <a:xfrm>
            <a:off x="9060180" y="1071880"/>
            <a:ext cx="3065780" cy="2954020"/>
          </a:xfrm>
          <a:prstGeom prst="roundRect">
            <a:avLst>
              <a:gd name="adj" fmla="val 146202"/>
            </a:avLst>
          </a:prstGeom>
          <a:blipFill rotWithShape="1">
            <a:blip r:embed="rId3"/>
            <a:stretch>
              <a:fillRect/>
            </a:stretch>
          </a:blipFill>
        </p:spPr>
      </p:sp>
      <p:sp>
        <p:nvSpPr>
          <p:cNvPr id="28" name="Shape 8"/>
          <p:cNvSpPr/>
          <p:nvPr>
            <p:custDataLst>
              <p:tags r:id="rId4"/>
            </p:custDataLst>
          </p:nvPr>
        </p:nvSpPr>
        <p:spPr>
          <a:xfrm>
            <a:off x="7403231" y="6017876"/>
            <a:ext cx="6393136" cy="91591"/>
          </a:xfrm>
          <a:prstGeom prst="roundRect">
            <a:avLst>
              <a:gd name="adj" fmla="val 342057"/>
            </a:avLst>
          </a:prstGeom>
          <a:solidFill>
            <a:srgbClr val="29DDDA"/>
          </a:solidFill>
        </p:spPr>
      </p:sp>
      <p:sp>
        <p:nvSpPr>
          <p:cNvPr id="29" name="Shape 14"/>
          <p:cNvSpPr/>
          <p:nvPr>
            <p:custDataLst>
              <p:tags r:id="rId5"/>
            </p:custDataLst>
          </p:nvPr>
        </p:nvSpPr>
        <p:spPr>
          <a:xfrm>
            <a:off x="9060180" y="4750435"/>
            <a:ext cx="3065780" cy="3002915"/>
          </a:xfrm>
          <a:prstGeom prst="roundRect">
            <a:avLst>
              <a:gd name="adj" fmla="val 146202"/>
            </a:avLst>
          </a:prstGeom>
          <a:blipFill rotWithShape="1">
            <a:blip r:embed="rId6"/>
            <a:stretch>
              <a:fillRect/>
            </a:stretch>
          </a:blipFill>
        </p:spPr>
      </p:sp>
      <p:sp>
        <p:nvSpPr>
          <p:cNvPr id="2" name="Text 0"/>
          <p:cNvSpPr/>
          <p:nvPr/>
        </p:nvSpPr>
        <p:spPr>
          <a:xfrm>
            <a:off x="674648" y="286068"/>
            <a:ext cx="4633674" cy="5792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F0FCFF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Команда</a:t>
            </a:r>
            <a:endParaRPr lang="en-US" sz="3600" b="1" dirty="0">
              <a:solidFill>
                <a:srgbClr val="F0FCFF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5" name="Shape 3"/>
          <p:cNvSpPr/>
          <p:nvPr>
            <p:custDataLst>
              <p:tags r:id="rId7"/>
            </p:custDataLst>
          </p:nvPr>
        </p:nvSpPr>
        <p:spPr>
          <a:xfrm>
            <a:off x="727353" y="2422607"/>
            <a:ext cx="6393017" cy="91591"/>
          </a:xfrm>
          <a:prstGeom prst="roundRect">
            <a:avLst>
              <a:gd name="adj" fmla="val 342057"/>
            </a:avLst>
          </a:prstGeom>
          <a:solidFill>
            <a:srgbClr val="16FFBB"/>
          </a:solidFill>
        </p:spPr>
      </p:sp>
      <p:sp>
        <p:nvSpPr>
          <p:cNvPr id="6" name="Shape 4"/>
          <p:cNvSpPr/>
          <p:nvPr>
            <p:custDataLst>
              <p:tags r:id="rId8"/>
            </p:custDataLst>
          </p:nvPr>
        </p:nvSpPr>
        <p:spPr>
          <a:xfrm>
            <a:off x="3610626" y="2132330"/>
            <a:ext cx="626469" cy="626469"/>
          </a:xfrm>
          <a:prstGeom prst="roundRect">
            <a:avLst>
              <a:gd name="adj" fmla="val 146202"/>
            </a:avLst>
          </a:prstGeom>
          <a:solidFill>
            <a:srgbClr val="16FFBB"/>
          </a:solidFill>
        </p:spPr>
      </p:sp>
      <p:pic>
        <p:nvPicPr>
          <p:cNvPr id="7" name="Image 0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98580" y="2320163"/>
            <a:ext cx="250564" cy="250564"/>
          </a:xfrm>
          <a:prstGeom prst="rect">
            <a:avLst/>
          </a:prstGeom>
        </p:spPr>
      </p:pic>
      <p:sp>
        <p:nvSpPr>
          <p:cNvPr id="8" name="Text 5"/>
          <p:cNvSpPr/>
          <p:nvPr>
            <p:custDataLst>
              <p:tags r:id="rId12"/>
            </p:custDataLst>
          </p:nvPr>
        </p:nvSpPr>
        <p:spPr>
          <a:xfrm>
            <a:off x="2250664" y="4071253"/>
            <a:ext cx="3197106" cy="290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Петеян Ваге Багдасарович</a:t>
            </a:r>
            <a:endParaRPr lang="en-US" sz="18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4" name="Text 10"/>
          <p:cNvSpPr/>
          <p:nvPr>
            <p:custDataLst>
              <p:tags r:id="rId13"/>
            </p:custDataLst>
          </p:nvPr>
        </p:nvSpPr>
        <p:spPr>
          <a:xfrm>
            <a:off x="8499029" y="4069348"/>
            <a:ext cx="4032040" cy="290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Родионова Альбина Дмитриевна</a:t>
            </a:r>
            <a:endParaRPr lang="en-US" sz="18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17" name="Shape 13"/>
          <p:cNvSpPr/>
          <p:nvPr>
            <p:custDataLst>
              <p:tags r:id="rId14"/>
            </p:custDataLst>
          </p:nvPr>
        </p:nvSpPr>
        <p:spPr>
          <a:xfrm>
            <a:off x="726718" y="6017904"/>
            <a:ext cx="6393017" cy="91591"/>
          </a:xfrm>
          <a:prstGeom prst="roundRect">
            <a:avLst>
              <a:gd name="adj" fmla="val 342057"/>
            </a:avLst>
          </a:prstGeom>
          <a:solidFill>
            <a:srgbClr val="37A7E7"/>
          </a:solidFill>
        </p:spPr>
      </p:sp>
      <p:sp>
        <p:nvSpPr>
          <p:cNvPr id="18" name="Shape 14"/>
          <p:cNvSpPr/>
          <p:nvPr>
            <p:custDataLst>
              <p:tags r:id="rId15"/>
            </p:custDataLst>
          </p:nvPr>
        </p:nvSpPr>
        <p:spPr>
          <a:xfrm>
            <a:off x="2256155" y="4750435"/>
            <a:ext cx="3052445" cy="3002915"/>
          </a:xfrm>
          <a:prstGeom prst="roundRect">
            <a:avLst>
              <a:gd name="adj" fmla="val 146202"/>
            </a:avLst>
          </a:prstGeom>
          <a:blipFill rotWithShape="1">
            <a:blip r:embed="rId16"/>
            <a:stretch>
              <a:fillRect/>
            </a:stretch>
          </a:blipFill>
        </p:spPr>
      </p:sp>
      <p:sp>
        <p:nvSpPr>
          <p:cNvPr id="20" name="Text 15"/>
          <p:cNvSpPr/>
          <p:nvPr>
            <p:custDataLst>
              <p:tags r:id="rId17"/>
            </p:custDataLst>
          </p:nvPr>
        </p:nvSpPr>
        <p:spPr>
          <a:xfrm>
            <a:off x="2060164" y="7815140"/>
            <a:ext cx="3057571" cy="290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Вяткин Антон Андреевич</a:t>
            </a:r>
            <a:endParaRPr lang="en-US" sz="18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sp>
        <p:nvSpPr>
          <p:cNvPr id="26" name="Text 20"/>
          <p:cNvSpPr/>
          <p:nvPr>
            <p:custDataLst>
              <p:tags r:id="rId18"/>
            </p:custDataLst>
          </p:nvPr>
        </p:nvSpPr>
        <p:spPr>
          <a:xfrm>
            <a:off x="9060369" y="7818950"/>
            <a:ext cx="3396864" cy="290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Times New Roman" panose="02020603050405020304" charset="0"/>
                <a:ea typeface="Spline Sans Bold" pitchFamily="34" charset="-122"/>
                <a:cs typeface="Times New Roman" panose="02020603050405020304" charset="0"/>
              </a:rPr>
              <a:t>Фетисов Никита Андреевич</a:t>
            </a:r>
            <a:endParaRPr lang="en-US" sz="1800" b="1" dirty="0">
              <a:solidFill>
                <a:srgbClr val="E0E4E6"/>
              </a:solidFill>
              <a:latin typeface="Times New Roman" panose="02020603050405020304" charset="0"/>
              <a:ea typeface="Spline Sans Bold" pitchFamily="34" charset="-122"/>
              <a:cs typeface="Times New Roman" panose="02020603050405020304" charset="0"/>
            </a:endParaRPr>
          </a:p>
        </p:txBody>
      </p:sp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668885" y="7753350"/>
            <a:ext cx="1961515" cy="476250"/>
          </a:xfrm>
          <a:prstGeom prst="rect">
            <a:avLst/>
          </a:prstGeom>
        </p:spPr>
      </p:pic>
      <p:sp>
        <p:nvSpPr>
          <p:cNvPr id="31" name="Shape 14"/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2251075" y="1071880"/>
            <a:ext cx="3056890" cy="2941955"/>
          </a:xfrm>
          <a:prstGeom prst="roundRect">
            <a:avLst>
              <a:gd name="adj" fmla="val 146202"/>
            </a:avLst>
          </a:prstGeom>
          <a:blipFill rotWithShape="1">
            <a:blip r:embed="rId21"/>
            <a:stretch>
              <a:fillRect/>
            </a:stretch>
          </a:blipFill>
        </p:spPr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60.2592913385826,&quot;left&quot;:69.12188976377952,&quot;top&quot;:156.32503937007874,&quot;width&quot;:944.0062204724412}"/>
</p:tagLst>
</file>

<file path=ppt/tags/tag10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1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2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3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4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5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6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7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8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19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2.xml><?xml version="1.0" encoding="utf-8"?>
<p:tagLst xmlns:p="http://schemas.openxmlformats.org/presentationml/2006/main">
  <p:tag name="KSO_WM_DIAGRAM_VIRTUALLY_FRAME" val="{&quot;height&quot;:460.2592913385826,&quot;left&quot;:69.12188976377952,&quot;top&quot;:156.32503937007874,&quot;width&quot;:944.0062204724412}"/>
</p:tagLst>
</file>

<file path=ppt/tags/tag20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21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22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23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24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25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26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27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28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29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3.xml><?xml version="1.0" encoding="utf-8"?>
<p:tagLst xmlns:p="http://schemas.openxmlformats.org/presentationml/2006/main">
  <p:tag name="KSO_WM_DIAGRAM_VIRTUALLY_FRAME" val="{&quot;height&quot;:460.2592913385826,&quot;left&quot;:69.12188976377952,&quot;top&quot;:156.32503937007874,&quot;width&quot;:944.0062204724412}"/>
</p:tagLst>
</file>

<file path=ppt/tags/tag30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31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32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33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34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35.xml><?xml version="1.0" encoding="utf-8"?>
<p:tagLst xmlns:p="http://schemas.openxmlformats.org/presentationml/2006/main">
  <p:tag name="KSO_WM_DIAGRAM_VIRTUALLY_FRAME" val="{&quot;height&quot;:563.2530349135842,&quot;left&quot;:57.22188976377947,&quot;top&quot;:84.4,&quot;width&quot;:1029.9062204724412}"/>
</p:tagLst>
</file>

<file path=ppt/tags/tag4.xml><?xml version="1.0" encoding="utf-8"?>
<p:tagLst xmlns:p="http://schemas.openxmlformats.org/presentationml/2006/main">
  <p:tag name="KSO_WM_DIAGRAM_VIRTUALLY_FRAME" val="{&quot;height&quot;:460.2592913385826,&quot;left&quot;:69.12188976377952,&quot;top&quot;:156.32503937007874,&quot;width&quot;:944.0062204724412}"/>
</p:tagLst>
</file>

<file path=ppt/tags/tag5.xml><?xml version="1.0" encoding="utf-8"?>
<p:tagLst xmlns:p="http://schemas.openxmlformats.org/presentationml/2006/main">
  <p:tag name="KSO_WM_DIAGRAM_VIRTUALLY_FRAME" val="{&quot;height&quot;:460.2592913385826,&quot;left&quot;:69.12188976377952,&quot;top&quot;:156.32503937007874,&quot;width&quot;:944.0062204724412}"/>
</p:tagLst>
</file>

<file path=ppt/tags/tag6.xml><?xml version="1.0" encoding="utf-8"?>
<p:tagLst xmlns:p="http://schemas.openxmlformats.org/presentationml/2006/main">
  <p:tag name="KSO_WM_DIAGRAM_VIRTUALLY_FRAME" val="{&quot;height&quot;:460.2592913385826,&quot;left&quot;:69.12188976377952,&quot;top&quot;:156.32503937007874,&quot;width&quot;:944.0062204724412}"/>
</p:tagLst>
</file>

<file path=ppt/tags/tag7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8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ags/tag9.xml><?xml version="1.0" encoding="utf-8"?>
<p:tagLst xmlns:p="http://schemas.openxmlformats.org/presentationml/2006/main">
  <p:tag name="KSO_WM_DIAGRAM_VIRTUALLY_FRAME" val="{&quot;height&quot;:353.22818897637796,&quot;left&quot;:148.50664031169362,&quot;top&quot;:159.12811023622044,&quot;width&quot;:1225.893359688306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8417</Words>
  <Application>WPS Presentation</Application>
  <PresentationFormat>On-screen Show (16:9)</PresentationFormat>
  <Paragraphs>159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Barlow</vt:lpstr>
      <vt:lpstr>Barlow</vt:lpstr>
      <vt:lpstr>Barlow</vt:lpstr>
      <vt:lpstr>Spline Sans Bold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Albina</cp:lastModifiedBy>
  <cp:revision>6</cp:revision>
  <dcterms:created xsi:type="dcterms:W3CDTF">2026-03-10T06:32:00Z</dcterms:created>
  <dcterms:modified xsi:type="dcterms:W3CDTF">2026-03-10T17:25:35Z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85167383E154406890DFD6946C04CB95_12</vt:lpwstr>
  </property>
  <property fmtid="{D5CDD505-2E9C-101B-9397-08002B2CF9AE}" pid="3" name="KSOProductBuildVer">
    <vt:lpwstr>1049-12.2.0.23196</vt:lpwstr>
  </property>
</Properties>
</file>