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54" d="100"/>
          <a:sy n="54" d="100"/>
        </p:scale>
        <p:origin x="533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email@mailto.r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574472"/>
            <a:ext cx="9327451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Внедрение 3D печати в сфере театрального искусства и шоу-бизнеса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ХОХЛОВ СВЯТОСЛАВ АЛЕКСАНДРОВИЧ</a:t>
            </a:r>
            <a:endParaRPr lang="en-US" dirty="0"/>
          </a:p>
          <a:p>
            <a:r>
              <a:rPr lang="ru-RU" dirty="0"/>
              <a:t>АШМАРОВА ТАИСИЯ ВЛАДИМИРОВНА</a:t>
            </a:r>
            <a:endParaRPr lang="en-US" dirty="0"/>
          </a:p>
          <a:p>
            <a:r>
              <a:rPr lang="ru-RU" dirty="0"/>
              <a:t>ПАВЛУЩЕНКО ДАРИНА АНДРЕЕВНА</a:t>
            </a:r>
            <a:endParaRPr lang="en-US" dirty="0"/>
          </a:p>
          <a:p>
            <a:r>
              <a:rPr lang="ru-RU" dirty="0"/>
              <a:t>КАРХУНЕН ДАНИИЛ МАКСИМОВИЧ </a:t>
            </a:r>
            <a:endParaRPr lang="en-US" dirty="0"/>
          </a:p>
          <a:p>
            <a:r>
              <a:rPr lang="ru-RU" dirty="0"/>
              <a:t>ВАКУТИНА ЕКАТЕРИНА ВЯЧЕСЛАВОВНА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7226" y="2071688"/>
            <a:ext cx="8429624" cy="8425624"/>
          </a:xfrm>
        </p:spPr>
        <p:txBody>
          <a:bodyPr/>
          <a:lstStyle/>
          <a:p>
            <a:pPr algn="just"/>
            <a:r>
              <a:rPr lang="ru-RU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3D-печать предоставляет театральному и шоу-бизнесу уникальные возможности для инноваций и творчества. Эта технология сокращает время производства сценических элементов, позволяет создавать уникальные детали, индивидуализирует образы, улучшает визуальный опыт зрителей, способствует образовательным программам и при этом может быть экологически устойчивой. Внедрение 3D-печати в театральную сферу представляет собой важный шаг в развитии индустрии и содействует ее современной эволюции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08C9D52-ABD7-27F1-F106-E5AE5232C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254" y="2597679"/>
            <a:ext cx="9566274" cy="63775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8793162" cy="9110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вы решаете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44765"/>
            <a:ext cx="9741217" cy="911089"/>
          </a:xfrm>
        </p:spPr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718" y="2724912"/>
            <a:ext cx="10244902" cy="7554912"/>
          </a:xfrm>
        </p:spPr>
        <p:txBody>
          <a:bodyPr/>
          <a:lstStyle/>
          <a:p>
            <a:pPr algn="l"/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клиента, которые решаются внедрением 3D-печати в сферу театрального искусства и шоу-бизнеса, могут включать в себя: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времени и ресурсов: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традиционными методами создания сценических элементов, костюмов и реквизита связаны долгие процессы и большие затраты. 3D-печать позволяет ускорить производство и сэкономить ресурсы.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творческие возможности: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Традиционные методы могут ограничивать возможности воплощения творческих идей. 3D-печать предоставляет широкий спектр творческих возможностей, от создания уникальных форм до реализации сложных дизайнов.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Стандартизированные решения: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мире театрального искусства иногда не хватает индивидуализации из-за ограниченного выбора стандартных элементов. 3D-печать позволяет создавать уникальные и персонализированные элементы для каждого проекта.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вопросы: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Традиционные методы производства могут быть неэффективными с точки зрения использования материалов и воздействия на окружающую среду. Внедрение более эффективных технологий, таких как 3D-печать, может способствовать экологической устойчивости в сфере театрального искусства.</a:t>
            </a:r>
          </a:p>
          <a:p>
            <a:pPr algn="l"/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3D-печати в данном контексте направлено на решение этих и подобных проблем, обеспечивая клиентам более эффективные, творческие и индивидуализированные возможности в создании сценических элементов.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5" y="7230585"/>
            <a:ext cx="8793162" cy="3564739"/>
          </a:xfrm>
        </p:spPr>
        <p:txBody>
          <a:bodyPr/>
          <a:lstStyle/>
          <a:p>
            <a:pPr algn="ctr"/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методы в театральном искусстве имеют ограничения в технологических возможностях, времени, индивидуализации и эффективности материалов. 3D-печать предоставляет более быстрые, творческие и индивидуализированные решения, а также может быть более эффективной с точки зрения использования ресурсов. Это делает ее предпочтительным вариантом для театральных и шоу-бизнес проектов.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635805" y="6246853"/>
            <a:ext cx="8841739" cy="9110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806D6C-01CA-0344-AE87-23965CBAB5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1" t="2279" r="14880" b="-2279"/>
          <a:stretch/>
        </p:blipFill>
        <p:spPr>
          <a:xfrm>
            <a:off x="10218773" y="1560551"/>
            <a:ext cx="9675802" cy="45088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1926" y="3142425"/>
            <a:ext cx="9120124" cy="7554912"/>
          </a:xfrm>
        </p:spPr>
        <p:txBody>
          <a:bodyPr/>
          <a:lstStyle/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свобода: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Наши услуги 3D-печати предоставляют уникальные возможности для воплощения творческих идей в сценических элементах, костюмах и реквизите.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Индивидуализация: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Клиенты получают возможность создавать уникальные, персонализированные детали, делая каждый проект особенным.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Мы существенно сокращаем временные рамки производства, обеспечивая более быструю подготовку к спектаклям.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ресурсов: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Благодаря эффективному использованию материалов, наши услуги экономят ресурсы клиента.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Уникальные визуальные эффекты: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3D-печать создает потрясающие визуальные эффекты, улучшая визуальный опыт зрителей.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цены: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Мы предоставляем высококачественные услуги по 3D-печати по конкурентоспособным ценам.</a:t>
            </a:r>
          </a:p>
          <a:p>
            <a:pPr algn="l"/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Эти преимущества делают наши услуги необходимыми для клиентов в сфере театрального искусства, обеспечивая успешное и креативное выполнение проектов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C80F29-6212-3C86-E604-3D6248774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78"/>
          <a:stretch/>
        </p:blipFill>
        <p:spPr>
          <a:xfrm>
            <a:off x="10635805" y="2639977"/>
            <a:ext cx="8589354" cy="6518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550" y="2887536"/>
            <a:ext cx="11749851" cy="7554912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рынка: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Рынок театрального искусства является крупным и многогранным. Он включает в себя театры, шоу-продакшн, концертные площадки и другие культурные мероприятия. Рынок услуг 3D-печати для данной отрасли формируется как дополнительное направление и, вероятно, может представлять собой небольшую, но растущую часть общего объема рынка.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увеличением значимости визуальных эффектов, технологии 3D-печати могут стать востребованными в театральной индустрии. Рост интереса к техническим инновациям в производстве сценических элементов и костюмов может способствовать расширению рынка услуг 3D-печати.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конкуренции: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Рынок 3D-печати обычно характеризуется высоким уровнем конкуренции, поскольку множество компаний стремятся предоставить инновационные решения. Однако, в контексте театрального искусства, уникальные ниши, такие как специализированные услуги для сценического дизайна, могут создать возможности для дифференциации.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Тенденции индустрии: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Рост цифровизации, визуальных эффектов и потребности в индивидуальных и творческих подходах в сценическом искусстве могут стимулировать интерес к услугам 3D-печати. Поддержка со стороны индустриальных партнеров и технологических инноваций может также влиять на развитие данного рынка.</a:t>
            </a:r>
          </a:p>
          <a:p>
            <a:pPr algn="l"/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актуальной информации рекомендуется провести более детальные исследования рынка и конкретные анализы, учитывая текущие тенденции и данные.</a:t>
            </a:r>
          </a:p>
          <a:p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194529BC-B5B7-CC94-E2F5-61BA35FA4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 bwMode="auto">
          <a:xfrm>
            <a:off x="12630775" y="2724912"/>
            <a:ext cx="6878775" cy="6857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/>
              <a:t>Бизнес-модель – как вы зарабатываете или планируете</a:t>
            </a:r>
            <a:r>
              <a:rPr lang="ru-RU" sz="2800" dirty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0521125" cy="7554912"/>
          </a:xfrm>
        </p:spPr>
        <p:txBody>
          <a:bodyPr/>
          <a:lstStyle/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3D-печати по заказу: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Клиенты заказывают индивидуальные элементы для сценических постановок, такие как декорации, реквизит, костюмы. Оплата взимается за объем распечатанных деталей и использованный материал.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пакеты услуг: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Предоставление комплексных услуг, включающих в себя дизайн, консультации, исследование материалов и 3D-печать. Оплата может быть в форме пакетов или почасовая.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3D-принтеров: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Предоставление клиентам доступа к 3D-принтерам для самостоятельной печати. Оплата может производиться почасово или с использованием абонементной модели.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 и мастер-классы: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обучающих мероприятий по использованию технологии 3D-печати в театральном дизайне с последующей оплатой за учебные курсы.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Партнерства с театрами и продюсерскими компаниями: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Установление партнерских отношений с театральными учреждениями для постоянного предоставления услуг 3D-печати в рамках проектов или сезонов.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уникальных дизайнов: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Если у вашей компании есть уникальные дизайны или технологии, вы можете рассматривать возможность лицензирования этих интеллектуальных разработок другим театральным компаниям.</a:t>
            </a:r>
          </a:p>
          <a:p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0F2F8AE-BF1D-34D8-0860-7676C42DB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8588" y="3192991"/>
            <a:ext cx="8037511" cy="5358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b="1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на текущий момент разработана следующая стратегия становления бизнеса:</a:t>
            </a:r>
          </a:p>
          <a:p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Маркетинговая стратегия: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рекламные кампании: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Создайте целевые рекламные материалы, направленные на театры, продюсерские компании и других участников театральной индустрии.</a:t>
            </a: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сети: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ведите социальные сети, демонстрируя ваши творческие подходы и примеры работ.</a:t>
            </a:r>
          </a:p>
          <a:p>
            <a:pPr algn="l"/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Пилотные проекты: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пробные услуги: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Предложите нескольким театрам бесплатные или льготные услуги для создания первых референций и опыта.</a:t>
            </a:r>
          </a:p>
          <a:p>
            <a:pPr algn="l"/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взаимодействие: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Принимайте участие в отраслевых событиях, выставках и конференциях для расширения своей сети контактов.</a:t>
            </a:r>
          </a:p>
          <a:p>
            <a:pPr algn="l"/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предложения: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обзоры услуг: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Проводите обзоры и анализ запросов клиентов, чтобы адаптировать предложение под их потребности.</a:t>
            </a:r>
          </a:p>
          <a:p>
            <a:pPr algn="l"/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развитие: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Разрабатывайте образовательные материалы и участвуйте в мероприятиях, чтобы повысить осведомленность о возможностях 3D-печати в театральном дизайне.</a:t>
            </a:r>
          </a:p>
          <a:p>
            <a:pPr algn="l"/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визуального портфолио: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Виртуальное портфолио: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Работайте над визуальным представлением ваших идей, концепций и возможностей, даже если они пока не были воплощены в проектах.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694" y="7261819"/>
            <a:ext cx="3477387" cy="2103120"/>
          </a:xfrm>
        </p:spPr>
        <p:txBody>
          <a:bodyPr/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montserrat" panose="020F0502020204030204" pitchFamily="2" charset="-52"/>
              </a:rPr>
              <a:t>CEO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20F0502020204030204" pitchFamily="2" charset="-52"/>
              </a:rPr>
              <a:t>  — генеральный директор (компании); главное должностное лицо (компании)</a:t>
            </a:r>
          </a:p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3297" y="6610077"/>
            <a:ext cx="4134612" cy="438912"/>
          </a:xfrm>
        </p:spPr>
        <p:txBody>
          <a:bodyPr/>
          <a:lstStyle/>
          <a:p>
            <a:r>
              <a:rPr lang="ru-RU" dirty="0"/>
              <a:t>Святослав Хохлов</a:t>
            </a:r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11801" y="7265502"/>
            <a:ext cx="3062605" cy="2103120"/>
          </a:xfrm>
        </p:spPr>
        <p:txBody>
          <a:bodyPr/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СМО 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— директор по маркетингу</a:t>
            </a:r>
            <a:endParaRPr lang="ru-RU" dirty="0"/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06847" y="6621739"/>
            <a:ext cx="4134612" cy="438912"/>
          </a:xfrm>
        </p:spPr>
        <p:txBody>
          <a:bodyPr/>
          <a:lstStyle/>
          <a:p>
            <a:r>
              <a:rPr lang="ru-RU" dirty="0"/>
              <a:t>Таисия </a:t>
            </a:r>
            <a:r>
              <a:rPr lang="ru-RU" dirty="0" err="1"/>
              <a:t>Ашмарова</a:t>
            </a:r>
            <a:endParaRPr lang="ru-RU" dirty="0"/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6458" y="7261819"/>
            <a:ext cx="3402712" cy="2103120"/>
          </a:xfrm>
        </p:spPr>
        <p:txBody>
          <a:bodyPr/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CTO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 (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chief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technical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officer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) — главный инженер; технический директор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65760" y="6610077"/>
            <a:ext cx="4134612" cy="438912"/>
          </a:xfrm>
        </p:spPr>
        <p:txBody>
          <a:bodyPr/>
          <a:lstStyle/>
          <a:p>
            <a:r>
              <a:rPr lang="ru-RU" dirty="0"/>
              <a:t>Даниил </a:t>
            </a:r>
            <a:r>
              <a:rPr lang="ru-RU" dirty="0" err="1"/>
              <a:t>Кархунен</a:t>
            </a:r>
            <a:endParaRPr lang="ru-RU" dirty="0"/>
          </a:p>
          <a:p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38125" y="7261819"/>
            <a:ext cx="3137281" cy="2103120"/>
          </a:xfrm>
        </p:spPr>
        <p:txBody>
          <a:bodyPr/>
          <a:lstStyle/>
          <a:p>
            <a:r>
              <a:rPr lang="en-US" b="1" i="0" dirty="0">
                <a:solidFill>
                  <a:srgbClr val="222222"/>
                </a:solidFill>
                <a:effectLst/>
                <a:latin typeface="montserrat" panose="020F0502020204030204" pitchFamily="2" charset="-52"/>
              </a:rPr>
              <a:t>CAO</a:t>
            </a:r>
            <a:r>
              <a:rPr lang="en-US" b="0" i="0" dirty="0">
                <a:solidFill>
                  <a:srgbClr val="222222"/>
                </a:solidFill>
                <a:effectLst/>
                <a:latin typeface="montserrat" panose="020F0502020204030204" pitchFamily="2" charset="-52"/>
              </a:rPr>
              <a:t> — 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20F0502020204030204" pitchFamily="2" charset="-52"/>
              </a:rPr>
              <a:t>директор по административным вопросам \ главный аналитик</a:t>
            </a:r>
          </a:p>
          <a:p>
            <a:endParaRPr lang="ru-RU" dirty="0">
              <a:solidFill>
                <a:srgbClr val="222222"/>
              </a:solidFill>
              <a:latin typeface="montserrat" panose="020F0502020204030204" pitchFamily="2" charset="-52"/>
            </a:endParaRPr>
          </a:p>
          <a:p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439459" y="6621739"/>
            <a:ext cx="4134612" cy="438912"/>
          </a:xfrm>
        </p:spPr>
        <p:txBody>
          <a:bodyPr/>
          <a:lstStyle/>
          <a:p>
            <a:r>
              <a:rPr lang="ru-RU" dirty="0"/>
              <a:t>Дарина </a:t>
            </a:r>
            <a:r>
              <a:rPr lang="ru-RU" dirty="0" err="1"/>
              <a:t>Павлущенко</a:t>
            </a:r>
            <a:endParaRPr lang="ru-RU" dirty="0"/>
          </a:p>
          <a:p>
            <a:endParaRPr lang="ru-RU" dirty="0"/>
          </a:p>
        </p:txBody>
      </p:sp>
      <p:sp>
        <p:nvSpPr>
          <p:cNvPr id="4" name="Текст 32">
            <a:extLst>
              <a:ext uri="{FF2B5EF4-FFF2-40B4-BE49-F238E27FC236}">
                <a16:creationId xmlns:a16="http://schemas.microsoft.com/office/drawing/2014/main" id="{4BF9C72A-01F1-1266-8396-236C8A309598}"/>
              </a:ext>
            </a:extLst>
          </p:cNvPr>
          <p:cNvSpPr txBox="1">
            <a:spLocks/>
          </p:cNvSpPr>
          <p:nvPr/>
        </p:nvSpPr>
        <p:spPr>
          <a:xfrm>
            <a:off x="16298372" y="6610077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Екатерина Вакутина</a:t>
            </a:r>
          </a:p>
          <a:p>
            <a:pPr>
              <a:buClrTx/>
            </a:pPr>
            <a:endParaRPr lang="ru-RU" dirty="0"/>
          </a:p>
        </p:txBody>
      </p:sp>
      <p:pic>
        <p:nvPicPr>
          <p:cNvPr id="5" name="X1pAbcl45Gc.jpg" descr="X1pAbcl45Gc.jpg">
            <a:extLst>
              <a:ext uri="{FF2B5EF4-FFF2-40B4-BE49-F238E27FC236}">
                <a16:creationId xmlns:a16="http://schemas.microsoft.com/office/drawing/2014/main" id="{CB1227F0-F1C9-01F9-8F1C-E12B4A376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107" y="2531751"/>
            <a:ext cx="2531076" cy="3799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qYKT5KhP1Tk.jpg" descr="qYKT5KhP1Tk.jpg">
            <a:extLst>
              <a:ext uri="{FF2B5EF4-FFF2-40B4-BE49-F238E27FC236}">
                <a16:creationId xmlns:a16="http://schemas.microsoft.com/office/drawing/2014/main" id="{9BED9EB5-A150-6B1F-66D7-C86E4B1AB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247" y="2520089"/>
            <a:ext cx="2532835" cy="3799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7gu6qcZ_SZc.jpg" descr="7gu6qcZ_SZc.jpg">
            <a:extLst>
              <a:ext uri="{FF2B5EF4-FFF2-40B4-BE49-F238E27FC236}">
                <a16:creationId xmlns:a16="http://schemas.microsoft.com/office/drawing/2014/main" id="{36742A3D-6144-008F-E623-C53BE3FDB2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96" r="11796"/>
          <a:stretch>
            <a:fillRect/>
          </a:stretch>
        </p:blipFill>
        <p:spPr>
          <a:xfrm>
            <a:off x="12941557" y="2620657"/>
            <a:ext cx="2613081" cy="379991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0E6108E1-A47F-922D-7761-2E6ABD5FAA22}"/>
              </a:ext>
            </a:extLst>
          </p:cNvPr>
          <p:cNvSpPr/>
          <p:nvPr/>
        </p:nvSpPr>
        <p:spPr>
          <a:xfrm>
            <a:off x="15136490" y="4340397"/>
            <a:ext cx="326708" cy="158634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IRRZjnJtcME.jpg" descr="IRRZjnJtcME.jpg">
            <a:extLst>
              <a:ext uri="{FF2B5EF4-FFF2-40B4-BE49-F238E27FC236}">
                <a16:creationId xmlns:a16="http://schemas.microsoft.com/office/drawing/2014/main" id="{4958DE0F-D7A7-CB32-675F-570F25D0E1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7060" y="2634266"/>
            <a:ext cx="2508653" cy="37629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fblUcaAIVrA.jpg" descr="fblUcaAIVrA.jpg">
            <a:extLst>
              <a:ext uri="{FF2B5EF4-FFF2-40B4-BE49-F238E27FC236}">
                <a16:creationId xmlns:a16="http://schemas.microsoft.com/office/drawing/2014/main" id="{8E5DAF07-FE22-0793-F1FD-71E0B0FEB3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56057" y="2584576"/>
            <a:ext cx="2531076" cy="3796613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Текст 24">
            <a:extLst>
              <a:ext uri="{FF2B5EF4-FFF2-40B4-BE49-F238E27FC236}">
                <a16:creationId xmlns:a16="http://schemas.microsoft.com/office/drawing/2014/main" id="{6E5B9A0C-EADD-2355-95B3-E9836E936570}"/>
              </a:ext>
            </a:extLst>
          </p:cNvPr>
          <p:cNvSpPr txBox="1">
            <a:spLocks/>
          </p:cNvSpPr>
          <p:nvPr/>
        </p:nvSpPr>
        <p:spPr>
          <a:xfrm>
            <a:off x="16556545" y="7261819"/>
            <a:ext cx="3062605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CRMO</a:t>
            </a:r>
            <a:r>
              <a:rPr lang="ru-RU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  — директор по управлению рисками; главный риск-менеджер</a:t>
            </a:r>
            <a:endParaRPr lang="ru-RU" dirty="0"/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268" y="1297649"/>
            <a:ext cx="16536163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268" y="2142034"/>
            <a:ext cx="16426761" cy="3682097"/>
          </a:xfrm>
        </p:spPr>
        <p:txBody>
          <a:bodyPr/>
          <a:lstStyle/>
          <a:p>
            <a:pPr algn="l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Развития: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Услуг: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новых технологий 3D-печати.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дополнительных услуг, таких как консультации по дизайну и материалам.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Географическое Расширение: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возможности расширения деятельности на новые географические рынки.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потенциальных партнеров и клиентов в других регионах.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Инициативы: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образовательных программ для театральных деятелей по использованию 3D-печати.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мастер-классах и тренингах.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088981" y="2724912"/>
            <a:ext cx="6757997" cy="7554912"/>
          </a:xfrm>
        </p:spPr>
        <p:txBody>
          <a:bodyPr/>
          <a:lstStyle/>
          <a:p>
            <a:pPr algn="l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Потребности: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Решения: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Новые методы 3D-печати, соответствующие требованиям театрального искусства.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Кастомизированные решения для создания уникальных элементов сценического декора.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Ресурсы: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программы для обучения сотрудников театров использованию 3D-печати.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экспертам для консультаций и обучения.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Решения: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идеи для воплощения креативных проектов.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в создании уникальных визуальных эффектов.</a:t>
            </a:r>
          </a:p>
          <a:p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E98ED979-E5BF-697E-DF1E-C1D2D622430F}"/>
              </a:ext>
            </a:extLst>
          </p:cNvPr>
          <p:cNvSpPr txBox="1">
            <a:spLocks/>
          </p:cNvSpPr>
          <p:nvPr/>
        </p:nvSpPr>
        <p:spPr>
          <a:xfrm>
            <a:off x="620268" y="6115570"/>
            <a:ext cx="18879964" cy="596353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Предложение: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Расширенные Услуги: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новых технологий и инструментов 3D-печати.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решения для каждого проекта.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образовательные ресурсы для клиентов.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условия для участия в обучающих программах.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Поддержка: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Круглосуточная техническая поддержка для оперативного решения проблем.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обновления и обучение по новым технологиям.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Гибкие Финансовые Условия: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гибких финансовых пакетов для различных бюджетов проектов.</a:t>
            </a:r>
          </a:p>
          <a:p>
            <a:pPr lvl="1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сотрудничества с целью снижения финансовых барьеров.</a:t>
            </a:r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ru-RU" sz="2800" dirty="0"/>
              <a:t>9819539386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email@mailto.ru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3824</TotalTime>
  <Words>1313</Words>
  <Application>Microsoft Office PowerPoint</Application>
  <PresentationFormat>Произвольный</PresentationFormat>
  <Paragraphs>112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montserrat</vt:lpstr>
      <vt:lpstr>Times New Roman</vt:lpstr>
      <vt:lpstr>ОБЛОЖКИ</vt:lpstr>
      <vt:lpstr>РАЗДЕЛИТЕЛИ</vt:lpstr>
      <vt:lpstr>Внедрение 3D печати в сфере театрального искусства и шоу-бизнеса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Вакутина Екатерина Вячеславовна</cp:lastModifiedBy>
  <cp:revision>220</cp:revision>
  <dcterms:created xsi:type="dcterms:W3CDTF">2021-03-01T12:07:13Z</dcterms:created>
  <dcterms:modified xsi:type="dcterms:W3CDTF">2023-11-21T02:37:22Z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