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7"/>
  </p:notesMasterIdLst>
  <p:handoutMasterIdLst>
    <p:handoutMasterId r:id="rId18"/>
  </p:handoutMasterIdLst>
  <p:sldIdLst>
    <p:sldId id="305" r:id="rId6"/>
    <p:sldId id="260" r:id="rId7"/>
    <p:sldId id="307" r:id="rId8"/>
    <p:sldId id="297" r:id="rId9"/>
    <p:sldId id="306" r:id="rId10"/>
    <p:sldId id="298" r:id="rId11"/>
    <p:sldId id="304" r:id="rId12"/>
    <p:sldId id="299" r:id="rId13"/>
    <p:sldId id="301" r:id="rId14"/>
    <p:sldId id="303" r:id="rId15"/>
    <p:sldId id="308" r:id="rId16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45" autoAdjust="0"/>
    <p:restoredTop sz="95604" autoAdjust="0"/>
  </p:normalViewPr>
  <p:slideViewPr>
    <p:cSldViewPr snapToGrid="0">
      <p:cViewPr varScale="1">
        <p:scale>
          <a:sx n="79" d="100"/>
          <a:sy n="79" d="100"/>
        </p:scale>
        <p:origin x="928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370900"/>
            <a:ext cx="17785298" cy="7554912"/>
          </a:xfrm>
        </p:spPr>
        <p:txBody>
          <a:bodyPr/>
          <a:lstStyle/>
          <a:p>
            <a:r>
              <a:rPr lang="ru-RU" sz="2800" dirty="0"/>
              <a:t>Проблема: изучение базового уровня английского языка в игровом формате детьми; усвоение норм морали и правил поведения.</a:t>
            </a:r>
          </a:p>
          <a:p>
            <a:endParaRPr lang="ru-RU" sz="2800" dirty="0"/>
          </a:p>
          <a:p>
            <a:r>
              <a:rPr lang="ru-RU" sz="2800" dirty="0"/>
              <a:t>Родители хотят, чтобы их дети знали английский язык на базовом разговорном уровне, но они не могут обеспечить ребенку получение необходимых знаний по причине высокой стоимости занятий, нехватки времени (чтобы отвезти и забрать ребенка) и сложным форматом уроков в большинстве школ.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12816E-D11D-CCF1-00D4-6E29A313D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89958"/>
            <a:ext cx="20104100" cy="1347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863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" dirty="0"/>
              <a:t>Let’s talk about it!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Изучение английского языка и адаптация в социуме в игровом формате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370900"/>
            <a:ext cx="17785298" cy="7554912"/>
          </a:xfrm>
        </p:spPr>
        <p:txBody>
          <a:bodyPr/>
          <a:lstStyle/>
          <a:p>
            <a:r>
              <a:rPr lang="ru-RU" sz="2800" dirty="0"/>
              <a:t>Проблема: изучение базового уровня английского языка в игровом формате детьми; усвоение норм морали и правил поведения.</a:t>
            </a:r>
          </a:p>
          <a:p>
            <a:endParaRPr lang="ru-RU" sz="2800" dirty="0"/>
          </a:p>
          <a:p>
            <a:r>
              <a:rPr lang="ru-RU" sz="2800" dirty="0"/>
              <a:t>Родители хотят, чтобы их дети знали английский язык на базовом разговорном уровне, но они не могут обеспечить ребенку получение необходимых знаний по причине высокой стоимости занятий, нехватки времени (чтобы отвезти и забрать ребенка) и сложным форматом уроков в большинстве школ.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9937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403557"/>
            <a:ext cx="18424652" cy="7554912"/>
          </a:xfrm>
        </p:spPr>
        <p:txBody>
          <a:bodyPr/>
          <a:lstStyle/>
          <a:p>
            <a:r>
              <a:rPr lang="ru-RU" sz="2800" dirty="0"/>
              <a:t>Для родителей, которым нужно, чтобы их дети осваивали базовый уровень английского языка, наше мобильное приложение будет помогать ребенку изучать стандартные слова и фразы, правила построения предложений полностью в игровом формате. В отличие популярных альтернатив (</a:t>
            </a:r>
            <a:r>
              <a:rPr lang="en" sz="2800" dirty="0"/>
              <a:t>Duolingo, Puzzle English) </a:t>
            </a:r>
            <a:r>
              <a:rPr lang="ru-RU" sz="2800" dirty="0"/>
              <a:t>наш продукт:</a:t>
            </a:r>
          </a:p>
          <a:p>
            <a:endParaRPr lang="ru-RU" sz="2800" dirty="0"/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нацелен на изучение языка в игровом формате и обучает ребенка базовым фразам и словам (названия фруктов, овощей, бытовые фразы);</a:t>
            </a:r>
          </a:p>
          <a:p>
            <a:endParaRPr lang="ru-RU" sz="2800" dirty="0"/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мотивирует ребенка изучать английский язык каждый день с помощью систем достижений и наград;</a:t>
            </a:r>
          </a:p>
          <a:p>
            <a:endParaRPr lang="ru-RU" sz="2800" dirty="0"/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показывает модель “правильного” социального поведения: помощь пожилым людям, уборка по дому, правила этикета.</a:t>
            </a:r>
          </a:p>
          <a:p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Продукт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370900"/>
            <a:ext cx="17785298" cy="7554912"/>
          </a:xfrm>
        </p:spPr>
        <p:txBody>
          <a:bodyPr/>
          <a:lstStyle/>
          <a:p>
            <a:r>
              <a:rPr lang="ru-RU" sz="2800" dirty="0"/>
              <a:t>Конкурентное преимущество: использование ИИ, направленное на развитие и обучение ребенка английскому языку и правилам поведения в игровом формате, без домашних заданий и посещения специальных школ, на бесплатной основе. </a:t>
            </a:r>
          </a:p>
          <a:p>
            <a:endParaRPr lang="ru-RU" sz="2800" dirty="0"/>
          </a:p>
          <a:p>
            <a:r>
              <a:rPr lang="ru-RU" sz="2800" dirty="0"/>
              <a:t>Для родителей, которым нужно, чтобы их дети осваивали базовый уровень английского языка, наше мобильное приложение будет помогать ребенку изучать стандартные слова и фразы, правила построения предложений полностью в игровом формате. </a:t>
            </a:r>
          </a:p>
          <a:p>
            <a:endParaRPr lang="ru-RU" sz="2800" dirty="0"/>
          </a:p>
          <a:p>
            <a:r>
              <a:rPr lang="ru-RU" sz="2800" dirty="0"/>
              <a:t>В отличие популярных альтернатив (</a:t>
            </a:r>
            <a:r>
              <a:rPr lang="en" sz="2800" dirty="0"/>
              <a:t>Duolingo, Puzzle English) </a:t>
            </a:r>
            <a:r>
              <a:rPr lang="ru-RU" sz="2800" dirty="0"/>
              <a:t>наш продукт: - нацелен на изучение языка в игровом формате и обучает ребенка базовым фразам и словам (названия фруктов, овощей, бытовые фразы); 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/>
              <a:t>мотивирует ребенка изучать английский язык каждый день с помощью систем достижений и наград;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/>
              <a:t>показывает модель “правильного” социального поведения: помощь пожилым людям, уборка по дому, правила этикета.</a:t>
            </a:r>
          </a:p>
          <a:p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6370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B418A5CC-B135-5F85-2C52-8072C2EFAD4E}"/>
              </a:ext>
            </a:extLst>
          </p:cNvPr>
          <p:cNvSpPr txBox="1">
            <a:spLocks/>
          </p:cNvSpPr>
          <p:nvPr/>
        </p:nvSpPr>
        <p:spPr>
          <a:xfrm>
            <a:off x="894588" y="2403557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2800" dirty="0"/>
              <a:t>Частичные аналоги: оффлайн-школы английского языка для детей, занятия родителей со своими детьми английским языком, онлайн-школы английского языка для детей, приложения </a:t>
            </a:r>
            <a:r>
              <a:rPr lang="en" sz="2800" dirty="0"/>
              <a:t>Talking Tom/Angela Duolingo, Puzzle English.</a:t>
            </a:r>
          </a:p>
          <a:p>
            <a:pPr>
              <a:buClrTx/>
            </a:pPr>
            <a:endParaRPr lang="en" sz="2800" dirty="0"/>
          </a:p>
          <a:p>
            <a:pPr>
              <a:buClrTx/>
            </a:pPr>
            <a:r>
              <a:rPr lang="ru-RU" sz="2800" dirty="0"/>
              <a:t>Полные аналоги: частные репетиторы.</a:t>
            </a:r>
          </a:p>
          <a:p>
            <a:pPr>
              <a:buClrTx/>
            </a:pPr>
            <a:endParaRPr lang="ru-RU" sz="2800" dirty="0"/>
          </a:p>
          <a:p>
            <a:pPr>
              <a:buClrTx/>
            </a:pPr>
            <a:endParaRPr lang="ru-RU" sz="2800" dirty="0"/>
          </a:p>
          <a:p>
            <a:pPr>
              <a:buClrTx/>
            </a:pPr>
            <a:endParaRPr lang="ru-RU" sz="2800" dirty="0"/>
          </a:p>
          <a:p>
            <a:pPr>
              <a:buClrTx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Продукт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370900"/>
            <a:ext cx="11139569" cy="7554912"/>
          </a:xfrm>
        </p:spPr>
        <p:txBody>
          <a:bodyPr/>
          <a:lstStyle/>
          <a:p>
            <a:r>
              <a:rPr lang="ru-RU" sz="2800" dirty="0"/>
              <a:t>Приложение, совместимость с ОС </a:t>
            </a:r>
            <a:r>
              <a:rPr lang="en" sz="2800" dirty="0"/>
              <a:t>Android/IOS </a:t>
            </a:r>
            <a:endParaRPr lang="ru-RU" sz="2800" dirty="0"/>
          </a:p>
          <a:p>
            <a:endParaRPr lang="ru-RU" sz="2800" dirty="0"/>
          </a:p>
          <a:p>
            <a:r>
              <a:rPr lang="ru-RU" sz="2800" dirty="0"/>
              <a:t>Назначение и область применения: Мобильное приложение предназначено для обучения детей от 3 до 8 лет бытовому уровню английского языка совместно с изучением норм «правильного» поведения и с виртуальными прогулками по России. </a:t>
            </a:r>
          </a:p>
          <a:p>
            <a:r>
              <a:rPr lang="ru-RU" sz="2800" dirty="0"/>
              <a:t>Предполагается, что приложение включит в себя: </a:t>
            </a:r>
          </a:p>
          <a:p>
            <a:pPr marL="530225" indent="-514350">
              <a:buAutoNum type="arabicPeriod"/>
            </a:pPr>
            <a:r>
              <a:rPr lang="ru-RU" sz="2800" dirty="0"/>
              <a:t>Встроенную чат-платформу с ИИ (Искусственным Интеллектом) – для возможности ведения беседы. </a:t>
            </a:r>
          </a:p>
          <a:p>
            <a:pPr marL="530225" indent="-514350">
              <a:buAutoNum type="arabicPeriod"/>
            </a:pPr>
            <a:r>
              <a:rPr lang="ru-RU" sz="2800" dirty="0"/>
              <a:t>Встроенную платформу распознавания речи ИИ – для возможности распознавания речи детей. </a:t>
            </a:r>
          </a:p>
          <a:p>
            <a:pPr marL="530225" indent="-514350">
              <a:buAutoNum type="arabicPeriod"/>
            </a:pPr>
            <a:r>
              <a:rPr lang="ru-RU" sz="2800" dirty="0"/>
              <a:t>Переключение между «окнами»-местами «проживания» Мурзика: спальня-кухня-игровая комната-ванная.</a:t>
            </a:r>
          </a:p>
          <a:p>
            <a:pPr marL="530225" indent="-514350">
              <a:buAutoNum type="arabicPeriod"/>
            </a:pPr>
            <a:r>
              <a:rPr lang="ru-RU" sz="2800" dirty="0"/>
              <a:t>Виртуальные прогулки по известным городам России. </a:t>
            </a:r>
          </a:p>
          <a:p>
            <a:pPr marL="530225" indent="-514350">
              <a:buAutoNum type="arabicPeriod"/>
            </a:pPr>
            <a:r>
              <a:rPr lang="ru-RU" sz="2800" dirty="0"/>
              <a:t>Уведомления от приложения.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8585D69-E2A4-E14B-5037-9EF1C2620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3044" y="2370900"/>
            <a:ext cx="5468778" cy="7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Инвестиционный запрос</a:t>
            </a:r>
            <a:endParaRPr lang="ru-RU" dirty="0"/>
          </a:p>
        </p:txBody>
      </p:sp>
      <p:sp>
        <p:nvSpPr>
          <p:cNvPr id="7" name="Текст 13">
            <a:extLst>
              <a:ext uri="{FF2B5EF4-FFF2-40B4-BE49-F238E27FC236}">
                <a16:creationId xmlns:a16="http://schemas.microsoft.com/office/drawing/2014/main" id="{EE4DE935-EEB1-65F8-F83F-57552BE95735}"/>
              </a:ext>
            </a:extLst>
          </p:cNvPr>
          <p:cNvSpPr txBox="1">
            <a:spLocks/>
          </p:cNvSpPr>
          <p:nvPr/>
        </p:nvSpPr>
        <p:spPr>
          <a:xfrm>
            <a:off x="894588" y="2370900"/>
            <a:ext cx="17785298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800" dirty="0"/>
              <a:t>Для реализации проекта требуется:</a:t>
            </a: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800" b="1" dirty="0"/>
              <a:t>2.000.000 рублей</a:t>
            </a: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800" dirty="0"/>
              <a:t>- разработка приложения;</a:t>
            </a: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800" dirty="0"/>
              <a:t>- оплата труда сотрудников;</a:t>
            </a: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800" dirty="0"/>
              <a:t>- реклама в социальных сетях;</a:t>
            </a: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800" dirty="0"/>
              <a:t>- создание линии детских игрушек.</a:t>
            </a: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lang="ru-RU" sz="2800" dirty="0"/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800" dirty="0"/>
              <a:t>Экономика проекта:</a:t>
            </a: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lang="ru-RU" sz="2800" dirty="0"/>
          </a:p>
          <a:p>
            <a:pPr marL="0" algn="just">
              <a:spcBef>
                <a:spcPts val="1200"/>
              </a:spcBef>
            </a:pPr>
            <a:r>
              <a:rPr lang="ru-RU" sz="2800" dirty="0"/>
              <a:t>Стоимость рекламы в приложении:</a:t>
            </a:r>
          </a:p>
          <a:p>
            <a:pPr marL="0" algn="just">
              <a:spcBef>
                <a:spcPts val="1200"/>
              </a:spcBef>
            </a:pPr>
            <a:r>
              <a:rPr lang="ru-RU" sz="2800" dirty="0"/>
              <a:t>Стоимость 1 показа рекламной линк-страницы = 10 рублей</a:t>
            </a:r>
          </a:p>
          <a:p>
            <a:pPr marL="0" algn="just">
              <a:spcBef>
                <a:spcPts val="1200"/>
              </a:spcBef>
            </a:pPr>
            <a:r>
              <a:rPr lang="ru-RU" sz="2800" dirty="0"/>
              <a:t>Стоимость показа рекламной линк-страницы на 1000 чел = 10 000</a:t>
            </a:r>
          </a:p>
          <a:p>
            <a:pPr marL="0" algn="just">
              <a:spcBef>
                <a:spcPts val="1200"/>
              </a:spcBef>
            </a:pPr>
            <a:endParaRPr lang="ru-RU" sz="2800" dirty="0">
              <a:sym typeface="Epilogue"/>
            </a:endParaRPr>
          </a:p>
          <a:p>
            <a:pPr>
              <a:buClrTx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400" dirty="0"/>
              <a:t>Предприниматель, </a:t>
            </a:r>
            <a:r>
              <a:rPr lang="ru-RU" sz="2400" dirty="0">
                <a:sym typeface="Arial"/>
              </a:rPr>
              <a:t>опыт ведения детских спортивных групп</a:t>
            </a:r>
            <a:endParaRPr lang="ru-RU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56E132-9DD0-FF23-BBFD-4B3B853C1F2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l="37" r="37"/>
          <a:stretch>
            <a:fillRect/>
          </a:stretch>
        </p:blipFill>
        <p:spPr>
          <a:xfrm>
            <a:off x="894588" y="2382156"/>
            <a:ext cx="3020360" cy="3022601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4588" y="6206274"/>
            <a:ext cx="5800126" cy="438912"/>
          </a:xfrm>
        </p:spPr>
        <p:txBody>
          <a:bodyPr/>
          <a:lstStyle/>
          <a:p>
            <a:r>
              <a:rPr lang="ru-RU" dirty="0"/>
              <a:t>Демченко Маргарита Олеговна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964) 321-05-92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rita.demchenko.00@mail.ru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370900"/>
            <a:ext cx="17785298" cy="7554912"/>
          </a:xfrm>
        </p:spPr>
        <p:txBody>
          <a:bodyPr/>
          <a:lstStyle/>
          <a:p>
            <a:r>
              <a:rPr lang="ru-RU" sz="2800" dirty="0"/>
              <a:t>Проблема: изучение базового уровня английского языка в игровом формате детьми; усвоение норм морали и правил поведения.</a:t>
            </a:r>
          </a:p>
          <a:p>
            <a:endParaRPr lang="ru-RU" sz="2800" dirty="0"/>
          </a:p>
          <a:p>
            <a:r>
              <a:rPr lang="ru-RU" sz="2800" dirty="0"/>
              <a:t>Родители хотят, чтобы их дети знали английский язык на базовом разговорном уровне, но они не могут обеспечить ребенку получение необходимых знаний по причине высокой стоимости занятий, нехватки времени (чтобы отвезти и забрать ребенка) и сложным форматом уроков в большинстве школ.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12816E-D11D-CCF1-00D4-6E29A313D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89958"/>
            <a:ext cx="20104100" cy="1347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191250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3729</TotalTime>
  <Words>686</Words>
  <Application>Microsoft Macintosh PowerPoint</Application>
  <PresentationFormat>Произвольный</PresentationFormat>
  <Paragraphs>72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ОБЛОЖКИ</vt:lpstr>
      <vt:lpstr>РАЗДЕЛИТЕЛИ</vt:lpstr>
      <vt:lpstr>Проблема</vt:lpstr>
      <vt:lpstr>Let’s talk about it!</vt:lpstr>
      <vt:lpstr>Проблема</vt:lpstr>
      <vt:lpstr>Решение</vt:lpstr>
      <vt:lpstr>Продукт</vt:lpstr>
      <vt:lpstr>Рынок</vt:lpstr>
      <vt:lpstr>Продукт</vt:lpstr>
      <vt:lpstr>Инвестиционный запрос</vt:lpstr>
      <vt:lpstr>Команда</vt:lpstr>
      <vt:lpstr>Контакты</vt:lpstr>
      <vt:lpstr>Проблема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funandmtll inst</cp:lastModifiedBy>
  <cp:revision>219</cp:revision>
  <dcterms:created xsi:type="dcterms:W3CDTF">2021-03-01T12:07:13Z</dcterms:created>
  <dcterms:modified xsi:type="dcterms:W3CDTF">2023-11-21T14:23:17Z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