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3" r:id="rId4"/>
    <p:sldId id="265" r:id="rId5"/>
    <p:sldId id="271" r:id="rId6"/>
    <p:sldId id="281" r:id="rId7"/>
    <p:sldId id="277" r:id="rId8"/>
    <p:sldId id="279" r:id="rId9"/>
    <p:sldId id="278" r:id="rId10"/>
    <p:sldId id="270" r:id="rId11"/>
    <p:sldId id="272" r:id="rId12"/>
    <p:sldId id="275" r:id="rId13"/>
    <p:sldId id="274" r:id="rId14"/>
    <p:sldId id="280" r:id="rId15"/>
    <p:sldId id="25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4F39"/>
    <a:srgbClr val="624730"/>
    <a:srgbClr val="624837"/>
    <a:srgbClr val="7B1D25"/>
    <a:srgbClr val="751C23"/>
    <a:srgbClr val="E9D5D1"/>
    <a:srgbClr val="931F22"/>
    <a:srgbClr val="843C0C"/>
    <a:srgbClr val="D0A8AC"/>
    <a:srgbClr val="DCB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86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6810E8-FDE1-4819-AF5E-0C8A7B59A8D8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662028-4C6C-44DB-A8C6-E3B2801D7EC3}">
      <dgm:prSet custT="1"/>
      <dgm:spPr>
        <a:solidFill>
          <a:srgbClr val="7B1D25"/>
        </a:solidFill>
      </dgm:spPr>
      <dgm:t>
        <a:bodyPr/>
        <a:lstStyle/>
        <a:p>
          <a:pPr rtl="0"/>
          <a:r>
            <a:rPr lang="ru-RU" sz="1800" dirty="0" err="1"/>
            <a:t>Стартап</a:t>
          </a:r>
          <a:r>
            <a:rPr lang="ru-RU" sz="1800" dirty="0"/>
            <a:t>-проекты разрабатывают студенты или молодые люди, обучающиеся на разных специальностях, большинство из которых не имеют базовых знаний по экономики для проведения расчетов. Из-за чего возникают сложности с проведением расчетов технико-экономических показателей проекта. Следовательно, появляется объективная необходимость в создании цифровой финансовой модели, с помощью которой </a:t>
          </a:r>
          <a:r>
            <a:rPr lang="ru-RU" sz="1800" dirty="0" err="1"/>
            <a:t>стартаперы</a:t>
          </a:r>
          <a:r>
            <a:rPr lang="ru-RU" sz="1800" dirty="0"/>
            <a:t> </a:t>
          </a:r>
          <a:r>
            <a:rPr lang="ru-RU" sz="1800" b="1" dirty="0"/>
            <a:t>смогут</a:t>
          </a:r>
          <a:r>
            <a:rPr lang="ru-RU" sz="1800" dirty="0"/>
            <a:t>:</a:t>
          </a:r>
        </a:p>
      </dgm:t>
    </dgm:pt>
    <dgm:pt modelId="{80ED8170-08B0-4E98-B8D7-85B8B7BEA90C}" type="parTrans" cxnId="{5E333ECE-7B14-402A-B77D-809C5F514F42}">
      <dgm:prSet/>
      <dgm:spPr/>
      <dgm:t>
        <a:bodyPr/>
        <a:lstStyle/>
        <a:p>
          <a:endParaRPr lang="ru-RU"/>
        </a:p>
      </dgm:t>
    </dgm:pt>
    <dgm:pt modelId="{775AFD09-0237-46FE-96D6-7FF13750BF81}" type="sibTrans" cxnId="{5E333ECE-7B14-402A-B77D-809C5F514F42}">
      <dgm:prSet/>
      <dgm:spPr/>
      <dgm:t>
        <a:bodyPr/>
        <a:lstStyle/>
        <a:p>
          <a:endParaRPr lang="ru-RU"/>
        </a:p>
      </dgm:t>
    </dgm:pt>
    <dgm:pt modelId="{CA635B58-849B-46EB-879F-74AA59602C1C}">
      <dgm:prSet/>
      <dgm:spPr>
        <a:solidFill>
          <a:srgbClr val="D0A8AC"/>
        </a:solidFill>
      </dgm:spPr>
      <dgm:t>
        <a:bodyPr/>
        <a:lstStyle/>
        <a:p>
          <a:pPr rtl="0"/>
          <a:r>
            <a:rPr lang="ru-RU" dirty="0"/>
            <a:t>Легко принимать стратегические решения</a:t>
          </a:r>
        </a:p>
      </dgm:t>
    </dgm:pt>
    <dgm:pt modelId="{46066762-6F6D-481A-9E36-99895E726538}" type="parTrans" cxnId="{418E9FB3-DF86-4038-9C54-028272C855AB}">
      <dgm:prSet/>
      <dgm:spPr>
        <a:ln>
          <a:solidFill>
            <a:srgbClr val="751C23"/>
          </a:solidFill>
        </a:ln>
      </dgm:spPr>
      <dgm:t>
        <a:bodyPr/>
        <a:lstStyle/>
        <a:p>
          <a:endParaRPr lang="ru-RU"/>
        </a:p>
      </dgm:t>
    </dgm:pt>
    <dgm:pt modelId="{10D40312-3A07-467C-88DA-09D0619219DB}" type="sibTrans" cxnId="{418E9FB3-DF86-4038-9C54-028272C855AB}">
      <dgm:prSet/>
      <dgm:spPr/>
      <dgm:t>
        <a:bodyPr/>
        <a:lstStyle/>
        <a:p>
          <a:endParaRPr lang="ru-RU"/>
        </a:p>
      </dgm:t>
    </dgm:pt>
    <dgm:pt modelId="{BF5EF1D8-8E10-48C3-9512-648CBBBA731D}">
      <dgm:prSet custT="1"/>
      <dgm:spPr>
        <a:solidFill>
          <a:srgbClr val="D0A8AC"/>
        </a:solidFill>
      </dgm:spPr>
      <dgm:t>
        <a:bodyPr/>
        <a:lstStyle/>
        <a:p>
          <a:pPr rtl="0"/>
          <a:r>
            <a:rPr lang="ru-RU" sz="1200" dirty="0"/>
            <a:t>Экономить время и ресурсы</a:t>
          </a:r>
        </a:p>
      </dgm:t>
    </dgm:pt>
    <dgm:pt modelId="{851A1FDC-FBDD-4058-8321-435BA30E0347}" type="parTrans" cxnId="{52862BDF-5F2D-4BD5-B337-3865859DE53A}">
      <dgm:prSet/>
      <dgm:spPr/>
      <dgm:t>
        <a:bodyPr/>
        <a:lstStyle/>
        <a:p>
          <a:endParaRPr lang="ru-RU"/>
        </a:p>
      </dgm:t>
    </dgm:pt>
    <dgm:pt modelId="{7AB2A293-3A45-4A96-B638-9841BAA32312}" type="sibTrans" cxnId="{52862BDF-5F2D-4BD5-B337-3865859DE53A}">
      <dgm:prSet/>
      <dgm:spPr/>
      <dgm:t>
        <a:bodyPr/>
        <a:lstStyle/>
        <a:p>
          <a:endParaRPr lang="ru-RU"/>
        </a:p>
      </dgm:t>
    </dgm:pt>
    <dgm:pt modelId="{364775C2-EB7C-4CBE-8769-7E685E8BBFAA}">
      <dgm:prSet custT="1"/>
      <dgm:spPr>
        <a:solidFill>
          <a:srgbClr val="D0A8AC"/>
        </a:solidFill>
      </dgm:spPr>
      <dgm:t>
        <a:bodyPr/>
        <a:lstStyle/>
        <a:p>
          <a:pPr rtl="0"/>
          <a:r>
            <a:rPr lang="ru-RU" sz="1050" dirty="0"/>
            <a:t>Демонстрировать сильные стороны проекта</a:t>
          </a:r>
        </a:p>
      </dgm:t>
    </dgm:pt>
    <dgm:pt modelId="{6CBFFCA8-DB9C-48EC-AEEA-1C67D416023A}" type="parTrans" cxnId="{18077112-0F79-4F77-8F89-B0B345CAB739}">
      <dgm:prSet/>
      <dgm:spPr>
        <a:solidFill>
          <a:srgbClr val="DCBEC1"/>
        </a:solidFill>
        <a:ln>
          <a:solidFill>
            <a:srgbClr val="751C23"/>
          </a:solidFill>
        </a:ln>
      </dgm:spPr>
      <dgm:t>
        <a:bodyPr/>
        <a:lstStyle/>
        <a:p>
          <a:endParaRPr lang="ru-RU"/>
        </a:p>
      </dgm:t>
    </dgm:pt>
    <dgm:pt modelId="{FBC11EA5-A1E3-49B7-9478-16641FB9D860}" type="sibTrans" cxnId="{18077112-0F79-4F77-8F89-B0B345CAB739}">
      <dgm:prSet/>
      <dgm:spPr/>
      <dgm:t>
        <a:bodyPr/>
        <a:lstStyle/>
        <a:p>
          <a:endParaRPr lang="ru-RU"/>
        </a:p>
      </dgm:t>
    </dgm:pt>
    <dgm:pt modelId="{A68C6968-663C-48B6-A3DE-50E0E50D5699}">
      <dgm:prSet custT="1"/>
      <dgm:spPr>
        <a:solidFill>
          <a:srgbClr val="D0A8AC"/>
        </a:solidFill>
      </dgm:spPr>
      <dgm:t>
        <a:bodyPr/>
        <a:lstStyle/>
        <a:p>
          <a:pPr rtl="0"/>
          <a:r>
            <a:rPr lang="ru-RU" sz="1200" dirty="0"/>
            <a:t>Привлекать инвестиции</a:t>
          </a:r>
        </a:p>
      </dgm:t>
    </dgm:pt>
    <dgm:pt modelId="{60268007-A11F-4A61-ADD9-BB769DFC4CDB}" type="parTrans" cxnId="{3C5DF0C5-BD31-497B-9273-9B228A9664F0}">
      <dgm:prSet/>
      <dgm:spPr>
        <a:ln>
          <a:solidFill>
            <a:srgbClr val="751C23"/>
          </a:solidFill>
        </a:ln>
      </dgm:spPr>
      <dgm:t>
        <a:bodyPr/>
        <a:lstStyle/>
        <a:p>
          <a:endParaRPr lang="ru-RU"/>
        </a:p>
      </dgm:t>
    </dgm:pt>
    <dgm:pt modelId="{A8789619-EFB0-4AF9-84FE-71C266C98B1A}" type="sibTrans" cxnId="{3C5DF0C5-BD31-497B-9273-9B228A9664F0}">
      <dgm:prSet/>
      <dgm:spPr/>
      <dgm:t>
        <a:bodyPr/>
        <a:lstStyle/>
        <a:p>
          <a:endParaRPr lang="ru-RU"/>
        </a:p>
      </dgm:t>
    </dgm:pt>
    <dgm:pt modelId="{AE1AD42A-DD9B-4E34-84DC-CB777FEAA8E1}" type="pres">
      <dgm:prSet presAssocID="{CE6810E8-FDE1-4819-AF5E-0C8A7B59A8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603073C-3F5F-44BD-9190-02EC3CF070D8}" type="pres">
      <dgm:prSet presAssocID="{42662028-4C6C-44DB-A8C6-E3B2801D7EC3}" presName="hierRoot1" presStyleCnt="0">
        <dgm:presLayoutVars>
          <dgm:hierBranch val="init"/>
        </dgm:presLayoutVars>
      </dgm:prSet>
      <dgm:spPr/>
    </dgm:pt>
    <dgm:pt modelId="{5C899DD7-98B8-40BC-8936-67ED469DEA2B}" type="pres">
      <dgm:prSet presAssocID="{42662028-4C6C-44DB-A8C6-E3B2801D7EC3}" presName="rootComposite1" presStyleCnt="0"/>
      <dgm:spPr/>
    </dgm:pt>
    <dgm:pt modelId="{4BAA2E62-6D93-4344-B336-6BEB0E46A73C}" type="pres">
      <dgm:prSet presAssocID="{42662028-4C6C-44DB-A8C6-E3B2801D7EC3}" presName="rootText1" presStyleLbl="node0" presStyleIdx="0" presStyleCnt="1" custScaleX="448211" custScaleY="590566">
        <dgm:presLayoutVars>
          <dgm:chPref val="3"/>
        </dgm:presLayoutVars>
      </dgm:prSet>
      <dgm:spPr/>
    </dgm:pt>
    <dgm:pt modelId="{AFDD8C1A-0FA5-4DA9-A8A3-3485B1807449}" type="pres">
      <dgm:prSet presAssocID="{42662028-4C6C-44DB-A8C6-E3B2801D7EC3}" presName="rootConnector1" presStyleLbl="node1" presStyleIdx="0" presStyleCnt="0"/>
      <dgm:spPr/>
    </dgm:pt>
    <dgm:pt modelId="{1A9B19EA-5C32-40FD-83B7-72CEB89DE4AE}" type="pres">
      <dgm:prSet presAssocID="{42662028-4C6C-44DB-A8C6-E3B2801D7EC3}" presName="hierChild2" presStyleCnt="0"/>
      <dgm:spPr/>
    </dgm:pt>
    <dgm:pt modelId="{F6FFABC4-9DF9-4CC7-9423-8B8427FAC514}" type="pres">
      <dgm:prSet presAssocID="{46066762-6F6D-481A-9E36-99895E726538}" presName="Name37" presStyleLbl="parChTrans1D2" presStyleIdx="0" presStyleCnt="4"/>
      <dgm:spPr/>
    </dgm:pt>
    <dgm:pt modelId="{2BA98AFB-B72F-46B4-8C33-F0E338BA768C}" type="pres">
      <dgm:prSet presAssocID="{CA635B58-849B-46EB-879F-74AA59602C1C}" presName="hierRoot2" presStyleCnt="0">
        <dgm:presLayoutVars>
          <dgm:hierBranch val="init"/>
        </dgm:presLayoutVars>
      </dgm:prSet>
      <dgm:spPr/>
    </dgm:pt>
    <dgm:pt modelId="{E637298A-B423-418C-B232-8203EA401D71}" type="pres">
      <dgm:prSet presAssocID="{CA635B58-849B-46EB-879F-74AA59602C1C}" presName="rootComposite" presStyleCnt="0"/>
      <dgm:spPr/>
    </dgm:pt>
    <dgm:pt modelId="{59100757-A40F-4149-88C5-911A0434A5C2}" type="pres">
      <dgm:prSet presAssocID="{CA635B58-849B-46EB-879F-74AA59602C1C}" presName="rootText" presStyleLbl="node2" presStyleIdx="0" presStyleCnt="4" custScaleY="257333">
        <dgm:presLayoutVars>
          <dgm:chPref val="3"/>
        </dgm:presLayoutVars>
      </dgm:prSet>
      <dgm:spPr/>
    </dgm:pt>
    <dgm:pt modelId="{213DE76C-AEB3-4A36-B89D-ADA4AEFEEE64}" type="pres">
      <dgm:prSet presAssocID="{CA635B58-849B-46EB-879F-74AA59602C1C}" presName="rootConnector" presStyleLbl="node2" presStyleIdx="0" presStyleCnt="4"/>
      <dgm:spPr/>
    </dgm:pt>
    <dgm:pt modelId="{BDB3DDF3-D582-4FC7-8E32-B2124278E542}" type="pres">
      <dgm:prSet presAssocID="{CA635B58-849B-46EB-879F-74AA59602C1C}" presName="hierChild4" presStyleCnt="0"/>
      <dgm:spPr/>
    </dgm:pt>
    <dgm:pt modelId="{9BF1F0E6-9533-48A1-84CB-C55A28E9098D}" type="pres">
      <dgm:prSet presAssocID="{CA635B58-849B-46EB-879F-74AA59602C1C}" presName="hierChild5" presStyleCnt="0"/>
      <dgm:spPr/>
    </dgm:pt>
    <dgm:pt modelId="{518207D3-7AA1-4F09-91A5-BDC46FC3CC21}" type="pres">
      <dgm:prSet presAssocID="{851A1FDC-FBDD-4058-8321-435BA30E0347}" presName="Name37" presStyleLbl="parChTrans1D2" presStyleIdx="1" presStyleCnt="4"/>
      <dgm:spPr/>
    </dgm:pt>
    <dgm:pt modelId="{588EB087-D454-4C2F-9E24-DFA387215A9C}" type="pres">
      <dgm:prSet presAssocID="{BF5EF1D8-8E10-48C3-9512-648CBBBA731D}" presName="hierRoot2" presStyleCnt="0">
        <dgm:presLayoutVars>
          <dgm:hierBranch val="init"/>
        </dgm:presLayoutVars>
      </dgm:prSet>
      <dgm:spPr/>
    </dgm:pt>
    <dgm:pt modelId="{F8859653-E2D3-41FD-A758-B3D292864B79}" type="pres">
      <dgm:prSet presAssocID="{BF5EF1D8-8E10-48C3-9512-648CBBBA731D}" presName="rootComposite" presStyleCnt="0"/>
      <dgm:spPr/>
    </dgm:pt>
    <dgm:pt modelId="{8D886BE5-8F41-4C56-847E-E894A14C1046}" type="pres">
      <dgm:prSet presAssocID="{BF5EF1D8-8E10-48C3-9512-648CBBBA731D}" presName="rootText" presStyleLbl="node2" presStyleIdx="1" presStyleCnt="4" custScaleY="259359">
        <dgm:presLayoutVars>
          <dgm:chPref val="3"/>
        </dgm:presLayoutVars>
      </dgm:prSet>
      <dgm:spPr/>
    </dgm:pt>
    <dgm:pt modelId="{F580BA14-E408-48D8-983C-7011E05769E7}" type="pres">
      <dgm:prSet presAssocID="{BF5EF1D8-8E10-48C3-9512-648CBBBA731D}" presName="rootConnector" presStyleLbl="node2" presStyleIdx="1" presStyleCnt="4"/>
      <dgm:spPr/>
    </dgm:pt>
    <dgm:pt modelId="{11B42C5D-4F33-44E1-ACB1-4B3A466A9151}" type="pres">
      <dgm:prSet presAssocID="{BF5EF1D8-8E10-48C3-9512-648CBBBA731D}" presName="hierChild4" presStyleCnt="0"/>
      <dgm:spPr/>
    </dgm:pt>
    <dgm:pt modelId="{BB274205-8F16-4C73-A602-52CF359DBD58}" type="pres">
      <dgm:prSet presAssocID="{BF5EF1D8-8E10-48C3-9512-648CBBBA731D}" presName="hierChild5" presStyleCnt="0"/>
      <dgm:spPr/>
    </dgm:pt>
    <dgm:pt modelId="{F85B6F3A-AEE3-4098-90EE-37A1860B4F5B}" type="pres">
      <dgm:prSet presAssocID="{6CBFFCA8-DB9C-48EC-AEEA-1C67D416023A}" presName="Name37" presStyleLbl="parChTrans1D2" presStyleIdx="2" presStyleCnt="4"/>
      <dgm:spPr/>
    </dgm:pt>
    <dgm:pt modelId="{94B091F2-B9B3-485D-954C-68CE704F699C}" type="pres">
      <dgm:prSet presAssocID="{364775C2-EB7C-4CBE-8769-7E685E8BBFAA}" presName="hierRoot2" presStyleCnt="0">
        <dgm:presLayoutVars>
          <dgm:hierBranch val="init"/>
        </dgm:presLayoutVars>
      </dgm:prSet>
      <dgm:spPr/>
    </dgm:pt>
    <dgm:pt modelId="{A3F9E6B4-4143-458E-ABAF-AB92831B202C}" type="pres">
      <dgm:prSet presAssocID="{364775C2-EB7C-4CBE-8769-7E685E8BBFAA}" presName="rootComposite" presStyleCnt="0"/>
      <dgm:spPr/>
    </dgm:pt>
    <dgm:pt modelId="{2A31F874-6D3A-49DC-BA31-E04BADDBA034}" type="pres">
      <dgm:prSet presAssocID="{364775C2-EB7C-4CBE-8769-7E685E8BBFAA}" presName="rootText" presStyleLbl="node2" presStyleIdx="2" presStyleCnt="4" custScaleY="254544">
        <dgm:presLayoutVars>
          <dgm:chPref val="3"/>
        </dgm:presLayoutVars>
      </dgm:prSet>
      <dgm:spPr/>
    </dgm:pt>
    <dgm:pt modelId="{7789AA4B-0E8E-4CC1-855F-25D778E17A9A}" type="pres">
      <dgm:prSet presAssocID="{364775C2-EB7C-4CBE-8769-7E685E8BBFAA}" presName="rootConnector" presStyleLbl="node2" presStyleIdx="2" presStyleCnt="4"/>
      <dgm:spPr/>
    </dgm:pt>
    <dgm:pt modelId="{D2E8A7E9-1C80-43CF-839E-A596205728CF}" type="pres">
      <dgm:prSet presAssocID="{364775C2-EB7C-4CBE-8769-7E685E8BBFAA}" presName="hierChild4" presStyleCnt="0"/>
      <dgm:spPr/>
    </dgm:pt>
    <dgm:pt modelId="{A7DA9620-503D-4EA3-ACD3-B74479D07917}" type="pres">
      <dgm:prSet presAssocID="{364775C2-EB7C-4CBE-8769-7E685E8BBFAA}" presName="hierChild5" presStyleCnt="0"/>
      <dgm:spPr/>
    </dgm:pt>
    <dgm:pt modelId="{747DAA5A-143C-43BC-B10B-6DEF6BA58CE0}" type="pres">
      <dgm:prSet presAssocID="{60268007-A11F-4A61-ADD9-BB769DFC4CDB}" presName="Name37" presStyleLbl="parChTrans1D2" presStyleIdx="3" presStyleCnt="4"/>
      <dgm:spPr/>
    </dgm:pt>
    <dgm:pt modelId="{C3D0E9A4-6843-49BD-A0A5-07FB2845E214}" type="pres">
      <dgm:prSet presAssocID="{A68C6968-663C-48B6-A3DE-50E0E50D5699}" presName="hierRoot2" presStyleCnt="0">
        <dgm:presLayoutVars>
          <dgm:hierBranch val="init"/>
        </dgm:presLayoutVars>
      </dgm:prSet>
      <dgm:spPr/>
    </dgm:pt>
    <dgm:pt modelId="{A35A0D10-1634-460B-AEC8-7BF5F9194982}" type="pres">
      <dgm:prSet presAssocID="{A68C6968-663C-48B6-A3DE-50E0E50D5699}" presName="rootComposite" presStyleCnt="0"/>
      <dgm:spPr/>
    </dgm:pt>
    <dgm:pt modelId="{31FD0BB9-9A3B-42A4-90FF-8FBBBBD3DF48}" type="pres">
      <dgm:prSet presAssocID="{A68C6968-663C-48B6-A3DE-50E0E50D5699}" presName="rootText" presStyleLbl="node2" presStyleIdx="3" presStyleCnt="4" custScaleY="254071">
        <dgm:presLayoutVars>
          <dgm:chPref val="3"/>
        </dgm:presLayoutVars>
      </dgm:prSet>
      <dgm:spPr/>
    </dgm:pt>
    <dgm:pt modelId="{7CA335C3-C41A-424D-9B04-8E163FCDA231}" type="pres">
      <dgm:prSet presAssocID="{A68C6968-663C-48B6-A3DE-50E0E50D5699}" presName="rootConnector" presStyleLbl="node2" presStyleIdx="3" presStyleCnt="4"/>
      <dgm:spPr/>
    </dgm:pt>
    <dgm:pt modelId="{1E061BB7-3BEC-4D1B-BFF9-04E4016A9825}" type="pres">
      <dgm:prSet presAssocID="{A68C6968-663C-48B6-A3DE-50E0E50D5699}" presName="hierChild4" presStyleCnt="0"/>
      <dgm:spPr/>
    </dgm:pt>
    <dgm:pt modelId="{9DDC64FE-193E-4A2A-9398-06917B5DBD88}" type="pres">
      <dgm:prSet presAssocID="{A68C6968-663C-48B6-A3DE-50E0E50D5699}" presName="hierChild5" presStyleCnt="0"/>
      <dgm:spPr/>
    </dgm:pt>
    <dgm:pt modelId="{8256C5AD-5247-4A58-8BA7-936009AA042A}" type="pres">
      <dgm:prSet presAssocID="{42662028-4C6C-44DB-A8C6-E3B2801D7EC3}" presName="hierChild3" presStyleCnt="0"/>
      <dgm:spPr/>
    </dgm:pt>
  </dgm:ptLst>
  <dgm:cxnLst>
    <dgm:cxn modelId="{809D3102-95F0-45E6-94C1-1E97451772D9}" type="presOf" srcId="{BF5EF1D8-8E10-48C3-9512-648CBBBA731D}" destId="{F580BA14-E408-48D8-983C-7011E05769E7}" srcOrd="1" destOrd="0" presId="urn:microsoft.com/office/officeart/2005/8/layout/orgChart1"/>
    <dgm:cxn modelId="{AB263808-55D1-46B6-8EB5-6E47F13915EF}" type="presOf" srcId="{CA635B58-849B-46EB-879F-74AA59602C1C}" destId="{59100757-A40F-4149-88C5-911A0434A5C2}" srcOrd="0" destOrd="0" presId="urn:microsoft.com/office/officeart/2005/8/layout/orgChart1"/>
    <dgm:cxn modelId="{CAD31A12-8485-4CAC-A5DD-6A3AE1C4ED35}" type="presOf" srcId="{42662028-4C6C-44DB-A8C6-E3B2801D7EC3}" destId="{AFDD8C1A-0FA5-4DA9-A8A3-3485B1807449}" srcOrd="1" destOrd="0" presId="urn:microsoft.com/office/officeart/2005/8/layout/orgChart1"/>
    <dgm:cxn modelId="{18077112-0F79-4F77-8F89-B0B345CAB739}" srcId="{42662028-4C6C-44DB-A8C6-E3B2801D7EC3}" destId="{364775C2-EB7C-4CBE-8769-7E685E8BBFAA}" srcOrd="2" destOrd="0" parTransId="{6CBFFCA8-DB9C-48EC-AEEA-1C67D416023A}" sibTransId="{FBC11EA5-A1E3-49B7-9478-16641FB9D860}"/>
    <dgm:cxn modelId="{3F528018-E262-4E39-A36B-A3BBC4695117}" type="presOf" srcId="{851A1FDC-FBDD-4058-8321-435BA30E0347}" destId="{518207D3-7AA1-4F09-91A5-BDC46FC3CC21}" srcOrd="0" destOrd="0" presId="urn:microsoft.com/office/officeart/2005/8/layout/orgChart1"/>
    <dgm:cxn modelId="{7A58ED33-1602-478C-9B68-E3811975F5DB}" type="presOf" srcId="{A68C6968-663C-48B6-A3DE-50E0E50D5699}" destId="{7CA335C3-C41A-424D-9B04-8E163FCDA231}" srcOrd="1" destOrd="0" presId="urn:microsoft.com/office/officeart/2005/8/layout/orgChart1"/>
    <dgm:cxn modelId="{44483D3B-FDBF-4E3F-AA80-04BE0E13FBDB}" type="presOf" srcId="{60268007-A11F-4A61-ADD9-BB769DFC4CDB}" destId="{747DAA5A-143C-43BC-B10B-6DEF6BA58CE0}" srcOrd="0" destOrd="0" presId="urn:microsoft.com/office/officeart/2005/8/layout/orgChart1"/>
    <dgm:cxn modelId="{6D9AAF57-ADA8-4891-868E-6E618F7D9C27}" type="presOf" srcId="{6CBFFCA8-DB9C-48EC-AEEA-1C67D416023A}" destId="{F85B6F3A-AEE3-4098-90EE-37A1860B4F5B}" srcOrd="0" destOrd="0" presId="urn:microsoft.com/office/officeart/2005/8/layout/orgChart1"/>
    <dgm:cxn modelId="{A55CF557-B7CC-4D72-98C2-2B840441C3FC}" type="presOf" srcId="{364775C2-EB7C-4CBE-8769-7E685E8BBFAA}" destId="{7789AA4B-0E8E-4CC1-855F-25D778E17A9A}" srcOrd="1" destOrd="0" presId="urn:microsoft.com/office/officeart/2005/8/layout/orgChart1"/>
    <dgm:cxn modelId="{2F2C8C81-BD37-4D74-863E-12E34DC3C5E3}" type="presOf" srcId="{364775C2-EB7C-4CBE-8769-7E685E8BBFAA}" destId="{2A31F874-6D3A-49DC-BA31-E04BADDBA034}" srcOrd="0" destOrd="0" presId="urn:microsoft.com/office/officeart/2005/8/layout/orgChart1"/>
    <dgm:cxn modelId="{02C1089A-579B-43AD-80BC-E2C35DF55804}" type="presOf" srcId="{A68C6968-663C-48B6-A3DE-50E0E50D5699}" destId="{31FD0BB9-9A3B-42A4-90FF-8FBBBBD3DF48}" srcOrd="0" destOrd="0" presId="urn:microsoft.com/office/officeart/2005/8/layout/orgChart1"/>
    <dgm:cxn modelId="{8938859E-4E1A-46FD-88AD-1929F690C4C1}" type="presOf" srcId="{BF5EF1D8-8E10-48C3-9512-648CBBBA731D}" destId="{8D886BE5-8F41-4C56-847E-E894A14C1046}" srcOrd="0" destOrd="0" presId="urn:microsoft.com/office/officeart/2005/8/layout/orgChart1"/>
    <dgm:cxn modelId="{521B2EA4-6564-4BFA-83B5-08F2E745A3BB}" type="presOf" srcId="{CE6810E8-FDE1-4819-AF5E-0C8A7B59A8D8}" destId="{AE1AD42A-DD9B-4E34-84DC-CB777FEAA8E1}" srcOrd="0" destOrd="0" presId="urn:microsoft.com/office/officeart/2005/8/layout/orgChart1"/>
    <dgm:cxn modelId="{A65131A9-E6FC-43E9-ABE3-7CCA26B82E5E}" type="presOf" srcId="{46066762-6F6D-481A-9E36-99895E726538}" destId="{F6FFABC4-9DF9-4CC7-9423-8B8427FAC514}" srcOrd="0" destOrd="0" presId="urn:microsoft.com/office/officeart/2005/8/layout/orgChart1"/>
    <dgm:cxn modelId="{418E9FB3-DF86-4038-9C54-028272C855AB}" srcId="{42662028-4C6C-44DB-A8C6-E3B2801D7EC3}" destId="{CA635B58-849B-46EB-879F-74AA59602C1C}" srcOrd="0" destOrd="0" parTransId="{46066762-6F6D-481A-9E36-99895E726538}" sibTransId="{10D40312-3A07-467C-88DA-09D0619219DB}"/>
    <dgm:cxn modelId="{3C5DF0C5-BD31-497B-9273-9B228A9664F0}" srcId="{42662028-4C6C-44DB-A8C6-E3B2801D7EC3}" destId="{A68C6968-663C-48B6-A3DE-50E0E50D5699}" srcOrd="3" destOrd="0" parTransId="{60268007-A11F-4A61-ADD9-BB769DFC4CDB}" sibTransId="{A8789619-EFB0-4AF9-84FE-71C266C98B1A}"/>
    <dgm:cxn modelId="{5E333ECE-7B14-402A-B77D-809C5F514F42}" srcId="{CE6810E8-FDE1-4819-AF5E-0C8A7B59A8D8}" destId="{42662028-4C6C-44DB-A8C6-E3B2801D7EC3}" srcOrd="0" destOrd="0" parTransId="{80ED8170-08B0-4E98-B8D7-85B8B7BEA90C}" sibTransId="{775AFD09-0237-46FE-96D6-7FF13750BF81}"/>
    <dgm:cxn modelId="{E48155DD-AA00-4A21-8DA6-0CEE2284A4DC}" type="presOf" srcId="{CA635B58-849B-46EB-879F-74AA59602C1C}" destId="{213DE76C-AEB3-4A36-B89D-ADA4AEFEEE64}" srcOrd="1" destOrd="0" presId="urn:microsoft.com/office/officeart/2005/8/layout/orgChart1"/>
    <dgm:cxn modelId="{52862BDF-5F2D-4BD5-B337-3865859DE53A}" srcId="{42662028-4C6C-44DB-A8C6-E3B2801D7EC3}" destId="{BF5EF1D8-8E10-48C3-9512-648CBBBA731D}" srcOrd="1" destOrd="0" parTransId="{851A1FDC-FBDD-4058-8321-435BA30E0347}" sibTransId="{7AB2A293-3A45-4A96-B638-9841BAA32312}"/>
    <dgm:cxn modelId="{06A191EC-F949-4368-83AA-C6DD7F05C64C}" type="presOf" srcId="{42662028-4C6C-44DB-A8C6-E3B2801D7EC3}" destId="{4BAA2E62-6D93-4344-B336-6BEB0E46A73C}" srcOrd="0" destOrd="0" presId="urn:microsoft.com/office/officeart/2005/8/layout/orgChart1"/>
    <dgm:cxn modelId="{3C80A00E-9213-45A6-A6A0-D29285DEB0CB}" type="presParOf" srcId="{AE1AD42A-DD9B-4E34-84DC-CB777FEAA8E1}" destId="{E603073C-3F5F-44BD-9190-02EC3CF070D8}" srcOrd="0" destOrd="0" presId="urn:microsoft.com/office/officeart/2005/8/layout/orgChart1"/>
    <dgm:cxn modelId="{55523FAA-ACC5-4E7B-AD9C-68D3EA48BB64}" type="presParOf" srcId="{E603073C-3F5F-44BD-9190-02EC3CF070D8}" destId="{5C899DD7-98B8-40BC-8936-67ED469DEA2B}" srcOrd="0" destOrd="0" presId="urn:microsoft.com/office/officeart/2005/8/layout/orgChart1"/>
    <dgm:cxn modelId="{14940D72-032F-4B12-8272-E02E2ED48494}" type="presParOf" srcId="{5C899DD7-98B8-40BC-8936-67ED469DEA2B}" destId="{4BAA2E62-6D93-4344-B336-6BEB0E46A73C}" srcOrd="0" destOrd="0" presId="urn:microsoft.com/office/officeart/2005/8/layout/orgChart1"/>
    <dgm:cxn modelId="{ABBF511F-EC8C-4597-A40F-5DEDD05B2C17}" type="presParOf" srcId="{5C899DD7-98B8-40BC-8936-67ED469DEA2B}" destId="{AFDD8C1A-0FA5-4DA9-A8A3-3485B1807449}" srcOrd="1" destOrd="0" presId="urn:microsoft.com/office/officeart/2005/8/layout/orgChart1"/>
    <dgm:cxn modelId="{6C44EA44-6198-4A37-B66B-8988C243E4A8}" type="presParOf" srcId="{E603073C-3F5F-44BD-9190-02EC3CF070D8}" destId="{1A9B19EA-5C32-40FD-83B7-72CEB89DE4AE}" srcOrd="1" destOrd="0" presId="urn:microsoft.com/office/officeart/2005/8/layout/orgChart1"/>
    <dgm:cxn modelId="{F3B06D24-5BA5-4D56-8754-5E1539200019}" type="presParOf" srcId="{1A9B19EA-5C32-40FD-83B7-72CEB89DE4AE}" destId="{F6FFABC4-9DF9-4CC7-9423-8B8427FAC514}" srcOrd="0" destOrd="0" presId="urn:microsoft.com/office/officeart/2005/8/layout/orgChart1"/>
    <dgm:cxn modelId="{9BB6BF76-3487-4C48-9C38-5E1CE8EE71FE}" type="presParOf" srcId="{1A9B19EA-5C32-40FD-83B7-72CEB89DE4AE}" destId="{2BA98AFB-B72F-46B4-8C33-F0E338BA768C}" srcOrd="1" destOrd="0" presId="urn:microsoft.com/office/officeart/2005/8/layout/orgChart1"/>
    <dgm:cxn modelId="{FF3F3A05-3DFD-4946-8469-9EB6B6634B14}" type="presParOf" srcId="{2BA98AFB-B72F-46B4-8C33-F0E338BA768C}" destId="{E637298A-B423-418C-B232-8203EA401D71}" srcOrd="0" destOrd="0" presId="urn:microsoft.com/office/officeart/2005/8/layout/orgChart1"/>
    <dgm:cxn modelId="{63A02214-6E2D-42B7-8F57-309AA1051164}" type="presParOf" srcId="{E637298A-B423-418C-B232-8203EA401D71}" destId="{59100757-A40F-4149-88C5-911A0434A5C2}" srcOrd="0" destOrd="0" presId="urn:microsoft.com/office/officeart/2005/8/layout/orgChart1"/>
    <dgm:cxn modelId="{2A57219F-438A-4A2B-AB71-4B146E0B8A3A}" type="presParOf" srcId="{E637298A-B423-418C-B232-8203EA401D71}" destId="{213DE76C-AEB3-4A36-B89D-ADA4AEFEEE64}" srcOrd="1" destOrd="0" presId="urn:microsoft.com/office/officeart/2005/8/layout/orgChart1"/>
    <dgm:cxn modelId="{B59192ED-B92A-470E-B9B8-41E70F283C29}" type="presParOf" srcId="{2BA98AFB-B72F-46B4-8C33-F0E338BA768C}" destId="{BDB3DDF3-D582-4FC7-8E32-B2124278E542}" srcOrd="1" destOrd="0" presId="urn:microsoft.com/office/officeart/2005/8/layout/orgChart1"/>
    <dgm:cxn modelId="{1BFE8404-97DB-4919-BD5E-3DC9901AD73D}" type="presParOf" srcId="{2BA98AFB-B72F-46B4-8C33-F0E338BA768C}" destId="{9BF1F0E6-9533-48A1-84CB-C55A28E9098D}" srcOrd="2" destOrd="0" presId="urn:microsoft.com/office/officeart/2005/8/layout/orgChart1"/>
    <dgm:cxn modelId="{9F43A42F-76B0-4269-BEB3-C7D6565419B7}" type="presParOf" srcId="{1A9B19EA-5C32-40FD-83B7-72CEB89DE4AE}" destId="{518207D3-7AA1-4F09-91A5-BDC46FC3CC21}" srcOrd="2" destOrd="0" presId="urn:microsoft.com/office/officeart/2005/8/layout/orgChart1"/>
    <dgm:cxn modelId="{B29CD36A-2455-454D-9E3A-02E1F02BC29C}" type="presParOf" srcId="{1A9B19EA-5C32-40FD-83B7-72CEB89DE4AE}" destId="{588EB087-D454-4C2F-9E24-DFA387215A9C}" srcOrd="3" destOrd="0" presId="urn:microsoft.com/office/officeart/2005/8/layout/orgChart1"/>
    <dgm:cxn modelId="{D370EE39-FBB1-42DE-A869-DE71D1D9E009}" type="presParOf" srcId="{588EB087-D454-4C2F-9E24-DFA387215A9C}" destId="{F8859653-E2D3-41FD-A758-B3D292864B79}" srcOrd="0" destOrd="0" presId="urn:microsoft.com/office/officeart/2005/8/layout/orgChart1"/>
    <dgm:cxn modelId="{2CF59951-6ED7-4994-845B-A9AB205A5E99}" type="presParOf" srcId="{F8859653-E2D3-41FD-A758-B3D292864B79}" destId="{8D886BE5-8F41-4C56-847E-E894A14C1046}" srcOrd="0" destOrd="0" presId="urn:microsoft.com/office/officeart/2005/8/layout/orgChart1"/>
    <dgm:cxn modelId="{31FC4B9C-3F1D-4FD6-A93F-3DFE2CD4E4A1}" type="presParOf" srcId="{F8859653-E2D3-41FD-A758-B3D292864B79}" destId="{F580BA14-E408-48D8-983C-7011E05769E7}" srcOrd="1" destOrd="0" presId="urn:microsoft.com/office/officeart/2005/8/layout/orgChart1"/>
    <dgm:cxn modelId="{AF8139D0-3549-49DA-B562-9E2F629A2F3F}" type="presParOf" srcId="{588EB087-D454-4C2F-9E24-DFA387215A9C}" destId="{11B42C5D-4F33-44E1-ACB1-4B3A466A9151}" srcOrd="1" destOrd="0" presId="urn:microsoft.com/office/officeart/2005/8/layout/orgChart1"/>
    <dgm:cxn modelId="{F66645C5-450D-478F-BED5-D59182A25B74}" type="presParOf" srcId="{588EB087-D454-4C2F-9E24-DFA387215A9C}" destId="{BB274205-8F16-4C73-A602-52CF359DBD58}" srcOrd="2" destOrd="0" presId="urn:microsoft.com/office/officeart/2005/8/layout/orgChart1"/>
    <dgm:cxn modelId="{492E793C-29CF-4F99-8F30-2FF1E1B9086B}" type="presParOf" srcId="{1A9B19EA-5C32-40FD-83B7-72CEB89DE4AE}" destId="{F85B6F3A-AEE3-4098-90EE-37A1860B4F5B}" srcOrd="4" destOrd="0" presId="urn:microsoft.com/office/officeart/2005/8/layout/orgChart1"/>
    <dgm:cxn modelId="{E6D846CB-A4E3-4E42-A7F7-53B5CF3DC9C6}" type="presParOf" srcId="{1A9B19EA-5C32-40FD-83B7-72CEB89DE4AE}" destId="{94B091F2-B9B3-485D-954C-68CE704F699C}" srcOrd="5" destOrd="0" presId="urn:microsoft.com/office/officeart/2005/8/layout/orgChart1"/>
    <dgm:cxn modelId="{6BAB205E-D89E-49D9-9CDC-EB287498FDCC}" type="presParOf" srcId="{94B091F2-B9B3-485D-954C-68CE704F699C}" destId="{A3F9E6B4-4143-458E-ABAF-AB92831B202C}" srcOrd="0" destOrd="0" presId="urn:microsoft.com/office/officeart/2005/8/layout/orgChart1"/>
    <dgm:cxn modelId="{40215290-DD22-4982-92C5-B9E363B5F333}" type="presParOf" srcId="{A3F9E6B4-4143-458E-ABAF-AB92831B202C}" destId="{2A31F874-6D3A-49DC-BA31-E04BADDBA034}" srcOrd="0" destOrd="0" presId="urn:microsoft.com/office/officeart/2005/8/layout/orgChart1"/>
    <dgm:cxn modelId="{2A78C745-F98D-47AC-96B5-4A8A696F6BF5}" type="presParOf" srcId="{A3F9E6B4-4143-458E-ABAF-AB92831B202C}" destId="{7789AA4B-0E8E-4CC1-855F-25D778E17A9A}" srcOrd="1" destOrd="0" presId="urn:microsoft.com/office/officeart/2005/8/layout/orgChart1"/>
    <dgm:cxn modelId="{33623A7B-634E-4F3C-BACC-B98165CEEFD1}" type="presParOf" srcId="{94B091F2-B9B3-485D-954C-68CE704F699C}" destId="{D2E8A7E9-1C80-43CF-839E-A596205728CF}" srcOrd="1" destOrd="0" presId="urn:microsoft.com/office/officeart/2005/8/layout/orgChart1"/>
    <dgm:cxn modelId="{0B683E3A-F44E-4554-ACF2-24A20599A960}" type="presParOf" srcId="{94B091F2-B9B3-485D-954C-68CE704F699C}" destId="{A7DA9620-503D-4EA3-ACD3-B74479D07917}" srcOrd="2" destOrd="0" presId="urn:microsoft.com/office/officeart/2005/8/layout/orgChart1"/>
    <dgm:cxn modelId="{1F9AF33E-CD37-4777-A09D-A35E894BD56C}" type="presParOf" srcId="{1A9B19EA-5C32-40FD-83B7-72CEB89DE4AE}" destId="{747DAA5A-143C-43BC-B10B-6DEF6BA58CE0}" srcOrd="6" destOrd="0" presId="urn:microsoft.com/office/officeart/2005/8/layout/orgChart1"/>
    <dgm:cxn modelId="{11F54BFD-FAE2-4F01-AD20-4B7360039F9A}" type="presParOf" srcId="{1A9B19EA-5C32-40FD-83B7-72CEB89DE4AE}" destId="{C3D0E9A4-6843-49BD-A0A5-07FB2845E214}" srcOrd="7" destOrd="0" presId="urn:microsoft.com/office/officeart/2005/8/layout/orgChart1"/>
    <dgm:cxn modelId="{618CFED7-798B-4D21-B646-61475E1E256D}" type="presParOf" srcId="{C3D0E9A4-6843-49BD-A0A5-07FB2845E214}" destId="{A35A0D10-1634-460B-AEC8-7BF5F9194982}" srcOrd="0" destOrd="0" presId="urn:microsoft.com/office/officeart/2005/8/layout/orgChart1"/>
    <dgm:cxn modelId="{B37A2E63-97BE-468D-9DF5-61980E9BEE37}" type="presParOf" srcId="{A35A0D10-1634-460B-AEC8-7BF5F9194982}" destId="{31FD0BB9-9A3B-42A4-90FF-8FBBBBD3DF48}" srcOrd="0" destOrd="0" presId="urn:microsoft.com/office/officeart/2005/8/layout/orgChart1"/>
    <dgm:cxn modelId="{729C2733-11F6-4FB6-885C-6C88DBBF3321}" type="presParOf" srcId="{A35A0D10-1634-460B-AEC8-7BF5F9194982}" destId="{7CA335C3-C41A-424D-9B04-8E163FCDA231}" srcOrd="1" destOrd="0" presId="urn:microsoft.com/office/officeart/2005/8/layout/orgChart1"/>
    <dgm:cxn modelId="{A42E6C96-507D-4870-8A84-8DCF3B439E73}" type="presParOf" srcId="{C3D0E9A4-6843-49BD-A0A5-07FB2845E214}" destId="{1E061BB7-3BEC-4D1B-BFF9-04E4016A9825}" srcOrd="1" destOrd="0" presId="urn:microsoft.com/office/officeart/2005/8/layout/orgChart1"/>
    <dgm:cxn modelId="{F9F4F64C-2B9F-4FA5-926E-152857FE9071}" type="presParOf" srcId="{C3D0E9A4-6843-49BD-A0A5-07FB2845E214}" destId="{9DDC64FE-193E-4A2A-9398-06917B5DBD88}" srcOrd="2" destOrd="0" presId="urn:microsoft.com/office/officeart/2005/8/layout/orgChart1"/>
    <dgm:cxn modelId="{1343EF31-DEC4-4552-9AF5-EC984FFEDAB0}" type="presParOf" srcId="{E603073C-3F5F-44BD-9190-02EC3CF070D8}" destId="{8256C5AD-5247-4A58-8BA7-936009AA04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6A9234-8426-4C72-B3B3-C751518D3D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A260CE-30C2-4D42-BCDB-38D8EBF8A39E}">
      <dgm:prSet/>
      <dgm:spPr>
        <a:solidFill>
          <a:srgbClr val="D0A8AC"/>
        </a:solidFill>
      </dgm:spPr>
      <dgm:t>
        <a:bodyPr/>
        <a:lstStyle/>
        <a:p>
          <a:r>
            <a:rPr lang="ru-RU" b="1" dirty="0">
              <a:solidFill>
                <a:srgbClr val="7B1D25"/>
              </a:solidFill>
            </a:rPr>
            <a:t>Цель проекта </a:t>
          </a:r>
          <a:r>
            <a:rPr lang="ru-RU" dirty="0"/>
            <a:t>– это разработка мобильного приложения для построения финансовой модели с использованием метрик юнит-экономики, позволяющая спрогнозировать денежные потоки и оптимизировать финансовые показатели для устойчивого положения и развития проекта. </a:t>
          </a:r>
        </a:p>
      </dgm:t>
    </dgm:pt>
    <dgm:pt modelId="{0AF84183-6280-4761-8254-6C01DF7BC67C}" type="parTrans" cxnId="{DC5FE879-6F9A-4DF8-B44F-C5E854B783D1}">
      <dgm:prSet/>
      <dgm:spPr/>
      <dgm:t>
        <a:bodyPr/>
        <a:lstStyle/>
        <a:p>
          <a:endParaRPr lang="ru-RU"/>
        </a:p>
      </dgm:t>
    </dgm:pt>
    <dgm:pt modelId="{6C35E612-076A-4747-9103-53AFF01718B8}" type="sibTrans" cxnId="{DC5FE879-6F9A-4DF8-B44F-C5E854B783D1}">
      <dgm:prSet/>
      <dgm:spPr/>
      <dgm:t>
        <a:bodyPr/>
        <a:lstStyle/>
        <a:p>
          <a:endParaRPr lang="ru-RU"/>
        </a:p>
      </dgm:t>
    </dgm:pt>
    <dgm:pt modelId="{85508C57-8744-4715-AD29-5BC14CC22484}" type="pres">
      <dgm:prSet presAssocID="{986A9234-8426-4C72-B3B3-C751518D3DEA}" presName="linear" presStyleCnt="0">
        <dgm:presLayoutVars>
          <dgm:animLvl val="lvl"/>
          <dgm:resizeHandles val="exact"/>
        </dgm:presLayoutVars>
      </dgm:prSet>
      <dgm:spPr/>
    </dgm:pt>
    <dgm:pt modelId="{76B8B031-1EC0-42F1-B94A-AF1B30A27D50}" type="pres">
      <dgm:prSet presAssocID="{DDA260CE-30C2-4D42-BCDB-38D8EBF8A39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C5FE879-6F9A-4DF8-B44F-C5E854B783D1}" srcId="{986A9234-8426-4C72-B3B3-C751518D3DEA}" destId="{DDA260CE-30C2-4D42-BCDB-38D8EBF8A39E}" srcOrd="0" destOrd="0" parTransId="{0AF84183-6280-4761-8254-6C01DF7BC67C}" sibTransId="{6C35E612-076A-4747-9103-53AFF01718B8}"/>
    <dgm:cxn modelId="{6D2443E9-CC15-4B19-A803-9C360488D6BB}" type="presOf" srcId="{986A9234-8426-4C72-B3B3-C751518D3DEA}" destId="{85508C57-8744-4715-AD29-5BC14CC22484}" srcOrd="0" destOrd="0" presId="urn:microsoft.com/office/officeart/2005/8/layout/vList2"/>
    <dgm:cxn modelId="{3F86B9FF-C83A-428F-88AB-A8882B38FAFB}" type="presOf" srcId="{DDA260CE-30C2-4D42-BCDB-38D8EBF8A39E}" destId="{76B8B031-1EC0-42F1-B94A-AF1B30A27D50}" srcOrd="0" destOrd="0" presId="urn:microsoft.com/office/officeart/2005/8/layout/vList2"/>
    <dgm:cxn modelId="{7EFC40F9-9392-4A17-987A-C9FA119B36EF}" type="presParOf" srcId="{85508C57-8744-4715-AD29-5BC14CC22484}" destId="{76B8B031-1EC0-42F1-B94A-AF1B30A27D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606156-727E-4068-9A7D-2E3EFF6E0C1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6F0B6-913E-4C48-99D5-829EAD5046FA}">
      <dgm:prSet/>
      <dgm:spPr>
        <a:solidFill>
          <a:srgbClr val="7B1D25"/>
        </a:solidFill>
      </dgm:spPr>
      <dgm:t>
        <a:bodyPr/>
        <a:lstStyle/>
        <a:p>
          <a:r>
            <a:rPr lang="ru-RU" dirty="0"/>
            <a:t>люди, которые разрабатывают стартап-проекты</a:t>
          </a:r>
        </a:p>
      </dgm:t>
    </dgm:pt>
    <dgm:pt modelId="{E02F6872-E66A-4DE3-AC8A-C81CF77F2A4E}" type="parTrans" cxnId="{F64A55C6-0948-43E0-A915-88803416179C}">
      <dgm:prSet/>
      <dgm:spPr/>
      <dgm:t>
        <a:bodyPr/>
        <a:lstStyle/>
        <a:p>
          <a:endParaRPr lang="ru-RU"/>
        </a:p>
      </dgm:t>
    </dgm:pt>
    <dgm:pt modelId="{5224550D-2598-4E06-A995-E2F733434FD4}" type="sibTrans" cxnId="{F64A55C6-0948-43E0-A915-88803416179C}">
      <dgm:prSet/>
      <dgm:spPr/>
      <dgm:t>
        <a:bodyPr/>
        <a:lstStyle/>
        <a:p>
          <a:endParaRPr lang="ru-RU"/>
        </a:p>
      </dgm:t>
    </dgm:pt>
    <dgm:pt modelId="{955FEC1C-A12A-467D-BEB2-5A9A9D703780}">
      <dgm:prSet/>
      <dgm:spPr>
        <a:solidFill>
          <a:srgbClr val="7B1D25"/>
        </a:solidFill>
      </dgm:spPr>
      <dgm:t>
        <a:bodyPr/>
        <a:lstStyle/>
        <a:p>
          <a:r>
            <a:rPr lang="ru-RU" dirty="0"/>
            <a:t>студенты высших учебных заведений</a:t>
          </a:r>
        </a:p>
      </dgm:t>
    </dgm:pt>
    <dgm:pt modelId="{C79F5EAA-327E-41A0-A0DD-73F57A66D0BB}" type="parTrans" cxnId="{0DD3CBEC-6FBA-45C0-A977-6E88035FC01E}">
      <dgm:prSet/>
      <dgm:spPr/>
      <dgm:t>
        <a:bodyPr/>
        <a:lstStyle/>
        <a:p>
          <a:endParaRPr lang="ru-RU"/>
        </a:p>
      </dgm:t>
    </dgm:pt>
    <dgm:pt modelId="{FB28FF73-ED3F-4807-AAF7-FB183D17BE4D}" type="sibTrans" cxnId="{0DD3CBEC-6FBA-45C0-A977-6E88035FC01E}">
      <dgm:prSet/>
      <dgm:spPr/>
      <dgm:t>
        <a:bodyPr/>
        <a:lstStyle/>
        <a:p>
          <a:endParaRPr lang="ru-RU"/>
        </a:p>
      </dgm:t>
    </dgm:pt>
    <dgm:pt modelId="{80D6E4EE-56D0-4E0F-84D1-E07AB25AAB6D}">
      <dgm:prSet/>
      <dgm:spPr>
        <a:solidFill>
          <a:srgbClr val="7B1D25"/>
        </a:solidFill>
      </dgm:spPr>
      <dgm:t>
        <a:bodyPr/>
        <a:lstStyle/>
        <a:p>
          <a:r>
            <a:rPr lang="ru-RU" dirty="0"/>
            <a:t>студенты средних специальных учебных заведений</a:t>
          </a:r>
        </a:p>
      </dgm:t>
    </dgm:pt>
    <dgm:pt modelId="{E365626E-B5DC-4799-BAB5-E34485E4FA08}" type="parTrans" cxnId="{FBE796F6-857B-463B-97F0-5AA2E49A2EE1}">
      <dgm:prSet/>
      <dgm:spPr/>
      <dgm:t>
        <a:bodyPr/>
        <a:lstStyle/>
        <a:p>
          <a:endParaRPr lang="ru-RU"/>
        </a:p>
      </dgm:t>
    </dgm:pt>
    <dgm:pt modelId="{A1869DC5-ED96-4C89-BFBF-4587705092CB}" type="sibTrans" cxnId="{FBE796F6-857B-463B-97F0-5AA2E49A2EE1}">
      <dgm:prSet/>
      <dgm:spPr/>
      <dgm:t>
        <a:bodyPr/>
        <a:lstStyle/>
        <a:p>
          <a:endParaRPr lang="ru-RU"/>
        </a:p>
      </dgm:t>
    </dgm:pt>
    <dgm:pt modelId="{D7087571-B8F8-4DA1-857F-90AD4703B930}">
      <dgm:prSet/>
      <dgm:spPr>
        <a:solidFill>
          <a:srgbClr val="7B1D25"/>
        </a:solidFill>
      </dgm:spPr>
      <dgm:t>
        <a:bodyPr/>
        <a:lstStyle/>
        <a:p>
          <a:endParaRPr lang="ru-RU" dirty="0"/>
        </a:p>
      </dgm:t>
    </dgm:pt>
    <dgm:pt modelId="{0F605C50-7633-459E-B5CD-A8E0C73C8203}" type="parTrans" cxnId="{A81D58BE-F4B6-4CF4-9B45-EE390495244F}">
      <dgm:prSet/>
      <dgm:spPr/>
      <dgm:t>
        <a:bodyPr/>
        <a:lstStyle/>
        <a:p>
          <a:endParaRPr lang="ru-RU"/>
        </a:p>
      </dgm:t>
    </dgm:pt>
    <dgm:pt modelId="{693E2C2F-B7D9-4E0B-8519-40B8F3EBABA8}" type="sibTrans" cxnId="{A81D58BE-F4B6-4CF4-9B45-EE390495244F}">
      <dgm:prSet/>
      <dgm:spPr/>
      <dgm:t>
        <a:bodyPr/>
        <a:lstStyle/>
        <a:p>
          <a:endParaRPr lang="ru-RU"/>
        </a:p>
      </dgm:t>
    </dgm:pt>
    <dgm:pt modelId="{05454E2C-DF03-4D5E-A82F-1438024E151C}">
      <dgm:prSet/>
      <dgm:spPr>
        <a:solidFill>
          <a:srgbClr val="7B1D25"/>
        </a:solidFill>
      </dgm:spPr>
      <dgm:t>
        <a:bodyPr/>
        <a:lstStyle/>
        <a:p>
          <a:r>
            <a:rPr lang="ru-RU" dirty="0"/>
            <a:t>предприниматели </a:t>
          </a:r>
        </a:p>
      </dgm:t>
    </dgm:pt>
    <dgm:pt modelId="{0C37C2D9-06BF-46DB-A718-2B74EC721C42}" type="parTrans" cxnId="{D6462168-B423-4D26-BB9B-8CA98648D877}">
      <dgm:prSet/>
      <dgm:spPr/>
      <dgm:t>
        <a:bodyPr/>
        <a:lstStyle/>
        <a:p>
          <a:endParaRPr lang="ru-RU"/>
        </a:p>
      </dgm:t>
    </dgm:pt>
    <dgm:pt modelId="{39BA6504-07BC-4BD3-A340-B0D4CCFB18F3}" type="sibTrans" cxnId="{D6462168-B423-4D26-BB9B-8CA98648D877}">
      <dgm:prSet/>
      <dgm:spPr/>
      <dgm:t>
        <a:bodyPr/>
        <a:lstStyle/>
        <a:p>
          <a:endParaRPr lang="ru-RU"/>
        </a:p>
      </dgm:t>
    </dgm:pt>
    <dgm:pt modelId="{F9254B43-0784-40C3-ACBD-8154AA54AB5F}">
      <dgm:prSet/>
      <dgm:spPr>
        <a:solidFill>
          <a:srgbClr val="7B1D25"/>
        </a:solidFill>
      </dgm:spPr>
      <dgm:t>
        <a:bodyPr/>
        <a:lstStyle/>
        <a:p>
          <a:r>
            <a:rPr lang="ru-RU" dirty="0"/>
            <a:t>молодёжь</a:t>
          </a:r>
        </a:p>
      </dgm:t>
    </dgm:pt>
    <dgm:pt modelId="{299A083C-B3C2-4DA0-A765-A89429ACDB2A}" type="parTrans" cxnId="{5B247FBF-AFA8-450E-8134-4E7FEA39F8E3}">
      <dgm:prSet/>
      <dgm:spPr/>
      <dgm:t>
        <a:bodyPr/>
        <a:lstStyle/>
        <a:p>
          <a:endParaRPr lang="ru-RU"/>
        </a:p>
      </dgm:t>
    </dgm:pt>
    <dgm:pt modelId="{7E44AEDB-E171-4544-A5FE-6DE66628B5A9}" type="sibTrans" cxnId="{5B247FBF-AFA8-450E-8134-4E7FEA39F8E3}">
      <dgm:prSet/>
      <dgm:spPr/>
      <dgm:t>
        <a:bodyPr/>
        <a:lstStyle/>
        <a:p>
          <a:endParaRPr lang="ru-RU"/>
        </a:p>
      </dgm:t>
    </dgm:pt>
    <dgm:pt modelId="{74B1DA3F-4637-4CBD-9785-4C5D64127AD4}" type="pres">
      <dgm:prSet presAssocID="{E6606156-727E-4068-9A7D-2E3EFF6E0C19}" presName="diagram" presStyleCnt="0">
        <dgm:presLayoutVars>
          <dgm:dir/>
          <dgm:resizeHandles val="exact"/>
        </dgm:presLayoutVars>
      </dgm:prSet>
      <dgm:spPr/>
    </dgm:pt>
    <dgm:pt modelId="{6AE184D8-11E5-4060-8CD0-FF44EF6DC480}" type="pres">
      <dgm:prSet presAssocID="{0356F0B6-913E-4C48-99D5-829EAD5046FA}" presName="node" presStyleLbl="node1" presStyleIdx="0" presStyleCnt="6">
        <dgm:presLayoutVars>
          <dgm:bulletEnabled val="1"/>
        </dgm:presLayoutVars>
      </dgm:prSet>
      <dgm:spPr/>
    </dgm:pt>
    <dgm:pt modelId="{7ACE55A3-D270-419A-A06E-27BDD4705D29}" type="pres">
      <dgm:prSet presAssocID="{5224550D-2598-4E06-A995-E2F733434FD4}" presName="sibTrans" presStyleCnt="0"/>
      <dgm:spPr/>
    </dgm:pt>
    <dgm:pt modelId="{DD896104-82AA-421B-AB74-C0016CF9D24E}" type="pres">
      <dgm:prSet presAssocID="{955FEC1C-A12A-467D-BEB2-5A9A9D703780}" presName="node" presStyleLbl="node1" presStyleIdx="1" presStyleCnt="6">
        <dgm:presLayoutVars>
          <dgm:bulletEnabled val="1"/>
        </dgm:presLayoutVars>
      </dgm:prSet>
      <dgm:spPr/>
    </dgm:pt>
    <dgm:pt modelId="{0AA11805-0728-472A-9353-5ABB68788306}" type="pres">
      <dgm:prSet presAssocID="{FB28FF73-ED3F-4807-AAF7-FB183D17BE4D}" presName="sibTrans" presStyleCnt="0"/>
      <dgm:spPr/>
    </dgm:pt>
    <dgm:pt modelId="{FB0C9D4A-7041-4BAA-967D-B0E70D9F1CC9}" type="pres">
      <dgm:prSet presAssocID="{80D6E4EE-56D0-4E0F-84D1-E07AB25AAB6D}" presName="node" presStyleLbl="node1" presStyleIdx="2" presStyleCnt="6">
        <dgm:presLayoutVars>
          <dgm:bulletEnabled val="1"/>
        </dgm:presLayoutVars>
      </dgm:prSet>
      <dgm:spPr/>
    </dgm:pt>
    <dgm:pt modelId="{AC940DA1-23A5-4CFD-8CFD-F4E4814C6F22}" type="pres">
      <dgm:prSet presAssocID="{A1869DC5-ED96-4C89-BFBF-4587705092CB}" presName="sibTrans" presStyleCnt="0"/>
      <dgm:spPr/>
    </dgm:pt>
    <dgm:pt modelId="{3599D339-95FD-43E4-B406-790EE5CEF995}" type="pres">
      <dgm:prSet presAssocID="{D7087571-B8F8-4DA1-857F-90AD4703B930}" presName="node" presStyleLbl="node1" presStyleIdx="3" presStyleCnt="6" custLinFactNeighborY="1511">
        <dgm:presLayoutVars>
          <dgm:bulletEnabled val="1"/>
        </dgm:presLayoutVars>
      </dgm:prSet>
      <dgm:spPr/>
    </dgm:pt>
    <dgm:pt modelId="{B3277A9A-588A-4248-B917-6CF6C9C1C09E}" type="pres">
      <dgm:prSet presAssocID="{693E2C2F-B7D9-4E0B-8519-40B8F3EBABA8}" presName="sibTrans" presStyleCnt="0"/>
      <dgm:spPr/>
    </dgm:pt>
    <dgm:pt modelId="{2C61EC58-8FEE-4C07-8043-6CA1865CAD09}" type="pres">
      <dgm:prSet presAssocID="{05454E2C-DF03-4D5E-A82F-1438024E151C}" presName="node" presStyleLbl="node1" presStyleIdx="4" presStyleCnt="6">
        <dgm:presLayoutVars>
          <dgm:bulletEnabled val="1"/>
        </dgm:presLayoutVars>
      </dgm:prSet>
      <dgm:spPr/>
    </dgm:pt>
    <dgm:pt modelId="{AED97970-F812-4DF5-B5A6-E78D79B85F71}" type="pres">
      <dgm:prSet presAssocID="{39BA6504-07BC-4BD3-A340-B0D4CCFB18F3}" presName="sibTrans" presStyleCnt="0"/>
      <dgm:spPr/>
    </dgm:pt>
    <dgm:pt modelId="{635474E8-07FF-4BF8-9303-D0E464AC6531}" type="pres">
      <dgm:prSet presAssocID="{F9254B43-0784-40C3-ACBD-8154AA54AB5F}" presName="node" presStyleLbl="node1" presStyleIdx="5" presStyleCnt="6">
        <dgm:presLayoutVars>
          <dgm:bulletEnabled val="1"/>
        </dgm:presLayoutVars>
      </dgm:prSet>
      <dgm:spPr/>
    </dgm:pt>
  </dgm:ptLst>
  <dgm:cxnLst>
    <dgm:cxn modelId="{8C73B223-F59A-43AF-988B-CBA894334490}" type="presOf" srcId="{E6606156-727E-4068-9A7D-2E3EFF6E0C19}" destId="{74B1DA3F-4637-4CBD-9785-4C5D64127AD4}" srcOrd="0" destOrd="0" presId="urn:microsoft.com/office/officeart/2005/8/layout/default"/>
    <dgm:cxn modelId="{D4146627-F887-4A71-90ED-1A63C5ED616C}" type="presOf" srcId="{0356F0B6-913E-4C48-99D5-829EAD5046FA}" destId="{6AE184D8-11E5-4060-8CD0-FF44EF6DC480}" srcOrd="0" destOrd="0" presId="urn:microsoft.com/office/officeart/2005/8/layout/default"/>
    <dgm:cxn modelId="{E2E6C738-8392-4AC0-860B-92286753E89D}" type="presOf" srcId="{955FEC1C-A12A-467D-BEB2-5A9A9D703780}" destId="{DD896104-82AA-421B-AB74-C0016CF9D24E}" srcOrd="0" destOrd="0" presId="urn:microsoft.com/office/officeart/2005/8/layout/default"/>
    <dgm:cxn modelId="{D6462168-B423-4D26-BB9B-8CA98648D877}" srcId="{E6606156-727E-4068-9A7D-2E3EFF6E0C19}" destId="{05454E2C-DF03-4D5E-A82F-1438024E151C}" srcOrd="4" destOrd="0" parTransId="{0C37C2D9-06BF-46DB-A718-2B74EC721C42}" sibTransId="{39BA6504-07BC-4BD3-A340-B0D4CCFB18F3}"/>
    <dgm:cxn modelId="{5A10BF8E-FA61-46FA-96E1-9C171E92A8F5}" type="presOf" srcId="{05454E2C-DF03-4D5E-A82F-1438024E151C}" destId="{2C61EC58-8FEE-4C07-8043-6CA1865CAD09}" srcOrd="0" destOrd="0" presId="urn:microsoft.com/office/officeart/2005/8/layout/default"/>
    <dgm:cxn modelId="{9ECB4AAA-3314-4926-909B-1D8FBAFBB1BC}" type="presOf" srcId="{F9254B43-0784-40C3-ACBD-8154AA54AB5F}" destId="{635474E8-07FF-4BF8-9303-D0E464AC6531}" srcOrd="0" destOrd="0" presId="urn:microsoft.com/office/officeart/2005/8/layout/default"/>
    <dgm:cxn modelId="{E6F407B7-B383-4015-8EAB-61703CECFEEC}" type="presOf" srcId="{80D6E4EE-56D0-4E0F-84D1-E07AB25AAB6D}" destId="{FB0C9D4A-7041-4BAA-967D-B0E70D9F1CC9}" srcOrd="0" destOrd="0" presId="urn:microsoft.com/office/officeart/2005/8/layout/default"/>
    <dgm:cxn modelId="{A81D58BE-F4B6-4CF4-9B45-EE390495244F}" srcId="{E6606156-727E-4068-9A7D-2E3EFF6E0C19}" destId="{D7087571-B8F8-4DA1-857F-90AD4703B930}" srcOrd="3" destOrd="0" parTransId="{0F605C50-7633-459E-B5CD-A8E0C73C8203}" sibTransId="{693E2C2F-B7D9-4E0B-8519-40B8F3EBABA8}"/>
    <dgm:cxn modelId="{5B247FBF-AFA8-450E-8134-4E7FEA39F8E3}" srcId="{E6606156-727E-4068-9A7D-2E3EFF6E0C19}" destId="{F9254B43-0784-40C3-ACBD-8154AA54AB5F}" srcOrd="5" destOrd="0" parTransId="{299A083C-B3C2-4DA0-A765-A89429ACDB2A}" sibTransId="{7E44AEDB-E171-4544-A5FE-6DE66628B5A9}"/>
    <dgm:cxn modelId="{F64A55C6-0948-43E0-A915-88803416179C}" srcId="{E6606156-727E-4068-9A7D-2E3EFF6E0C19}" destId="{0356F0B6-913E-4C48-99D5-829EAD5046FA}" srcOrd="0" destOrd="0" parTransId="{E02F6872-E66A-4DE3-AC8A-C81CF77F2A4E}" sibTransId="{5224550D-2598-4E06-A995-E2F733434FD4}"/>
    <dgm:cxn modelId="{612E77D1-0304-45A6-8777-1B5D87592B3A}" type="presOf" srcId="{D7087571-B8F8-4DA1-857F-90AD4703B930}" destId="{3599D339-95FD-43E4-B406-790EE5CEF995}" srcOrd="0" destOrd="0" presId="urn:microsoft.com/office/officeart/2005/8/layout/default"/>
    <dgm:cxn modelId="{0DD3CBEC-6FBA-45C0-A977-6E88035FC01E}" srcId="{E6606156-727E-4068-9A7D-2E3EFF6E0C19}" destId="{955FEC1C-A12A-467D-BEB2-5A9A9D703780}" srcOrd="1" destOrd="0" parTransId="{C79F5EAA-327E-41A0-A0DD-73F57A66D0BB}" sibTransId="{FB28FF73-ED3F-4807-AAF7-FB183D17BE4D}"/>
    <dgm:cxn modelId="{FBE796F6-857B-463B-97F0-5AA2E49A2EE1}" srcId="{E6606156-727E-4068-9A7D-2E3EFF6E0C19}" destId="{80D6E4EE-56D0-4E0F-84D1-E07AB25AAB6D}" srcOrd="2" destOrd="0" parTransId="{E365626E-B5DC-4799-BAB5-E34485E4FA08}" sibTransId="{A1869DC5-ED96-4C89-BFBF-4587705092CB}"/>
    <dgm:cxn modelId="{EF3847C7-4BDF-4131-A277-AD0A26ACAC2B}" type="presParOf" srcId="{74B1DA3F-4637-4CBD-9785-4C5D64127AD4}" destId="{6AE184D8-11E5-4060-8CD0-FF44EF6DC480}" srcOrd="0" destOrd="0" presId="urn:microsoft.com/office/officeart/2005/8/layout/default"/>
    <dgm:cxn modelId="{D9817618-7D82-420F-8E28-6CBE0D44B733}" type="presParOf" srcId="{74B1DA3F-4637-4CBD-9785-4C5D64127AD4}" destId="{7ACE55A3-D270-419A-A06E-27BDD4705D29}" srcOrd="1" destOrd="0" presId="urn:microsoft.com/office/officeart/2005/8/layout/default"/>
    <dgm:cxn modelId="{B9CB74C6-9577-443A-BD78-E0BDDA759376}" type="presParOf" srcId="{74B1DA3F-4637-4CBD-9785-4C5D64127AD4}" destId="{DD896104-82AA-421B-AB74-C0016CF9D24E}" srcOrd="2" destOrd="0" presId="urn:microsoft.com/office/officeart/2005/8/layout/default"/>
    <dgm:cxn modelId="{8E091AC4-DD20-41B2-BAF4-312BE0D1C7AA}" type="presParOf" srcId="{74B1DA3F-4637-4CBD-9785-4C5D64127AD4}" destId="{0AA11805-0728-472A-9353-5ABB68788306}" srcOrd="3" destOrd="0" presId="urn:microsoft.com/office/officeart/2005/8/layout/default"/>
    <dgm:cxn modelId="{64AB3EAB-88AB-4029-8064-D6BA569B3EA0}" type="presParOf" srcId="{74B1DA3F-4637-4CBD-9785-4C5D64127AD4}" destId="{FB0C9D4A-7041-4BAA-967D-B0E70D9F1CC9}" srcOrd="4" destOrd="0" presId="urn:microsoft.com/office/officeart/2005/8/layout/default"/>
    <dgm:cxn modelId="{D9F9990B-A5C0-4200-95F8-D76819D01A05}" type="presParOf" srcId="{74B1DA3F-4637-4CBD-9785-4C5D64127AD4}" destId="{AC940DA1-23A5-4CFD-8CFD-F4E4814C6F22}" srcOrd="5" destOrd="0" presId="urn:microsoft.com/office/officeart/2005/8/layout/default"/>
    <dgm:cxn modelId="{E1B87F53-BD44-44E2-BD2A-D377E284D495}" type="presParOf" srcId="{74B1DA3F-4637-4CBD-9785-4C5D64127AD4}" destId="{3599D339-95FD-43E4-B406-790EE5CEF995}" srcOrd="6" destOrd="0" presId="urn:microsoft.com/office/officeart/2005/8/layout/default"/>
    <dgm:cxn modelId="{93924397-00B4-4C8A-8ADC-6CEC2DA83230}" type="presParOf" srcId="{74B1DA3F-4637-4CBD-9785-4C5D64127AD4}" destId="{B3277A9A-588A-4248-B917-6CF6C9C1C09E}" srcOrd="7" destOrd="0" presId="urn:microsoft.com/office/officeart/2005/8/layout/default"/>
    <dgm:cxn modelId="{130044F4-9058-49A1-9A2D-400B66047EDA}" type="presParOf" srcId="{74B1DA3F-4637-4CBD-9785-4C5D64127AD4}" destId="{2C61EC58-8FEE-4C07-8043-6CA1865CAD09}" srcOrd="8" destOrd="0" presId="urn:microsoft.com/office/officeart/2005/8/layout/default"/>
    <dgm:cxn modelId="{3819DB16-8180-42DC-83E1-E783312BCBBA}" type="presParOf" srcId="{74B1DA3F-4637-4CBD-9785-4C5D64127AD4}" destId="{AED97970-F812-4DF5-B5A6-E78D79B85F71}" srcOrd="9" destOrd="0" presId="urn:microsoft.com/office/officeart/2005/8/layout/default"/>
    <dgm:cxn modelId="{4986A708-7AB2-4DEA-BC15-BD4F464C8AF0}" type="presParOf" srcId="{74B1DA3F-4637-4CBD-9785-4C5D64127AD4}" destId="{635474E8-07FF-4BF8-9303-D0E464AC653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307596-642D-40B9-B1AA-D4D9E89F280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0347B59-0C95-4F79-82D5-6B8D931EACF9}">
      <dgm:prSet/>
      <dgm:spPr>
        <a:solidFill>
          <a:srgbClr val="D0A8AC"/>
        </a:solidFill>
        <a:ln>
          <a:solidFill>
            <a:srgbClr val="D0A8AC"/>
          </a:solidFill>
        </a:ln>
      </dgm:spPr>
      <dgm:t>
        <a:bodyPr/>
        <a:lstStyle/>
        <a:p>
          <a:pPr rtl="0"/>
          <a:r>
            <a:rPr lang="ru-RU" b="1" dirty="0"/>
            <a:t>не учитывают</a:t>
          </a:r>
          <a:r>
            <a:rPr lang="ru-RU" dirty="0"/>
            <a:t> </a:t>
          </a:r>
          <a:r>
            <a:rPr lang="ru-RU" b="1" dirty="0"/>
            <a:t>все возможные факторы</a:t>
          </a:r>
          <a:r>
            <a:rPr lang="en-US" b="1" dirty="0"/>
            <a:t>;</a:t>
          </a:r>
          <a:endParaRPr lang="ru-RU" dirty="0"/>
        </a:p>
      </dgm:t>
    </dgm:pt>
    <dgm:pt modelId="{9B05499C-906D-45C4-AA67-33EBEECB89A3}" type="parTrans" cxnId="{7490C21B-35A3-4683-AF03-2689E77A7699}">
      <dgm:prSet/>
      <dgm:spPr/>
      <dgm:t>
        <a:bodyPr/>
        <a:lstStyle/>
        <a:p>
          <a:endParaRPr lang="ru-RU"/>
        </a:p>
      </dgm:t>
    </dgm:pt>
    <dgm:pt modelId="{9D293ECF-8F6C-4EA7-85E5-3C05C44B43F7}" type="sibTrans" cxnId="{7490C21B-35A3-4683-AF03-2689E77A7699}">
      <dgm:prSet/>
      <dgm:spPr/>
      <dgm:t>
        <a:bodyPr/>
        <a:lstStyle/>
        <a:p>
          <a:endParaRPr lang="ru-RU"/>
        </a:p>
      </dgm:t>
    </dgm:pt>
    <dgm:pt modelId="{096F82DC-CA64-49B6-A622-794B92A0E4F9}">
      <dgm:prSet/>
      <dgm:spPr>
        <a:solidFill>
          <a:srgbClr val="D0A8AC"/>
        </a:solidFill>
        <a:ln>
          <a:solidFill>
            <a:srgbClr val="D0A8AC"/>
          </a:solidFill>
        </a:ln>
      </dgm:spPr>
      <dgm:t>
        <a:bodyPr/>
        <a:lstStyle/>
        <a:p>
          <a:pPr rtl="0"/>
          <a:r>
            <a:rPr lang="ru-RU" b="1" dirty="0"/>
            <a:t>сложность для понимания и использования</a:t>
          </a:r>
          <a:r>
            <a:rPr lang="en-US" b="1" dirty="0"/>
            <a:t>;</a:t>
          </a:r>
          <a:endParaRPr lang="ru-RU" dirty="0"/>
        </a:p>
      </dgm:t>
    </dgm:pt>
    <dgm:pt modelId="{60EE27EE-15BE-4C50-94E6-1CD100184C97}" type="parTrans" cxnId="{9597CAC9-C89D-4ED6-97F8-844D0D5E2A94}">
      <dgm:prSet/>
      <dgm:spPr/>
      <dgm:t>
        <a:bodyPr/>
        <a:lstStyle/>
        <a:p>
          <a:endParaRPr lang="ru-RU"/>
        </a:p>
      </dgm:t>
    </dgm:pt>
    <dgm:pt modelId="{D479469C-C787-4DBB-9CC9-F0CA0EE442EB}" type="sibTrans" cxnId="{9597CAC9-C89D-4ED6-97F8-844D0D5E2A94}">
      <dgm:prSet/>
      <dgm:spPr/>
      <dgm:t>
        <a:bodyPr/>
        <a:lstStyle/>
        <a:p>
          <a:endParaRPr lang="ru-RU"/>
        </a:p>
      </dgm:t>
    </dgm:pt>
    <dgm:pt modelId="{CB6CD7C2-9C45-4141-A2EF-13B00BD545F8}">
      <dgm:prSet/>
      <dgm:spPr>
        <a:solidFill>
          <a:srgbClr val="D0A8AC"/>
        </a:solidFill>
        <a:ln>
          <a:solidFill>
            <a:srgbClr val="D0A8AC"/>
          </a:solidFill>
        </a:ln>
      </dgm:spPr>
      <dgm:t>
        <a:bodyPr/>
        <a:lstStyle/>
        <a:p>
          <a:pPr rtl="0"/>
          <a:r>
            <a:rPr lang="ru-RU" b="1"/>
            <a:t>необходимость постоянного обновления и корректировки.</a:t>
          </a:r>
          <a:endParaRPr lang="ru-RU"/>
        </a:p>
      </dgm:t>
    </dgm:pt>
    <dgm:pt modelId="{A762D580-210C-4BE8-AC41-4FFA7E70E972}" type="parTrans" cxnId="{2DC23A86-6B5D-4645-B088-9DB0710FA962}">
      <dgm:prSet/>
      <dgm:spPr/>
      <dgm:t>
        <a:bodyPr/>
        <a:lstStyle/>
        <a:p>
          <a:endParaRPr lang="ru-RU"/>
        </a:p>
      </dgm:t>
    </dgm:pt>
    <dgm:pt modelId="{6EAFC557-463F-456A-B4AE-DB1A7373CD82}" type="sibTrans" cxnId="{2DC23A86-6B5D-4645-B088-9DB0710FA962}">
      <dgm:prSet/>
      <dgm:spPr/>
      <dgm:t>
        <a:bodyPr/>
        <a:lstStyle/>
        <a:p>
          <a:endParaRPr lang="ru-RU"/>
        </a:p>
      </dgm:t>
    </dgm:pt>
    <dgm:pt modelId="{239999B0-F73C-4285-8AFB-3B41430E1A7A}" type="pres">
      <dgm:prSet presAssocID="{02307596-642D-40B9-B1AA-D4D9E89F2804}" presName="linear" presStyleCnt="0">
        <dgm:presLayoutVars>
          <dgm:animLvl val="lvl"/>
          <dgm:resizeHandles val="exact"/>
        </dgm:presLayoutVars>
      </dgm:prSet>
      <dgm:spPr/>
    </dgm:pt>
    <dgm:pt modelId="{D4A48E03-0A97-4E26-9024-3F8F97E94500}" type="pres">
      <dgm:prSet presAssocID="{D0347B59-0C95-4F79-82D5-6B8D931EACF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D4A76B8-E883-4D0E-8FD7-A61503214824}" type="pres">
      <dgm:prSet presAssocID="{9D293ECF-8F6C-4EA7-85E5-3C05C44B43F7}" presName="spacer" presStyleCnt="0"/>
      <dgm:spPr/>
    </dgm:pt>
    <dgm:pt modelId="{0FBCC42D-9E3D-4250-87C8-8B74965F9E35}" type="pres">
      <dgm:prSet presAssocID="{096F82DC-CA64-49B6-A622-794B92A0E4F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29FB549-A2AB-45C8-9E1C-F37A734DC3AC}" type="pres">
      <dgm:prSet presAssocID="{D479469C-C787-4DBB-9CC9-F0CA0EE442EB}" presName="spacer" presStyleCnt="0"/>
      <dgm:spPr/>
    </dgm:pt>
    <dgm:pt modelId="{72327865-101C-4849-A7DA-B69001AC38AB}" type="pres">
      <dgm:prSet presAssocID="{CB6CD7C2-9C45-4141-A2EF-13B00BD545F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490C21B-35A3-4683-AF03-2689E77A7699}" srcId="{02307596-642D-40B9-B1AA-D4D9E89F2804}" destId="{D0347B59-0C95-4F79-82D5-6B8D931EACF9}" srcOrd="0" destOrd="0" parTransId="{9B05499C-906D-45C4-AA67-33EBEECB89A3}" sibTransId="{9D293ECF-8F6C-4EA7-85E5-3C05C44B43F7}"/>
    <dgm:cxn modelId="{E4F21B24-CEF5-4358-B5AA-5B2194D88966}" type="presOf" srcId="{CB6CD7C2-9C45-4141-A2EF-13B00BD545F8}" destId="{72327865-101C-4849-A7DA-B69001AC38AB}" srcOrd="0" destOrd="0" presId="urn:microsoft.com/office/officeart/2005/8/layout/vList2"/>
    <dgm:cxn modelId="{D1A1AA42-948F-48CD-8F12-98DB973D47A0}" type="presOf" srcId="{D0347B59-0C95-4F79-82D5-6B8D931EACF9}" destId="{D4A48E03-0A97-4E26-9024-3F8F97E94500}" srcOrd="0" destOrd="0" presId="urn:microsoft.com/office/officeart/2005/8/layout/vList2"/>
    <dgm:cxn modelId="{44164472-45AD-4C34-AE56-2DCFA86BE846}" type="presOf" srcId="{02307596-642D-40B9-B1AA-D4D9E89F2804}" destId="{239999B0-F73C-4285-8AFB-3B41430E1A7A}" srcOrd="0" destOrd="0" presId="urn:microsoft.com/office/officeart/2005/8/layout/vList2"/>
    <dgm:cxn modelId="{2DC23A86-6B5D-4645-B088-9DB0710FA962}" srcId="{02307596-642D-40B9-B1AA-D4D9E89F2804}" destId="{CB6CD7C2-9C45-4141-A2EF-13B00BD545F8}" srcOrd="2" destOrd="0" parTransId="{A762D580-210C-4BE8-AC41-4FFA7E70E972}" sibTransId="{6EAFC557-463F-456A-B4AE-DB1A7373CD82}"/>
    <dgm:cxn modelId="{88F22690-2CCE-4C1E-BB57-E3AEBED92D1B}" type="presOf" srcId="{096F82DC-CA64-49B6-A622-794B92A0E4F9}" destId="{0FBCC42D-9E3D-4250-87C8-8B74965F9E35}" srcOrd="0" destOrd="0" presId="urn:microsoft.com/office/officeart/2005/8/layout/vList2"/>
    <dgm:cxn modelId="{9597CAC9-C89D-4ED6-97F8-844D0D5E2A94}" srcId="{02307596-642D-40B9-B1AA-D4D9E89F2804}" destId="{096F82DC-CA64-49B6-A622-794B92A0E4F9}" srcOrd="1" destOrd="0" parTransId="{60EE27EE-15BE-4C50-94E6-1CD100184C97}" sibTransId="{D479469C-C787-4DBB-9CC9-F0CA0EE442EB}"/>
    <dgm:cxn modelId="{291EF701-394A-42D0-A527-9424A5692503}" type="presParOf" srcId="{239999B0-F73C-4285-8AFB-3B41430E1A7A}" destId="{D4A48E03-0A97-4E26-9024-3F8F97E94500}" srcOrd="0" destOrd="0" presId="urn:microsoft.com/office/officeart/2005/8/layout/vList2"/>
    <dgm:cxn modelId="{672AE773-B520-4238-91D5-098BF5F66046}" type="presParOf" srcId="{239999B0-F73C-4285-8AFB-3B41430E1A7A}" destId="{0D4A76B8-E883-4D0E-8FD7-A61503214824}" srcOrd="1" destOrd="0" presId="urn:microsoft.com/office/officeart/2005/8/layout/vList2"/>
    <dgm:cxn modelId="{88060FFC-99C3-458D-99DD-BFF236C83D84}" type="presParOf" srcId="{239999B0-F73C-4285-8AFB-3B41430E1A7A}" destId="{0FBCC42D-9E3D-4250-87C8-8B74965F9E35}" srcOrd="2" destOrd="0" presId="urn:microsoft.com/office/officeart/2005/8/layout/vList2"/>
    <dgm:cxn modelId="{36BF41C0-744C-4835-AF5E-27069450B7F3}" type="presParOf" srcId="{239999B0-F73C-4285-8AFB-3B41430E1A7A}" destId="{429FB549-A2AB-45C8-9E1C-F37A734DC3AC}" srcOrd="3" destOrd="0" presId="urn:microsoft.com/office/officeart/2005/8/layout/vList2"/>
    <dgm:cxn modelId="{D2E060DB-BF7C-4BFA-A478-29006BB6F13D}" type="presParOf" srcId="{239999B0-F73C-4285-8AFB-3B41430E1A7A}" destId="{72327865-101C-4849-A7DA-B69001AC38A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E46C21-300C-4D42-9CCB-DB59F7E3502A}" type="doc">
      <dgm:prSet loTypeId="urn:microsoft.com/office/officeart/2005/8/layout/cycle6" loCatId="relationship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3D3E1180-4235-4A09-89D3-5AA607F96431}">
      <dgm:prSet/>
      <dgm:spPr>
        <a:solidFill>
          <a:srgbClr val="DCBEC1"/>
        </a:solidFill>
      </dgm:spPr>
      <dgm:t>
        <a:bodyPr/>
        <a:lstStyle/>
        <a:p>
          <a:pPr rtl="0"/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</a:rPr>
            <a:t>Неточность данных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0FEFAE6-82EC-4FD5-9924-BED4366C0D80}" type="parTrans" cxnId="{DB5637DA-1BB7-4B45-87C7-FBF997F0E83A}">
      <dgm:prSet/>
      <dgm:spPr/>
      <dgm:t>
        <a:bodyPr/>
        <a:lstStyle/>
        <a:p>
          <a:endParaRPr lang="ru-RU"/>
        </a:p>
      </dgm:t>
    </dgm:pt>
    <dgm:pt modelId="{02BFAD01-9DAB-4C4F-955D-DBC4342AB7F4}" type="sibTrans" cxnId="{DB5637DA-1BB7-4B45-87C7-FBF997F0E83A}">
      <dgm:prSet/>
      <dgm:spPr/>
      <dgm:t>
        <a:bodyPr/>
        <a:lstStyle/>
        <a:p>
          <a:endParaRPr lang="ru-RU"/>
        </a:p>
      </dgm:t>
    </dgm:pt>
    <dgm:pt modelId="{2EB49A79-B111-4C83-B7DF-109CDCBAEEB7}">
      <dgm:prSet/>
      <dgm:spPr>
        <a:solidFill>
          <a:srgbClr val="DCBEC1"/>
        </a:solidFill>
      </dgm:spPr>
      <dgm:t>
        <a:bodyPr/>
        <a:lstStyle/>
        <a:p>
          <a:pPr rtl="0"/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</a:rPr>
            <a:t>Сложность модели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B48A02A-8165-4462-A5D5-2F57699C79FD}" type="parTrans" cxnId="{28557047-BCA8-4496-955D-D57A12F0C5C9}">
      <dgm:prSet/>
      <dgm:spPr/>
      <dgm:t>
        <a:bodyPr/>
        <a:lstStyle/>
        <a:p>
          <a:endParaRPr lang="ru-RU"/>
        </a:p>
      </dgm:t>
    </dgm:pt>
    <dgm:pt modelId="{BD3B3DCC-96C8-43D2-8DCC-33573CCE3D9A}" type="sibTrans" cxnId="{28557047-BCA8-4496-955D-D57A12F0C5C9}">
      <dgm:prSet/>
      <dgm:spPr/>
      <dgm:t>
        <a:bodyPr/>
        <a:lstStyle/>
        <a:p>
          <a:endParaRPr lang="ru-RU"/>
        </a:p>
      </dgm:t>
    </dgm:pt>
    <dgm:pt modelId="{638B5DD8-7083-41D6-A6FC-D2913313060A}">
      <dgm:prSet/>
      <dgm:spPr>
        <a:solidFill>
          <a:srgbClr val="DCBEC1"/>
        </a:solidFill>
      </dgm:spPr>
      <dgm:t>
        <a:bodyPr/>
        <a:lstStyle/>
        <a:p>
          <a:pPr rtl="0"/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</a:rPr>
            <a:t>Ограниченный анализ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ED6A391-8A00-410C-8AAC-79CD3F87576F}" type="parTrans" cxnId="{4D9240F6-0934-41D6-90C6-1F6BEAA7F70E}">
      <dgm:prSet/>
      <dgm:spPr/>
      <dgm:t>
        <a:bodyPr/>
        <a:lstStyle/>
        <a:p>
          <a:endParaRPr lang="ru-RU"/>
        </a:p>
      </dgm:t>
    </dgm:pt>
    <dgm:pt modelId="{6EF2693A-01A9-4BDD-AFAE-9927AE933BC2}" type="sibTrans" cxnId="{4D9240F6-0934-41D6-90C6-1F6BEAA7F70E}">
      <dgm:prSet/>
      <dgm:spPr/>
      <dgm:t>
        <a:bodyPr/>
        <a:lstStyle/>
        <a:p>
          <a:endParaRPr lang="ru-RU"/>
        </a:p>
      </dgm:t>
    </dgm:pt>
    <dgm:pt modelId="{A082BF28-2DE8-4B57-938B-A0F574EF9994}">
      <dgm:prSet/>
      <dgm:spPr>
        <a:solidFill>
          <a:srgbClr val="DCBEC1"/>
        </a:solidFill>
      </dgm:spPr>
      <dgm:t>
        <a:bodyPr/>
        <a:lstStyle/>
        <a:p>
          <a:pPr rtl="0"/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</a:rPr>
            <a:t>Человеческий фактор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4060872-8B63-4154-B28A-4B0A2F702200}" type="parTrans" cxnId="{DDF07A73-A97E-4DD1-8C2E-885D26E22F50}">
      <dgm:prSet/>
      <dgm:spPr/>
      <dgm:t>
        <a:bodyPr/>
        <a:lstStyle/>
        <a:p>
          <a:endParaRPr lang="ru-RU"/>
        </a:p>
      </dgm:t>
    </dgm:pt>
    <dgm:pt modelId="{D828B72F-370D-4130-8601-DD6818352189}" type="sibTrans" cxnId="{DDF07A73-A97E-4DD1-8C2E-885D26E22F50}">
      <dgm:prSet/>
      <dgm:spPr/>
      <dgm:t>
        <a:bodyPr/>
        <a:lstStyle/>
        <a:p>
          <a:endParaRPr lang="ru-RU"/>
        </a:p>
      </dgm:t>
    </dgm:pt>
    <dgm:pt modelId="{3F56D123-314F-4FA9-B9B9-EA3F1C8ECCE6}">
      <dgm:prSet/>
      <dgm:spPr>
        <a:solidFill>
          <a:srgbClr val="DCBEC1"/>
        </a:solidFill>
      </dgm:spPr>
      <dgm:t>
        <a:bodyPr/>
        <a:lstStyle/>
        <a:p>
          <a:pPr rtl="0"/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</a:rPr>
            <a:t>Зависимость от внешних данных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008E51C1-C613-43FA-89E4-1BF6E496759A}" type="parTrans" cxnId="{803AABE3-C96E-4CEC-A45B-D70B5CAE021E}">
      <dgm:prSet/>
      <dgm:spPr/>
      <dgm:t>
        <a:bodyPr/>
        <a:lstStyle/>
        <a:p>
          <a:endParaRPr lang="ru-RU"/>
        </a:p>
      </dgm:t>
    </dgm:pt>
    <dgm:pt modelId="{0838CE35-6D8F-4018-972C-C98B4B91E12F}" type="sibTrans" cxnId="{803AABE3-C96E-4CEC-A45B-D70B5CAE021E}">
      <dgm:prSet/>
      <dgm:spPr/>
      <dgm:t>
        <a:bodyPr/>
        <a:lstStyle/>
        <a:p>
          <a:endParaRPr lang="ru-RU"/>
        </a:p>
      </dgm:t>
    </dgm:pt>
    <dgm:pt modelId="{1E13C0C3-F4BB-49A1-9578-053D44618E2E}" type="pres">
      <dgm:prSet presAssocID="{70E46C21-300C-4D42-9CCB-DB59F7E3502A}" presName="cycle" presStyleCnt="0">
        <dgm:presLayoutVars>
          <dgm:dir/>
          <dgm:resizeHandles val="exact"/>
        </dgm:presLayoutVars>
      </dgm:prSet>
      <dgm:spPr/>
    </dgm:pt>
    <dgm:pt modelId="{458CE804-C908-41E7-A941-D482C556AC3E}" type="pres">
      <dgm:prSet presAssocID="{3D3E1180-4235-4A09-89D3-5AA607F96431}" presName="node" presStyleLbl="node1" presStyleIdx="0" presStyleCnt="5">
        <dgm:presLayoutVars>
          <dgm:bulletEnabled val="1"/>
        </dgm:presLayoutVars>
      </dgm:prSet>
      <dgm:spPr/>
    </dgm:pt>
    <dgm:pt modelId="{82BE886F-D090-44C9-9ECB-912561AA23B4}" type="pres">
      <dgm:prSet presAssocID="{3D3E1180-4235-4A09-89D3-5AA607F96431}" presName="spNode" presStyleCnt="0"/>
      <dgm:spPr/>
    </dgm:pt>
    <dgm:pt modelId="{AEED9937-69F8-4CE6-ADF0-DBC4619B7996}" type="pres">
      <dgm:prSet presAssocID="{02BFAD01-9DAB-4C4F-955D-DBC4342AB7F4}" presName="sibTrans" presStyleLbl="sibTrans1D1" presStyleIdx="0" presStyleCnt="5"/>
      <dgm:spPr/>
    </dgm:pt>
    <dgm:pt modelId="{F7E3F177-3046-4B01-B5EB-A946C6ABA5BC}" type="pres">
      <dgm:prSet presAssocID="{2EB49A79-B111-4C83-B7DF-109CDCBAEEB7}" presName="node" presStyleLbl="node1" presStyleIdx="1" presStyleCnt="5">
        <dgm:presLayoutVars>
          <dgm:bulletEnabled val="1"/>
        </dgm:presLayoutVars>
      </dgm:prSet>
      <dgm:spPr/>
    </dgm:pt>
    <dgm:pt modelId="{B4A07F7F-A312-4B64-B5C3-3A7A3D8AF42F}" type="pres">
      <dgm:prSet presAssocID="{2EB49A79-B111-4C83-B7DF-109CDCBAEEB7}" presName="spNode" presStyleCnt="0"/>
      <dgm:spPr/>
    </dgm:pt>
    <dgm:pt modelId="{9DC8CD7F-2171-4C23-B5A1-969CA149AA18}" type="pres">
      <dgm:prSet presAssocID="{BD3B3DCC-96C8-43D2-8DCC-33573CCE3D9A}" presName="sibTrans" presStyleLbl="sibTrans1D1" presStyleIdx="1" presStyleCnt="5"/>
      <dgm:spPr/>
    </dgm:pt>
    <dgm:pt modelId="{168D5733-1550-4EFF-810E-40BC1E148874}" type="pres">
      <dgm:prSet presAssocID="{638B5DD8-7083-41D6-A6FC-D2913313060A}" presName="node" presStyleLbl="node1" presStyleIdx="2" presStyleCnt="5">
        <dgm:presLayoutVars>
          <dgm:bulletEnabled val="1"/>
        </dgm:presLayoutVars>
      </dgm:prSet>
      <dgm:spPr/>
    </dgm:pt>
    <dgm:pt modelId="{1A6C5BB1-F752-4027-9148-9A244FDEB96B}" type="pres">
      <dgm:prSet presAssocID="{638B5DD8-7083-41D6-A6FC-D2913313060A}" presName="spNode" presStyleCnt="0"/>
      <dgm:spPr/>
    </dgm:pt>
    <dgm:pt modelId="{893AC15A-54C5-4ECA-9D34-753914916DC0}" type="pres">
      <dgm:prSet presAssocID="{6EF2693A-01A9-4BDD-AFAE-9927AE933BC2}" presName="sibTrans" presStyleLbl="sibTrans1D1" presStyleIdx="2" presStyleCnt="5"/>
      <dgm:spPr/>
    </dgm:pt>
    <dgm:pt modelId="{2CD864D1-25C0-4569-8D38-88689973C1F7}" type="pres">
      <dgm:prSet presAssocID="{A082BF28-2DE8-4B57-938B-A0F574EF9994}" presName="node" presStyleLbl="node1" presStyleIdx="3" presStyleCnt="5">
        <dgm:presLayoutVars>
          <dgm:bulletEnabled val="1"/>
        </dgm:presLayoutVars>
      </dgm:prSet>
      <dgm:spPr/>
    </dgm:pt>
    <dgm:pt modelId="{FE4D8A19-F863-4180-B8D4-6B4F7C9E3BBC}" type="pres">
      <dgm:prSet presAssocID="{A082BF28-2DE8-4B57-938B-A0F574EF9994}" presName="spNode" presStyleCnt="0"/>
      <dgm:spPr/>
    </dgm:pt>
    <dgm:pt modelId="{D5F6F26D-41F7-4EAD-ACE9-463066733F50}" type="pres">
      <dgm:prSet presAssocID="{D828B72F-370D-4130-8601-DD6818352189}" presName="sibTrans" presStyleLbl="sibTrans1D1" presStyleIdx="3" presStyleCnt="5"/>
      <dgm:spPr/>
    </dgm:pt>
    <dgm:pt modelId="{5E9C5B4F-4CD4-401F-84A5-07D2FD0524D9}" type="pres">
      <dgm:prSet presAssocID="{3F56D123-314F-4FA9-B9B9-EA3F1C8ECCE6}" presName="node" presStyleLbl="node1" presStyleIdx="4" presStyleCnt="5">
        <dgm:presLayoutVars>
          <dgm:bulletEnabled val="1"/>
        </dgm:presLayoutVars>
      </dgm:prSet>
      <dgm:spPr/>
    </dgm:pt>
    <dgm:pt modelId="{608E11FC-C24B-4F8D-88C8-ACE37892CD6D}" type="pres">
      <dgm:prSet presAssocID="{3F56D123-314F-4FA9-B9B9-EA3F1C8ECCE6}" presName="spNode" presStyleCnt="0"/>
      <dgm:spPr/>
    </dgm:pt>
    <dgm:pt modelId="{97B3AF18-65C1-4C7D-BB3D-65A84593690C}" type="pres">
      <dgm:prSet presAssocID="{0838CE35-6D8F-4018-972C-C98B4B91E12F}" presName="sibTrans" presStyleLbl="sibTrans1D1" presStyleIdx="4" presStyleCnt="5"/>
      <dgm:spPr/>
    </dgm:pt>
  </dgm:ptLst>
  <dgm:cxnLst>
    <dgm:cxn modelId="{FE130B16-7FCF-4A98-82BD-989C9593BCC5}" type="presOf" srcId="{0838CE35-6D8F-4018-972C-C98B4B91E12F}" destId="{97B3AF18-65C1-4C7D-BB3D-65A84593690C}" srcOrd="0" destOrd="0" presId="urn:microsoft.com/office/officeart/2005/8/layout/cycle6"/>
    <dgm:cxn modelId="{135F7E29-EDE4-423D-94B9-EEDC453FB83E}" type="presOf" srcId="{02BFAD01-9DAB-4C4F-955D-DBC4342AB7F4}" destId="{AEED9937-69F8-4CE6-ADF0-DBC4619B7996}" srcOrd="0" destOrd="0" presId="urn:microsoft.com/office/officeart/2005/8/layout/cycle6"/>
    <dgm:cxn modelId="{28557047-BCA8-4496-955D-D57A12F0C5C9}" srcId="{70E46C21-300C-4D42-9CCB-DB59F7E3502A}" destId="{2EB49A79-B111-4C83-B7DF-109CDCBAEEB7}" srcOrd="1" destOrd="0" parTransId="{4B48A02A-8165-4462-A5D5-2F57699C79FD}" sibTransId="{BD3B3DCC-96C8-43D2-8DCC-33573CCE3D9A}"/>
    <dgm:cxn modelId="{E2FC9A6E-2409-4D61-8127-F1100FFA63BE}" type="presOf" srcId="{70E46C21-300C-4D42-9CCB-DB59F7E3502A}" destId="{1E13C0C3-F4BB-49A1-9578-053D44618E2E}" srcOrd="0" destOrd="0" presId="urn:microsoft.com/office/officeart/2005/8/layout/cycle6"/>
    <dgm:cxn modelId="{DDF07A73-A97E-4DD1-8C2E-885D26E22F50}" srcId="{70E46C21-300C-4D42-9CCB-DB59F7E3502A}" destId="{A082BF28-2DE8-4B57-938B-A0F574EF9994}" srcOrd="3" destOrd="0" parTransId="{34060872-8B63-4154-B28A-4B0A2F702200}" sibTransId="{D828B72F-370D-4130-8601-DD6818352189}"/>
    <dgm:cxn modelId="{3D1B1884-83F6-42F9-864F-AD1D3F1944B2}" type="presOf" srcId="{3F56D123-314F-4FA9-B9B9-EA3F1C8ECCE6}" destId="{5E9C5B4F-4CD4-401F-84A5-07D2FD0524D9}" srcOrd="0" destOrd="0" presId="urn:microsoft.com/office/officeart/2005/8/layout/cycle6"/>
    <dgm:cxn modelId="{808581B4-FA4A-424C-9A87-A26A39C96766}" type="presOf" srcId="{BD3B3DCC-96C8-43D2-8DCC-33573CCE3D9A}" destId="{9DC8CD7F-2171-4C23-B5A1-969CA149AA18}" srcOrd="0" destOrd="0" presId="urn:microsoft.com/office/officeart/2005/8/layout/cycle6"/>
    <dgm:cxn modelId="{CDA943C7-5FD6-43A0-8292-FBE865393A62}" type="presOf" srcId="{6EF2693A-01A9-4BDD-AFAE-9927AE933BC2}" destId="{893AC15A-54C5-4ECA-9D34-753914916DC0}" srcOrd="0" destOrd="0" presId="urn:microsoft.com/office/officeart/2005/8/layout/cycle6"/>
    <dgm:cxn modelId="{4D6636C8-6FC6-45CE-BDE1-62CEA61928C4}" type="presOf" srcId="{A082BF28-2DE8-4B57-938B-A0F574EF9994}" destId="{2CD864D1-25C0-4569-8D38-88689973C1F7}" srcOrd="0" destOrd="0" presId="urn:microsoft.com/office/officeart/2005/8/layout/cycle6"/>
    <dgm:cxn modelId="{FC75F5CF-C12B-4BBB-A412-73ED67EF006D}" type="presOf" srcId="{3D3E1180-4235-4A09-89D3-5AA607F96431}" destId="{458CE804-C908-41E7-A941-D482C556AC3E}" srcOrd="0" destOrd="0" presId="urn:microsoft.com/office/officeart/2005/8/layout/cycle6"/>
    <dgm:cxn modelId="{DB5637DA-1BB7-4B45-87C7-FBF997F0E83A}" srcId="{70E46C21-300C-4D42-9CCB-DB59F7E3502A}" destId="{3D3E1180-4235-4A09-89D3-5AA607F96431}" srcOrd="0" destOrd="0" parTransId="{70FEFAE6-82EC-4FD5-9924-BED4366C0D80}" sibTransId="{02BFAD01-9DAB-4C4F-955D-DBC4342AB7F4}"/>
    <dgm:cxn modelId="{803AABE3-C96E-4CEC-A45B-D70B5CAE021E}" srcId="{70E46C21-300C-4D42-9CCB-DB59F7E3502A}" destId="{3F56D123-314F-4FA9-B9B9-EA3F1C8ECCE6}" srcOrd="4" destOrd="0" parTransId="{008E51C1-C613-43FA-89E4-1BF6E496759A}" sibTransId="{0838CE35-6D8F-4018-972C-C98B4B91E12F}"/>
    <dgm:cxn modelId="{13D3EEE5-6C2E-48AB-9AAD-45291DB718C9}" type="presOf" srcId="{638B5DD8-7083-41D6-A6FC-D2913313060A}" destId="{168D5733-1550-4EFF-810E-40BC1E148874}" srcOrd="0" destOrd="0" presId="urn:microsoft.com/office/officeart/2005/8/layout/cycle6"/>
    <dgm:cxn modelId="{BA0813EF-1EA2-4B77-87AD-2CB6B3B6C25E}" type="presOf" srcId="{2EB49A79-B111-4C83-B7DF-109CDCBAEEB7}" destId="{F7E3F177-3046-4B01-B5EB-A946C6ABA5BC}" srcOrd="0" destOrd="0" presId="urn:microsoft.com/office/officeart/2005/8/layout/cycle6"/>
    <dgm:cxn modelId="{4D9240F6-0934-41D6-90C6-1F6BEAA7F70E}" srcId="{70E46C21-300C-4D42-9CCB-DB59F7E3502A}" destId="{638B5DD8-7083-41D6-A6FC-D2913313060A}" srcOrd="2" destOrd="0" parTransId="{8ED6A391-8A00-410C-8AAC-79CD3F87576F}" sibTransId="{6EF2693A-01A9-4BDD-AFAE-9927AE933BC2}"/>
    <dgm:cxn modelId="{3C7CBEF7-062B-4020-A9A2-C899FCFF5E0F}" type="presOf" srcId="{D828B72F-370D-4130-8601-DD6818352189}" destId="{D5F6F26D-41F7-4EAD-ACE9-463066733F50}" srcOrd="0" destOrd="0" presId="urn:microsoft.com/office/officeart/2005/8/layout/cycle6"/>
    <dgm:cxn modelId="{E302CD7F-CD33-40B5-84A4-2B4011D5F792}" type="presParOf" srcId="{1E13C0C3-F4BB-49A1-9578-053D44618E2E}" destId="{458CE804-C908-41E7-A941-D482C556AC3E}" srcOrd="0" destOrd="0" presId="urn:microsoft.com/office/officeart/2005/8/layout/cycle6"/>
    <dgm:cxn modelId="{F75BF799-A100-41F9-9ABE-2DD174198D6C}" type="presParOf" srcId="{1E13C0C3-F4BB-49A1-9578-053D44618E2E}" destId="{82BE886F-D090-44C9-9ECB-912561AA23B4}" srcOrd="1" destOrd="0" presId="urn:microsoft.com/office/officeart/2005/8/layout/cycle6"/>
    <dgm:cxn modelId="{73C75DC6-0013-4350-9B05-CAB7E761C155}" type="presParOf" srcId="{1E13C0C3-F4BB-49A1-9578-053D44618E2E}" destId="{AEED9937-69F8-4CE6-ADF0-DBC4619B7996}" srcOrd="2" destOrd="0" presId="urn:microsoft.com/office/officeart/2005/8/layout/cycle6"/>
    <dgm:cxn modelId="{480327F0-9659-47E2-9D2C-C834FF084168}" type="presParOf" srcId="{1E13C0C3-F4BB-49A1-9578-053D44618E2E}" destId="{F7E3F177-3046-4B01-B5EB-A946C6ABA5BC}" srcOrd="3" destOrd="0" presId="urn:microsoft.com/office/officeart/2005/8/layout/cycle6"/>
    <dgm:cxn modelId="{EC64EE98-F8B3-46ED-A2A0-CEC590C9FA42}" type="presParOf" srcId="{1E13C0C3-F4BB-49A1-9578-053D44618E2E}" destId="{B4A07F7F-A312-4B64-B5C3-3A7A3D8AF42F}" srcOrd="4" destOrd="0" presId="urn:microsoft.com/office/officeart/2005/8/layout/cycle6"/>
    <dgm:cxn modelId="{FFF7B1D5-0CB0-470A-AB10-E0C9801D3C50}" type="presParOf" srcId="{1E13C0C3-F4BB-49A1-9578-053D44618E2E}" destId="{9DC8CD7F-2171-4C23-B5A1-969CA149AA18}" srcOrd="5" destOrd="0" presId="urn:microsoft.com/office/officeart/2005/8/layout/cycle6"/>
    <dgm:cxn modelId="{8DDBD4BE-4EF9-428D-8F5C-03CA523F7798}" type="presParOf" srcId="{1E13C0C3-F4BB-49A1-9578-053D44618E2E}" destId="{168D5733-1550-4EFF-810E-40BC1E148874}" srcOrd="6" destOrd="0" presId="urn:microsoft.com/office/officeart/2005/8/layout/cycle6"/>
    <dgm:cxn modelId="{9A042FC6-8697-474D-83C8-7A13B8EA8035}" type="presParOf" srcId="{1E13C0C3-F4BB-49A1-9578-053D44618E2E}" destId="{1A6C5BB1-F752-4027-9148-9A244FDEB96B}" srcOrd="7" destOrd="0" presId="urn:microsoft.com/office/officeart/2005/8/layout/cycle6"/>
    <dgm:cxn modelId="{BE5565FD-6A6C-41A0-A74D-8BDA9EE44A12}" type="presParOf" srcId="{1E13C0C3-F4BB-49A1-9578-053D44618E2E}" destId="{893AC15A-54C5-4ECA-9D34-753914916DC0}" srcOrd="8" destOrd="0" presId="urn:microsoft.com/office/officeart/2005/8/layout/cycle6"/>
    <dgm:cxn modelId="{36144217-183E-432B-B76F-CF66D9474BD9}" type="presParOf" srcId="{1E13C0C3-F4BB-49A1-9578-053D44618E2E}" destId="{2CD864D1-25C0-4569-8D38-88689973C1F7}" srcOrd="9" destOrd="0" presId="urn:microsoft.com/office/officeart/2005/8/layout/cycle6"/>
    <dgm:cxn modelId="{5A04CAD2-B1A2-43DB-BDB1-053EB947E294}" type="presParOf" srcId="{1E13C0C3-F4BB-49A1-9578-053D44618E2E}" destId="{FE4D8A19-F863-4180-B8D4-6B4F7C9E3BBC}" srcOrd="10" destOrd="0" presId="urn:microsoft.com/office/officeart/2005/8/layout/cycle6"/>
    <dgm:cxn modelId="{E795963C-CE65-4B82-A033-6685270C6AD9}" type="presParOf" srcId="{1E13C0C3-F4BB-49A1-9578-053D44618E2E}" destId="{D5F6F26D-41F7-4EAD-ACE9-463066733F50}" srcOrd="11" destOrd="0" presId="urn:microsoft.com/office/officeart/2005/8/layout/cycle6"/>
    <dgm:cxn modelId="{5CF07E19-FA05-4662-B5D5-BD26CB99C0FC}" type="presParOf" srcId="{1E13C0C3-F4BB-49A1-9578-053D44618E2E}" destId="{5E9C5B4F-4CD4-401F-84A5-07D2FD0524D9}" srcOrd="12" destOrd="0" presId="urn:microsoft.com/office/officeart/2005/8/layout/cycle6"/>
    <dgm:cxn modelId="{96EAEA1C-7CB5-47F3-995F-43E13A006C1C}" type="presParOf" srcId="{1E13C0C3-F4BB-49A1-9578-053D44618E2E}" destId="{608E11FC-C24B-4F8D-88C8-ACE37892CD6D}" srcOrd="13" destOrd="0" presId="urn:microsoft.com/office/officeart/2005/8/layout/cycle6"/>
    <dgm:cxn modelId="{6002DF16-9EF2-4F0F-96E6-53A2E9674E65}" type="presParOf" srcId="{1E13C0C3-F4BB-49A1-9578-053D44618E2E}" destId="{97B3AF18-65C1-4C7D-BB3D-65A84593690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7B8856-CBC2-40C4-8E2D-8712F92C9B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6B4729-BC1F-44CF-860C-36694E5BB065}">
      <dgm:prSet custT="1"/>
      <dgm:spPr>
        <a:solidFill>
          <a:srgbClr val="624730"/>
        </a:solidFill>
      </dgm:spPr>
      <dgm:t>
        <a:bodyPr/>
        <a:lstStyle/>
        <a:p>
          <a:r>
            <a:rPr lang="ru-RU" sz="1800" dirty="0"/>
            <a:t>Более 4 миллионов студентов</a:t>
          </a:r>
        </a:p>
      </dgm:t>
    </dgm:pt>
    <dgm:pt modelId="{BBC66014-5ED1-4740-953C-65264CA462F8}" type="parTrans" cxnId="{18E1D060-8DDF-4B89-B421-D65B172F4AC5}">
      <dgm:prSet/>
      <dgm:spPr/>
      <dgm:t>
        <a:bodyPr/>
        <a:lstStyle/>
        <a:p>
          <a:endParaRPr lang="ru-RU"/>
        </a:p>
      </dgm:t>
    </dgm:pt>
    <dgm:pt modelId="{F58B1FDC-8046-41F7-A7AE-1F3FEA8201C4}" type="sibTrans" cxnId="{18E1D060-8DDF-4B89-B421-D65B172F4AC5}">
      <dgm:prSet/>
      <dgm:spPr/>
      <dgm:t>
        <a:bodyPr/>
        <a:lstStyle/>
        <a:p>
          <a:endParaRPr lang="ru-RU"/>
        </a:p>
      </dgm:t>
    </dgm:pt>
    <dgm:pt modelId="{76FE19B1-E0BA-41C5-B064-9B7EF065A515}" type="pres">
      <dgm:prSet presAssocID="{777B8856-CBC2-40C4-8E2D-8712F92C9BB4}" presName="linear" presStyleCnt="0">
        <dgm:presLayoutVars>
          <dgm:animLvl val="lvl"/>
          <dgm:resizeHandles val="exact"/>
        </dgm:presLayoutVars>
      </dgm:prSet>
      <dgm:spPr/>
    </dgm:pt>
    <dgm:pt modelId="{1D4FA54C-8797-4596-8710-BE73A68796A6}" type="pres">
      <dgm:prSet presAssocID="{746B4729-BC1F-44CF-860C-36694E5BB065}" presName="parentText" presStyleLbl="node1" presStyleIdx="0" presStyleCnt="1" custLinFactNeighborY="-8399">
        <dgm:presLayoutVars>
          <dgm:chMax val="0"/>
          <dgm:bulletEnabled val="1"/>
        </dgm:presLayoutVars>
      </dgm:prSet>
      <dgm:spPr/>
    </dgm:pt>
  </dgm:ptLst>
  <dgm:cxnLst>
    <dgm:cxn modelId="{958EB907-C66A-4ADE-B5CA-701B585E0371}" type="presOf" srcId="{777B8856-CBC2-40C4-8E2D-8712F92C9BB4}" destId="{76FE19B1-E0BA-41C5-B064-9B7EF065A515}" srcOrd="0" destOrd="0" presId="urn:microsoft.com/office/officeart/2005/8/layout/vList2"/>
    <dgm:cxn modelId="{18E1D060-8DDF-4B89-B421-D65B172F4AC5}" srcId="{777B8856-CBC2-40C4-8E2D-8712F92C9BB4}" destId="{746B4729-BC1F-44CF-860C-36694E5BB065}" srcOrd="0" destOrd="0" parTransId="{BBC66014-5ED1-4740-953C-65264CA462F8}" sibTransId="{F58B1FDC-8046-41F7-A7AE-1F3FEA8201C4}"/>
    <dgm:cxn modelId="{EE5D2F85-2D55-43EF-A644-EBDADD582388}" type="presOf" srcId="{746B4729-BC1F-44CF-860C-36694E5BB065}" destId="{1D4FA54C-8797-4596-8710-BE73A68796A6}" srcOrd="0" destOrd="0" presId="urn:microsoft.com/office/officeart/2005/8/layout/vList2"/>
    <dgm:cxn modelId="{A405784C-933A-4B98-B7B5-4C19740135A0}" type="presParOf" srcId="{76FE19B1-E0BA-41C5-B064-9B7EF065A515}" destId="{1D4FA54C-8797-4596-8710-BE73A68796A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CC8B29-4E36-47E8-BE1D-3B09257EAB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D8DE72-372C-45BB-9221-D4E6B45783EB}">
      <dgm:prSet custT="1"/>
      <dgm:spPr>
        <a:solidFill>
          <a:srgbClr val="624730"/>
        </a:solidFill>
      </dgm:spPr>
      <dgm:t>
        <a:bodyPr/>
        <a:lstStyle/>
        <a:p>
          <a:r>
            <a:rPr lang="ru-RU" sz="1800" dirty="0"/>
            <a:t>Более  700 вузов по России</a:t>
          </a:r>
        </a:p>
      </dgm:t>
    </dgm:pt>
    <dgm:pt modelId="{7DDB74E1-AB52-43F8-BF0C-2B217E3036F1}" type="parTrans" cxnId="{22C4E4AA-E8F7-443C-B5AF-FC554BA524FD}">
      <dgm:prSet/>
      <dgm:spPr/>
      <dgm:t>
        <a:bodyPr/>
        <a:lstStyle/>
        <a:p>
          <a:endParaRPr lang="ru-RU"/>
        </a:p>
      </dgm:t>
    </dgm:pt>
    <dgm:pt modelId="{35572D08-F102-4B83-8F94-16E56D3D355B}" type="sibTrans" cxnId="{22C4E4AA-E8F7-443C-B5AF-FC554BA524FD}">
      <dgm:prSet/>
      <dgm:spPr/>
      <dgm:t>
        <a:bodyPr/>
        <a:lstStyle/>
        <a:p>
          <a:endParaRPr lang="ru-RU"/>
        </a:p>
      </dgm:t>
    </dgm:pt>
    <dgm:pt modelId="{DAB439B1-7937-4A31-96A3-F0B3BFF9EA86}" type="pres">
      <dgm:prSet presAssocID="{F8CC8B29-4E36-47E8-BE1D-3B09257EAB75}" presName="linear" presStyleCnt="0">
        <dgm:presLayoutVars>
          <dgm:animLvl val="lvl"/>
          <dgm:resizeHandles val="exact"/>
        </dgm:presLayoutVars>
      </dgm:prSet>
      <dgm:spPr/>
    </dgm:pt>
    <dgm:pt modelId="{8021BEEF-D4EA-4628-86E3-CA7CB7C201EA}" type="pres">
      <dgm:prSet presAssocID="{46D8DE72-372C-45BB-9221-D4E6B45783EB}" presName="parentText" presStyleLbl="node1" presStyleIdx="0" presStyleCnt="1" custLinFactNeighborX="-8838" custLinFactNeighborY="-35176">
        <dgm:presLayoutVars>
          <dgm:chMax val="0"/>
          <dgm:bulletEnabled val="1"/>
        </dgm:presLayoutVars>
      </dgm:prSet>
      <dgm:spPr/>
    </dgm:pt>
  </dgm:ptLst>
  <dgm:cxnLst>
    <dgm:cxn modelId="{0C9C764E-08F3-40D6-84A0-F0424697D805}" type="presOf" srcId="{F8CC8B29-4E36-47E8-BE1D-3B09257EAB75}" destId="{DAB439B1-7937-4A31-96A3-F0B3BFF9EA86}" srcOrd="0" destOrd="0" presId="urn:microsoft.com/office/officeart/2005/8/layout/vList2"/>
    <dgm:cxn modelId="{69866959-684D-4C00-8436-2CD509E09693}" type="presOf" srcId="{46D8DE72-372C-45BB-9221-D4E6B45783EB}" destId="{8021BEEF-D4EA-4628-86E3-CA7CB7C201EA}" srcOrd="0" destOrd="0" presId="urn:microsoft.com/office/officeart/2005/8/layout/vList2"/>
    <dgm:cxn modelId="{22C4E4AA-E8F7-443C-B5AF-FC554BA524FD}" srcId="{F8CC8B29-4E36-47E8-BE1D-3B09257EAB75}" destId="{46D8DE72-372C-45BB-9221-D4E6B45783EB}" srcOrd="0" destOrd="0" parTransId="{7DDB74E1-AB52-43F8-BF0C-2B217E3036F1}" sibTransId="{35572D08-F102-4B83-8F94-16E56D3D355B}"/>
    <dgm:cxn modelId="{AA1C1E47-62D6-49A6-87DC-76E54225FA7E}" type="presParOf" srcId="{DAB439B1-7937-4A31-96A3-F0B3BFF9EA86}" destId="{8021BEEF-D4EA-4628-86E3-CA7CB7C201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CF72A5-DC66-4604-84CC-FC48E6CB63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B57878-6087-444C-8379-8BC81F846520}">
      <dgm:prSet custT="1"/>
      <dgm:spPr>
        <a:solidFill>
          <a:srgbClr val="624730"/>
        </a:solidFill>
        <a:ln>
          <a:solidFill>
            <a:srgbClr val="6B4F39"/>
          </a:solidFill>
        </a:ln>
      </dgm:spPr>
      <dgm:t>
        <a:bodyPr/>
        <a:lstStyle/>
        <a:p>
          <a:r>
            <a:rPr lang="ru-RU" sz="1800" b="1" dirty="0"/>
            <a:t>55 вузов в Краснодарском крае и Республике Адыгея</a:t>
          </a:r>
          <a:endParaRPr lang="ru-RU" sz="1800" dirty="0"/>
        </a:p>
      </dgm:t>
    </dgm:pt>
    <dgm:pt modelId="{A6D00E9E-05B9-4CF5-B5A3-FCB3DAF469D5}" type="parTrans" cxnId="{0FCB16F9-350B-450D-A085-D3129186EB98}">
      <dgm:prSet/>
      <dgm:spPr/>
      <dgm:t>
        <a:bodyPr/>
        <a:lstStyle/>
        <a:p>
          <a:endParaRPr lang="ru-RU"/>
        </a:p>
      </dgm:t>
    </dgm:pt>
    <dgm:pt modelId="{8B899246-CE9D-4E58-A144-779CB4C1D1E8}" type="sibTrans" cxnId="{0FCB16F9-350B-450D-A085-D3129186EB98}">
      <dgm:prSet/>
      <dgm:spPr/>
      <dgm:t>
        <a:bodyPr/>
        <a:lstStyle/>
        <a:p>
          <a:endParaRPr lang="ru-RU"/>
        </a:p>
      </dgm:t>
    </dgm:pt>
    <dgm:pt modelId="{FD0314A5-3558-4998-A90A-1A3E75C85F25}" type="pres">
      <dgm:prSet presAssocID="{E5CF72A5-DC66-4604-84CC-FC48E6CB63F8}" presName="linear" presStyleCnt="0">
        <dgm:presLayoutVars>
          <dgm:animLvl val="lvl"/>
          <dgm:resizeHandles val="exact"/>
        </dgm:presLayoutVars>
      </dgm:prSet>
      <dgm:spPr/>
    </dgm:pt>
    <dgm:pt modelId="{CDF390EB-7167-476E-8669-4429B1EDAAA2}" type="pres">
      <dgm:prSet presAssocID="{D2B57878-6087-444C-8379-8BC81F846520}" presName="parentText" presStyleLbl="node1" presStyleIdx="0" presStyleCnt="1" custLinFactNeighborX="0" custLinFactNeighborY="-9608">
        <dgm:presLayoutVars>
          <dgm:chMax val="0"/>
          <dgm:bulletEnabled val="1"/>
        </dgm:presLayoutVars>
      </dgm:prSet>
      <dgm:spPr/>
    </dgm:pt>
  </dgm:ptLst>
  <dgm:cxnLst>
    <dgm:cxn modelId="{10DF7590-F22B-4E58-A76C-34278AAD2143}" type="presOf" srcId="{D2B57878-6087-444C-8379-8BC81F846520}" destId="{CDF390EB-7167-476E-8669-4429B1EDAAA2}" srcOrd="0" destOrd="0" presId="urn:microsoft.com/office/officeart/2005/8/layout/vList2"/>
    <dgm:cxn modelId="{CBC604CD-3220-4E3E-B114-6FB15D4760F9}" type="presOf" srcId="{E5CF72A5-DC66-4604-84CC-FC48E6CB63F8}" destId="{FD0314A5-3558-4998-A90A-1A3E75C85F25}" srcOrd="0" destOrd="0" presId="urn:microsoft.com/office/officeart/2005/8/layout/vList2"/>
    <dgm:cxn modelId="{0FCB16F9-350B-450D-A085-D3129186EB98}" srcId="{E5CF72A5-DC66-4604-84CC-FC48E6CB63F8}" destId="{D2B57878-6087-444C-8379-8BC81F846520}" srcOrd="0" destOrd="0" parTransId="{A6D00E9E-05B9-4CF5-B5A3-FCB3DAF469D5}" sibTransId="{8B899246-CE9D-4E58-A144-779CB4C1D1E8}"/>
    <dgm:cxn modelId="{7941F006-6179-465A-8EE4-73EA04ED388E}" type="presParOf" srcId="{FD0314A5-3558-4998-A90A-1A3E75C85F25}" destId="{CDF390EB-7167-476E-8669-4429B1EDAA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14D850-E6BF-4929-8331-A832F515A891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274DE83-632D-4CA8-AB26-27A3FB28705C}">
      <dgm:prSet/>
      <dgm:spPr>
        <a:solidFill>
          <a:srgbClr val="E9D5D1"/>
        </a:solidFill>
        <a:ln>
          <a:solidFill>
            <a:srgbClr val="E9D5D1"/>
          </a:solidFill>
        </a:ln>
      </dgm:spPr>
      <dgm:t>
        <a:bodyPr/>
        <a:lstStyle/>
        <a:p>
          <a:pPr rtl="0"/>
          <a:r>
            <a:rPr lang="ru-RU" dirty="0" err="1">
              <a:solidFill>
                <a:srgbClr val="931F22"/>
              </a:solidFill>
            </a:rPr>
            <a:t>Коллаборации</a:t>
          </a:r>
          <a:r>
            <a:rPr lang="ru-RU" dirty="0">
              <a:solidFill>
                <a:srgbClr val="931F22"/>
              </a:solidFill>
            </a:rPr>
            <a:t> со </a:t>
          </a:r>
          <a:r>
            <a:rPr lang="ru-RU" dirty="0" err="1">
              <a:solidFill>
                <a:srgbClr val="931F22"/>
              </a:solidFill>
            </a:rPr>
            <a:t>стейкхолдерами</a:t>
          </a:r>
          <a:endParaRPr lang="ru-RU" dirty="0">
            <a:solidFill>
              <a:srgbClr val="931F22"/>
            </a:solidFill>
          </a:endParaRPr>
        </a:p>
      </dgm:t>
    </dgm:pt>
    <dgm:pt modelId="{83A6683E-131A-4987-89A4-A685618FFA07}" type="parTrans" cxnId="{072B0600-EF96-455F-85BE-5158C3488FB5}">
      <dgm:prSet/>
      <dgm:spPr/>
      <dgm:t>
        <a:bodyPr/>
        <a:lstStyle/>
        <a:p>
          <a:endParaRPr lang="ru-RU"/>
        </a:p>
      </dgm:t>
    </dgm:pt>
    <dgm:pt modelId="{345F8E0D-0293-4765-87AB-CCD92C0F2D3A}" type="sibTrans" cxnId="{072B0600-EF96-455F-85BE-5158C3488FB5}">
      <dgm:prSet/>
      <dgm:spPr/>
      <dgm:t>
        <a:bodyPr/>
        <a:lstStyle/>
        <a:p>
          <a:endParaRPr lang="ru-RU"/>
        </a:p>
      </dgm:t>
    </dgm:pt>
    <dgm:pt modelId="{5054041E-22CB-4430-8BE2-8FB4DC7F72D9}">
      <dgm:prSet/>
      <dgm:spPr>
        <a:solidFill>
          <a:srgbClr val="E9D5D1"/>
        </a:solidFill>
        <a:ln>
          <a:solidFill>
            <a:srgbClr val="E9D5D1"/>
          </a:solidFill>
        </a:ln>
      </dgm:spPr>
      <dgm:t>
        <a:bodyPr/>
        <a:lstStyle/>
        <a:p>
          <a:pPr rtl="0"/>
          <a:r>
            <a:rPr lang="ru-RU" dirty="0">
              <a:solidFill>
                <a:srgbClr val="931F22"/>
              </a:solidFill>
            </a:rPr>
            <a:t>Создание и запуск сайта в информационных целях</a:t>
          </a:r>
        </a:p>
      </dgm:t>
    </dgm:pt>
    <dgm:pt modelId="{E5CB17D4-56F7-49A4-A23D-4ECA6AABCE3E}" type="parTrans" cxnId="{F0229609-2B4D-468F-B893-E7C351BACEB3}">
      <dgm:prSet/>
      <dgm:spPr/>
      <dgm:t>
        <a:bodyPr/>
        <a:lstStyle/>
        <a:p>
          <a:endParaRPr lang="ru-RU"/>
        </a:p>
      </dgm:t>
    </dgm:pt>
    <dgm:pt modelId="{399D53D2-988F-4411-850F-FDE3FDF64790}" type="sibTrans" cxnId="{F0229609-2B4D-468F-B893-E7C351BACEB3}">
      <dgm:prSet/>
      <dgm:spPr/>
      <dgm:t>
        <a:bodyPr/>
        <a:lstStyle/>
        <a:p>
          <a:endParaRPr lang="ru-RU"/>
        </a:p>
      </dgm:t>
    </dgm:pt>
    <dgm:pt modelId="{17C1634C-6169-45A3-A874-4CBE9D04260E}">
      <dgm:prSet/>
      <dgm:spPr>
        <a:solidFill>
          <a:srgbClr val="E9D5D1"/>
        </a:solidFill>
        <a:ln>
          <a:solidFill>
            <a:srgbClr val="E9D5D1"/>
          </a:solidFill>
        </a:ln>
      </dgm:spPr>
      <dgm:t>
        <a:bodyPr/>
        <a:lstStyle/>
        <a:p>
          <a:pPr rtl="0"/>
          <a:r>
            <a:rPr lang="ru-RU" dirty="0">
              <a:solidFill>
                <a:srgbClr val="931F22"/>
              </a:solidFill>
            </a:rPr>
            <a:t>Контекстная реклама</a:t>
          </a:r>
        </a:p>
      </dgm:t>
    </dgm:pt>
    <dgm:pt modelId="{781D0D6D-7406-4D15-A42A-EE9FD80864B5}" type="parTrans" cxnId="{96454221-EFF8-470F-8523-CA37F7CD23A8}">
      <dgm:prSet/>
      <dgm:spPr/>
      <dgm:t>
        <a:bodyPr/>
        <a:lstStyle/>
        <a:p>
          <a:endParaRPr lang="ru-RU"/>
        </a:p>
      </dgm:t>
    </dgm:pt>
    <dgm:pt modelId="{399D0E92-226C-4E76-98DE-32F3B769FCAA}" type="sibTrans" cxnId="{96454221-EFF8-470F-8523-CA37F7CD23A8}">
      <dgm:prSet/>
      <dgm:spPr/>
      <dgm:t>
        <a:bodyPr/>
        <a:lstStyle/>
        <a:p>
          <a:endParaRPr lang="ru-RU"/>
        </a:p>
      </dgm:t>
    </dgm:pt>
    <dgm:pt modelId="{8574C054-197A-4BED-8261-FE84D95C1823}" type="pres">
      <dgm:prSet presAssocID="{CC14D850-E6BF-4929-8331-A832F515A891}" presName="linear" presStyleCnt="0">
        <dgm:presLayoutVars>
          <dgm:animLvl val="lvl"/>
          <dgm:resizeHandles val="exact"/>
        </dgm:presLayoutVars>
      </dgm:prSet>
      <dgm:spPr/>
    </dgm:pt>
    <dgm:pt modelId="{4BEBB083-2638-4D4C-A953-DFF6FB0C5BD8}" type="pres">
      <dgm:prSet presAssocID="{A274DE83-632D-4CA8-AB26-27A3FB28705C}" presName="parentText" presStyleLbl="node1" presStyleIdx="0" presStyleCnt="3" custLinFactY="-29813" custLinFactNeighborX="109" custLinFactNeighborY="-100000">
        <dgm:presLayoutVars>
          <dgm:chMax val="0"/>
          <dgm:bulletEnabled val="1"/>
        </dgm:presLayoutVars>
      </dgm:prSet>
      <dgm:spPr/>
    </dgm:pt>
    <dgm:pt modelId="{3CEEBE32-7BFF-4392-918A-775AC160C23E}" type="pres">
      <dgm:prSet presAssocID="{345F8E0D-0293-4765-87AB-CCD92C0F2D3A}" presName="spacer" presStyleCnt="0"/>
      <dgm:spPr/>
    </dgm:pt>
    <dgm:pt modelId="{F84F2BE2-4DDC-46FB-BDF8-AB3558A730B0}" type="pres">
      <dgm:prSet presAssocID="{5054041E-22CB-4430-8BE2-8FB4DC7F72D9}" presName="parentText" presStyleLbl="node1" presStyleIdx="1" presStyleCnt="3" custLinFactNeighborY="36764">
        <dgm:presLayoutVars>
          <dgm:chMax val="0"/>
          <dgm:bulletEnabled val="1"/>
        </dgm:presLayoutVars>
      </dgm:prSet>
      <dgm:spPr/>
    </dgm:pt>
    <dgm:pt modelId="{C2CCB7AE-B525-4F03-9127-A3606B254322}" type="pres">
      <dgm:prSet presAssocID="{399D53D2-988F-4411-850F-FDE3FDF64790}" presName="spacer" presStyleCnt="0"/>
      <dgm:spPr/>
    </dgm:pt>
    <dgm:pt modelId="{421B99DA-957A-4076-A994-87960BA09B9C}" type="pres">
      <dgm:prSet presAssocID="{17C1634C-6169-45A3-A874-4CBE9D04260E}" presName="parentText" presStyleLbl="node1" presStyleIdx="2" presStyleCnt="3" custLinFactY="55611" custLinFactNeighborX="-873" custLinFactNeighborY="100000">
        <dgm:presLayoutVars>
          <dgm:chMax val="0"/>
          <dgm:bulletEnabled val="1"/>
        </dgm:presLayoutVars>
      </dgm:prSet>
      <dgm:spPr/>
    </dgm:pt>
  </dgm:ptLst>
  <dgm:cxnLst>
    <dgm:cxn modelId="{072B0600-EF96-455F-85BE-5158C3488FB5}" srcId="{CC14D850-E6BF-4929-8331-A832F515A891}" destId="{A274DE83-632D-4CA8-AB26-27A3FB28705C}" srcOrd="0" destOrd="0" parTransId="{83A6683E-131A-4987-89A4-A685618FFA07}" sibTransId="{345F8E0D-0293-4765-87AB-CCD92C0F2D3A}"/>
    <dgm:cxn modelId="{F0229609-2B4D-468F-B893-E7C351BACEB3}" srcId="{CC14D850-E6BF-4929-8331-A832F515A891}" destId="{5054041E-22CB-4430-8BE2-8FB4DC7F72D9}" srcOrd="1" destOrd="0" parTransId="{E5CB17D4-56F7-49A4-A23D-4ECA6AABCE3E}" sibTransId="{399D53D2-988F-4411-850F-FDE3FDF64790}"/>
    <dgm:cxn modelId="{96454221-EFF8-470F-8523-CA37F7CD23A8}" srcId="{CC14D850-E6BF-4929-8331-A832F515A891}" destId="{17C1634C-6169-45A3-A874-4CBE9D04260E}" srcOrd="2" destOrd="0" parTransId="{781D0D6D-7406-4D15-A42A-EE9FD80864B5}" sibTransId="{399D0E92-226C-4E76-98DE-32F3B769FCAA}"/>
    <dgm:cxn modelId="{A962596B-CA84-4BE7-9B74-DF08D950CC29}" type="presOf" srcId="{A274DE83-632D-4CA8-AB26-27A3FB28705C}" destId="{4BEBB083-2638-4D4C-A953-DFF6FB0C5BD8}" srcOrd="0" destOrd="0" presId="urn:microsoft.com/office/officeart/2005/8/layout/vList2"/>
    <dgm:cxn modelId="{A9020F57-2FB4-448C-84C4-4DF94AC36040}" type="presOf" srcId="{CC14D850-E6BF-4929-8331-A832F515A891}" destId="{8574C054-197A-4BED-8261-FE84D95C1823}" srcOrd="0" destOrd="0" presId="urn:microsoft.com/office/officeart/2005/8/layout/vList2"/>
    <dgm:cxn modelId="{85331180-905B-49E1-BB4F-E26D5FF348F3}" type="presOf" srcId="{5054041E-22CB-4430-8BE2-8FB4DC7F72D9}" destId="{F84F2BE2-4DDC-46FB-BDF8-AB3558A730B0}" srcOrd="0" destOrd="0" presId="urn:microsoft.com/office/officeart/2005/8/layout/vList2"/>
    <dgm:cxn modelId="{EE1731F7-1A89-4003-89AB-6A6F7AF70471}" type="presOf" srcId="{17C1634C-6169-45A3-A874-4CBE9D04260E}" destId="{421B99DA-957A-4076-A994-87960BA09B9C}" srcOrd="0" destOrd="0" presId="urn:microsoft.com/office/officeart/2005/8/layout/vList2"/>
    <dgm:cxn modelId="{EC1AC595-26AD-4FC6-B727-6BD0E0D7465C}" type="presParOf" srcId="{8574C054-197A-4BED-8261-FE84D95C1823}" destId="{4BEBB083-2638-4D4C-A953-DFF6FB0C5BD8}" srcOrd="0" destOrd="0" presId="urn:microsoft.com/office/officeart/2005/8/layout/vList2"/>
    <dgm:cxn modelId="{9C65863A-BB4D-43CD-BE99-11304F21B997}" type="presParOf" srcId="{8574C054-197A-4BED-8261-FE84D95C1823}" destId="{3CEEBE32-7BFF-4392-918A-775AC160C23E}" srcOrd="1" destOrd="0" presId="urn:microsoft.com/office/officeart/2005/8/layout/vList2"/>
    <dgm:cxn modelId="{0B794B60-3288-4D99-B41A-CA180052A8F7}" type="presParOf" srcId="{8574C054-197A-4BED-8261-FE84D95C1823}" destId="{F84F2BE2-4DDC-46FB-BDF8-AB3558A730B0}" srcOrd="2" destOrd="0" presId="urn:microsoft.com/office/officeart/2005/8/layout/vList2"/>
    <dgm:cxn modelId="{D75BCA2C-C17C-4BC2-9FBA-B9007C62256F}" type="presParOf" srcId="{8574C054-197A-4BED-8261-FE84D95C1823}" destId="{C2CCB7AE-B525-4F03-9127-A3606B254322}" srcOrd="3" destOrd="0" presId="urn:microsoft.com/office/officeart/2005/8/layout/vList2"/>
    <dgm:cxn modelId="{CE074809-5572-4508-A92E-D96474C74ABE}" type="presParOf" srcId="{8574C054-197A-4BED-8261-FE84D95C1823}" destId="{421B99DA-957A-4076-A994-87960BA09B9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205224E-148A-4338-ACA9-524A663A55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309196-8828-4D51-BF64-E4B6AC84C1AA}">
      <dgm:prSet/>
      <dgm:spPr>
        <a:solidFill>
          <a:srgbClr val="E9D5D1"/>
        </a:solidFill>
        <a:ln>
          <a:solidFill>
            <a:srgbClr val="E9D5D1"/>
          </a:solidFill>
        </a:ln>
      </dgm:spPr>
      <dgm:t>
        <a:bodyPr/>
        <a:lstStyle/>
        <a:p>
          <a:pPr rtl="0"/>
          <a:r>
            <a:rPr lang="ru-RU" b="1" dirty="0">
              <a:solidFill>
                <a:srgbClr val="931F22"/>
              </a:solidFill>
            </a:rPr>
            <a:t>Комплекс мероприятий вывода и дальнейшего продвижения на рынок мобильного приложения </a:t>
          </a:r>
        </a:p>
        <a:p>
          <a:pPr rtl="0"/>
          <a:r>
            <a:rPr lang="ru-RU" b="1" dirty="0">
              <a:solidFill>
                <a:srgbClr val="931F22"/>
              </a:solidFill>
            </a:rPr>
            <a:t> «Финансовая модель </a:t>
          </a:r>
          <a:r>
            <a:rPr lang="ru-RU" b="1" dirty="0" err="1">
              <a:solidFill>
                <a:srgbClr val="931F22"/>
              </a:solidFill>
            </a:rPr>
            <a:t>стартап</a:t>
          </a:r>
          <a:r>
            <a:rPr lang="ru-RU" b="1" dirty="0">
              <a:solidFill>
                <a:srgbClr val="931F22"/>
              </a:solidFill>
            </a:rPr>
            <a:t>-проекта» :</a:t>
          </a:r>
          <a:endParaRPr lang="ru-RU" dirty="0">
            <a:solidFill>
              <a:srgbClr val="931F22"/>
            </a:solidFill>
          </a:endParaRPr>
        </a:p>
      </dgm:t>
    </dgm:pt>
    <dgm:pt modelId="{AB83F76C-3BEC-4117-BF29-F5B267E92B2B}" type="parTrans" cxnId="{2969ED4D-7188-437E-9229-79FBF161E8D4}">
      <dgm:prSet/>
      <dgm:spPr/>
      <dgm:t>
        <a:bodyPr/>
        <a:lstStyle/>
        <a:p>
          <a:endParaRPr lang="ru-RU"/>
        </a:p>
      </dgm:t>
    </dgm:pt>
    <dgm:pt modelId="{8A9CA7D3-DDD4-4258-B69C-CD1C1B42324B}" type="sibTrans" cxnId="{2969ED4D-7188-437E-9229-79FBF161E8D4}">
      <dgm:prSet/>
      <dgm:spPr/>
      <dgm:t>
        <a:bodyPr/>
        <a:lstStyle/>
        <a:p>
          <a:endParaRPr lang="ru-RU"/>
        </a:p>
      </dgm:t>
    </dgm:pt>
    <dgm:pt modelId="{8179B134-D35B-482D-9473-884BF648C458}" type="pres">
      <dgm:prSet presAssocID="{C205224E-148A-4338-ACA9-524A663A5501}" presName="linear" presStyleCnt="0">
        <dgm:presLayoutVars>
          <dgm:animLvl val="lvl"/>
          <dgm:resizeHandles val="exact"/>
        </dgm:presLayoutVars>
      </dgm:prSet>
      <dgm:spPr/>
    </dgm:pt>
    <dgm:pt modelId="{7D49EC57-EB92-44B5-9F88-5D055567D9C1}" type="pres">
      <dgm:prSet presAssocID="{87309196-8828-4D51-BF64-E4B6AC84C1A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969ED4D-7188-437E-9229-79FBF161E8D4}" srcId="{C205224E-148A-4338-ACA9-524A663A5501}" destId="{87309196-8828-4D51-BF64-E4B6AC84C1AA}" srcOrd="0" destOrd="0" parTransId="{AB83F76C-3BEC-4117-BF29-F5B267E92B2B}" sibTransId="{8A9CA7D3-DDD4-4258-B69C-CD1C1B42324B}"/>
    <dgm:cxn modelId="{D7C45ACA-6FEB-44AA-A551-D5845348A506}" type="presOf" srcId="{C205224E-148A-4338-ACA9-524A663A5501}" destId="{8179B134-D35B-482D-9473-884BF648C458}" srcOrd="0" destOrd="0" presId="urn:microsoft.com/office/officeart/2005/8/layout/vList2"/>
    <dgm:cxn modelId="{9042E7E3-0B74-47F0-B23D-26E7B99DE86B}" type="presOf" srcId="{87309196-8828-4D51-BF64-E4B6AC84C1AA}" destId="{7D49EC57-EB92-44B5-9F88-5D055567D9C1}" srcOrd="0" destOrd="0" presId="urn:microsoft.com/office/officeart/2005/8/layout/vList2"/>
    <dgm:cxn modelId="{BBFE5F95-9214-4962-B46B-2C33839B1EE5}" type="presParOf" srcId="{8179B134-D35B-482D-9473-884BF648C458}" destId="{7D49EC57-EB92-44B5-9F88-5D055567D9C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DAA5A-143C-43BC-B10B-6DEF6BA58CE0}">
      <dsp:nvSpPr>
        <dsp:cNvPr id="0" name=""/>
        <dsp:cNvSpPr/>
      </dsp:nvSpPr>
      <dsp:spPr>
        <a:xfrm>
          <a:off x="2639317" y="3449266"/>
          <a:ext cx="2067129" cy="239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86"/>
              </a:lnTo>
              <a:lnTo>
                <a:pt x="2067129" y="119586"/>
              </a:lnTo>
              <a:lnTo>
                <a:pt x="2067129" y="239172"/>
              </a:lnTo>
            </a:path>
          </a:pathLst>
        </a:custGeom>
        <a:noFill/>
        <a:ln w="12700" cap="flat" cmpd="sng" algn="ctr">
          <a:solidFill>
            <a:srgbClr val="751C2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B6F3A-AEE3-4098-90EE-37A1860B4F5B}">
      <dsp:nvSpPr>
        <dsp:cNvPr id="0" name=""/>
        <dsp:cNvSpPr/>
      </dsp:nvSpPr>
      <dsp:spPr>
        <a:xfrm>
          <a:off x="2639317" y="3449266"/>
          <a:ext cx="689043" cy="239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86"/>
              </a:lnTo>
              <a:lnTo>
                <a:pt x="689043" y="119586"/>
              </a:lnTo>
              <a:lnTo>
                <a:pt x="689043" y="239172"/>
              </a:lnTo>
            </a:path>
          </a:pathLst>
        </a:custGeom>
        <a:noFill/>
        <a:ln w="12700" cap="flat" cmpd="sng" algn="ctr">
          <a:solidFill>
            <a:srgbClr val="751C2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8207D3-7AA1-4F09-91A5-BDC46FC3CC21}">
      <dsp:nvSpPr>
        <dsp:cNvPr id="0" name=""/>
        <dsp:cNvSpPr/>
      </dsp:nvSpPr>
      <dsp:spPr>
        <a:xfrm>
          <a:off x="1950274" y="3449266"/>
          <a:ext cx="689043" cy="239172"/>
        </a:xfrm>
        <a:custGeom>
          <a:avLst/>
          <a:gdLst/>
          <a:ahLst/>
          <a:cxnLst/>
          <a:rect l="0" t="0" r="0" b="0"/>
          <a:pathLst>
            <a:path>
              <a:moveTo>
                <a:pt x="689043" y="0"/>
              </a:moveTo>
              <a:lnTo>
                <a:pt x="689043" y="119586"/>
              </a:lnTo>
              <a:lnTo>
                <a:pt x="0" y="119586"/>
              </a:lnTo>
              <a:lnTo>
                <a:pt x="0" y="2391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FFABC4-9DF9-4CC7-9423-8B8427FAC514}">
      <dsp:nvSpPr>
        <dsp:cNvPr id="0" name=""/>
        <dsp:cNvSpPr/>
      </dsp:nvSpPr>
      <dsp:spPr>
        <a:xfrm>
          <a:off x="572187" y="3449266"/>
          <a:ext cx="2067129" cy="239172"/>
        </a:xfrm>
        <a:custGeom>
          <a:avLst/>
          <a:gdLst/>
          <a:ahLst/>
          <a:cxnLst/>
          <a:rect l="0" t="0" r="0" b="0"/>
          <a:pathLst>
            <a:path>
              <a:moveTo>
                <a:pt x="2067129" y="0"/>
              </a:moveTo>
              <a:lnTo>
                <a:pt x="2067129" y="119586"/>
              </a:lnTo>
              <a:lnTo>
                <a:pt x="0" y="119586"/>
              </a:lnTo>
              <a:lnTo>
                <a:pt x="0" y="239172"/>
              </a:lnTo>
            </a:path>
          </a:pathLst>
        </a:custGeom>
        <a:noFill/>
        <a:ln w="12700" cap="flat" cmpd="sng" algn="ctr">
          <a:solidFill>
            <a:srgbClr val="751C2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A2E62-6D93-4344-B336-6BEB0E46A73C}">
      <dsp:nvSpPr>
        <dsp:cNvPr id="0" name=""/>
        <dsp:cNvSpPr/>
      </dsp:nvSpPr>
      <dsp:spPr>
        <a:xfrm>
          <a:off x="86947" y="86245"/>
          <a:ext cx="5104739" cy="3363020"/>
        </a:xfrm>
        <a:prstGeom prst="rect">
          <a:avLst/>
        </a:prstGeom>
        <a:solidFill>
          <a:srgbClr val="7B1D2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Стартап</a:t>
          </a:r>
          <a:r>
            <a:rPr lang="ru-RU" sz="1800" kern="1200" dirty="0"/>
            <a:t>-проекты разрабатывают студенты или молодые люди, обучающиеся на разных специальностях, большинство из которых не имеют базовых знаний по экономики для проведения расчетов. Из-за чего возникают сложности с проведением расчетов технико-экономических показателей проекта. Следовательно, появляется объективная необходимость в создании цифровой финансовой модели, с помощью которой </a:t>
          </a:r>
          <a:r>
            <a:rPr lang="ru-RU" sz="1800" kern="1200" dirty="0" err="1"/>
            <a:t>стартаперы</a:t>
          </a:r>
          <a:r>
            <a:rPr lang="ru-RU" sz="1800" kern="1200" dirty="0"/>
            <a:t> </a:t>
          </a:r>
          <a:r>
            <a:rPr lang="ru-RU" sz="1800" b="1" kern="1200" dirty="0"/>
            <a:t>смогут</a:t>
          </a:r>
          <a:r>
            <a:rPr lang="ru-RU" sz="1800" kern="1200" dirty="0"/>
            <a:t>:</a:t>
          </a:r>
        </a:p>
      </dsp:txBody>
      <dsp:txXfrm>
        <a:off x="86947" y="86245"/>
        <a:ext cx="5104739" cy="3363020"/>
      </dsp:txXfrm>
    </dsp:sp>
    <dsp:sp modelId="{59100757-A40F-4149-88C5-911A0434A5C2}">
      <dsp:nvSpPr>
        <dsp:cNvPr id="0" name=""/>
        <dsp:cNvSpPr/>
      </dsp:nvSpPr>
      <dsp:spPr>
        <a:xfrm>
          <a:off x="2730" y="3688438"/>
          <a:ext cx="1138914" cy="1465401"/>
        </a:xfrm>
        <a:prstGeom prst="rect">
          <a:avLst/>
        </a:prstGeom>
        <a:solidFill>
          <a:srgbClr val="D0A8A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Легко принимать стратегические решения</a:t>
          </a:r>
        </a:p>
      </dsp:txBody>
      <dsp:txXfrm>
        <a:off x="2730" y="3688438"/>
        <a:ext cx="1138914" cy="1465401"/>
      </dsp:txXfrm>
    </dsp:sp>
    <dsp:sp modelId="{8D886BE5-8F41-4C56-847E-E894A14C1046}">
      <dsp:nvSpPr>
        <dsp:cNvPr id="0" name=""/>
        <dsp:cNvSpPr/>
      </dsp:nvSpPr>
      <dsp:spPr>
        <a:xfrm>
          <a:off x="1380817" y="3688438"/>
          <a:ext cx="1138914" cy="1476938"/>
        </a:xfrm>
        <a:prstGeom prst="rect">
          <a:avLst/>
        </a:prstGeom>
        <a:solidFill>
          <a:srgbClr val="D0A8A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Экономить время и ресурсы</a:t>
          </a:r>
        </a:p>
      </dsp:txBody>
      <dsp:txXfrm>
        <a:off x="1380817" y="3688438"/>
        <a:ext cx="1138914" cy="1476938"/>
      </dsp:txXfrm>
    </dsp:sp>
    <dsp:sp modelId="{2A31F874-6D3A-49DC-BA31-E04BADDBA034}">
      <dsp:nvSpPr>
        <dsp:cNvPr id="0" name=""/>
        <dsp:cNvSpPr/>
      </dsp:nvSpPr>
      <dsp:spPr>
        <a:xfrm>
          <a:off x="2758903" y="3688438"/>
          <a:ext cx="1138914" cy="1449519"/>
        </a:xfrm>
        <a:prstGeom prst="rect">
          <a:avLst/>
        </a:prstGeom>
        <a:solidFill>
          <a:srgbClr val="D0A8A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/>
            <a:t>Демонстрировать сильные стороны проекта</a:t>
          </a:r>
        </a:p>
      </dsp:txBody>
      <dsp:txXfrm>
        <a:off x="2758903" y="3688438"/>
        <a:ext cx="1138914" cy="1449519"/>
      </dsp:txXfrm>
    </dsp:sp>
    <dsp:sp modelId="{31FD0BB9-9A3B-42A4-90FF-8FBBBBD3DF48}">
      <dsp:nvSpPr>
        <dsp:cNvPr id="0" name=""/>
        <dsp:cNvSpPr/>
      </dsp:nvSpPr>
      <dsp:spPr>
        <a:xfrm>
          <a:off x="4136990" y="3688438"/>
          <a:ext cx="1138914" cy="1446825"/>
        </a:xfrm>
        <a:prstGeom prst="rect">
          <a:avLst/>
        </a:prstGeom>
        <a:solidFill>
          <a:srgbClr val="D0A8A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Привлекать инвестиции</a:t>
          </a:r>
        </a:p>
      </dsp:txBody>
      <dsp:txXfrm>
        <a:off x="4136990" y="3688438"/>
        <a:ext cx="1138914" cy="14468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8B031-1EC0-42F1-B94A-AF1B30A27D50}">
      <dsp:nvSpPr>
        <dsp:cNvPr id="0" name=""/>
        <dsp:cNvSpPr/>
      </dsp:nvSpPr>
      <dsp:spPr>
        <a:xfrm>
          <a:off x="0" y="2002"/>
          <a:ext cx="5408253" cy="1750320"/>
        </a:xfrm>
        <a:prstGeom prst="roundRect">
          <a:avLst/>
        </a:prstGeom>
        <a:solidFill>
          <a:srgbClr val="D0A8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7B1D25"/>
              </a:solidFill>
            </a:rPr>
            <a:t>Цель проекта </a:t>
          </a:r>
          <a:r>
            <a:rPr lang="ru-RU" sz="1700" kern="1200" dirty="0"/>
            <a:t>– это разработка мобильного приложения для построения финансовой модели с использованием метрик юнит-экономики, позволяющая спрогнозировать денежные потоки и оптимизировать финансовые показатели для устойчивого положения и развития проекта. </a:t>
          </a:r>
        </a:p>
      </dsp:txBody>
      <dsp:txXfrm>
        <a:off x="85444" y="87446"/>
        <a:ext cx="5237365" cy="15794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184D8-11E5-4060-8CD0-FF44EF6DC480}">
      <dsp:nvSpPr>
        <dsp:cNvPr id="0" name=""/>
        <dsp:cNvSpPr/>
      </dsp:nvSpPr>
      <dsp:spPr>
        <a:xfrm>
          <a:off x="0" y="3621"/>
          <a:ext cx="1770062" cy="1062037"/>
        </a:xfrm>
        <a:prstGeom prst="rect">
          <a:avLst/>
        </a:prstGeom>
        <a:solidFill>
          <a:srgbClr val="7B1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люди, которые разрабатывают стартап-проекты</a:t>
          </a:r>
        </a:p>
      </dsp:txBody>
      <dsp:txXfrm>
        <a:off x="0" y="3621"/>
        <a:ext cx="1770062" cy="1062037"/>
      </dsp:txXfrm>
    </dsp:sp>
    <dsp:sp modelId="{DD896104-82AA-421B-AB74-C0016CF9D24E}">
      <dsp:nvSpPr>
        <dsp:cNvPr id="0" name=""/>
        <dsp:cNvSpPr/>
      </dsp:nvSpPr>
      <dsp:spPr>
        <a:xfrm>
          <a:off x="1947069" y="3621"/>
          <a:ext cx="1770062" cy="1062037"/>
        </a:xfrm>
        <a:prstGeom prst="rect">
          <a:avLst/>
        </a:prstGeom>
        <a:solidFill>
          <a:srgbClr val="7B1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студенты высших учебных заведений</a:t>
          </a:r>
        </a:p>
      </dsp:txBody>
      <dsp:txXfrm>
        <a:off x="1947069" y="3621"/>
        <a:ext cx="1770062" cy="1062037"/>
      </dsp:txXfrm>
    </dsp:sp>
    <dsp:sp modelId="{FB0C9D4A-7041-4BAA-967D-B0E70D9F1CC9}">
      <dsp:nvSpPr>
        <dsp:cNvPr id="0" name=""/>
        <dsp:cNvSpPr/>
      </dsp:nvSpPr>
      <dsp:spPr>
        <a:xfrm>
          <a:off x="3894138" y="3621"/>
          <a:ext cx="1770062" cy="1062037"/>
        </a:xfrm>
        <a:prstGeom prst="rect">
          <a:avLst/>
        </a:prstGeom>
        <a:solidFill>
          <a:srgbClr val="7B1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студенты средних специальных учебных заведений</a:t>
          </a:r>
        </a:p>
      </dsp:txBody>
      <dsp:txXfrm>
        <a:off x="3894138" y="3621"/>
        <a:ext cx="1770062" cy="1062037"/>
      </dsp:txXfrm>
    </dsp:sp>
    <dsp:sp modelId="{3599D339-95FD-43E4-B406-790EE5CEF995}">
      <dsp:nvSpPr>
        <dsp:cNvPr id="0" name=""/>
        <dsp:cNvSpPr/>
      </dsp:nvSpPr>
      <dsp:spPr>
        <a:xfrm>
          <a:off x="0" y="1246286"/>
          <a:ext cx="1770062" cy="1062037"/>
        </a:xfrm>
        <a:prstGeom prst="rect">
          <a:avLst/>
        </a:prstGeom>
        <a:solidFill>
          <a:srgbClr val="7B1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0" y="1246286"/>
        <a:ext cx="1770062" cy="1062037"/>
      </dsp:txXfrm>
    </dsp:sp>
    <dsp:sp modelId="{2C61EC58-8FEE-4C07-8043-6CA1865CAD09}">
      <dsp:nvSpPr>
        <dsp:cNvPr id="0" name=""/>
        <dsp:cNvSpPr/>
      </dsp:nvSpPr>
      <dsp:spPr>
        <a:xfrm>
          <a:off x="1947069" y="1242665"/>
          <a:ext cx="1770062" cy="1062037"/>
        </a:xfrm>
        <a:prstGeom prst="rect">
          <a:avLst/>
        </a:prstGeom>
        <a:solidFill>
          <a:srgbClr val="7B1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предприниматели </a:t>
          </a:r>
        </a:p>
      </dsp:txBody>
      <dsp:txXfrm>
        <a:off x="1947069" y="1242665"/>
        <a:ext cx="1770062" cy="1062037"/>
      </dsp:txXfrm>
    </dsp:sp>
    <dsp:sp modelId="{635474E8-07FF-4BF8-9303-D0E464AC6531}">
      <dsp:nvSpPr>
        <dsp:cNvPr id="0" name=""/>
        <dsp:cNvSpPr/>
      </dsp:nvSpPr>
      <dsp:spPr>
        <a:xfrm>
          <a:off x="3894138" y="1242665"/>
          <a:ext cx="1770062" cy="1062037"/>
        </a:xfrm>
        <a:prstGeom prst="rect">
          <a:avLst/>
        </a:prstGeom>
        <a:solidFill>
          <a:srgbClr val="7B1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молодёжь</a:t>
          </a:r>
        </a:p>
      </dsp:txBody>
      <dsp:txXfrm>
        <a:off x="3894138" y="1242665"/>
        <a:ext cx="1770062" cy="10620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48E03-0A97-4E26-9024-3F8F97E94500}">
      <dsp:nvSpPr>
        <dsp:cNvPr id="0" name=""/>
        <dsp:cNvSpPr/>
      </dsp:nvSpPr>
      <dsp:spPr>
        <a:xfrm>
          <a:off x="0" y="18314"/>
          <a:ext cx="5695720" cy="1113840"/>
        </a:xfrm>
        <a:prstGeom prst="roundRect">
          <a:avLst/>
        </a:prstGeom>
        <a:solidFill>
          <a:srgbClr val="D0A8AC"/>
        </a:solidFill>
        <a:ln w="12700" cap="flat" cmpd="sng" algn="ctr">
          <a:solidFill>
            <a:srgbClr val="D0A8A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не учитывают</a:t>
          </a:r>
          <a:r>
            <a:rPr lang="ru-RU" sz="2800" kern="1200" dirty="0"/>
            <a:t> </a:t>
          </a:r>
          <a:r>
            <a:rPr lang="ru-RU" sz="2800" b="1" kern="1200" dirty="0"/>
            <a:t>все возможные факторы</a:t>
          </a:r>
          <a:r>
            <a:rPr lang="en-US" sz="2800" b="1" kern="1200" dirty="0"/>
            <a:t>;</a:t>
          </a:r>
          <a:endParaRPr lang="ru-RU" sz="2800" kern="1200" dirty="0"/>
        </a:p>
      </dsp:txBody>
      <dsp:txXfrm>
        <a:off x="54373" y="72687"/>
        <a:ext cx="5586974" cy="1005094"/>
      </dsp:txXfrm>
    </dsp:sp>
    <dsp:sp modelId="{0FBCC42D-9E3D-4250-87C8-8B74965F9E35}">
      <dsp:nvSpPr>
        <dsp:cNvPr id="0" name=""/>
        <dsp:cNvSpPr/>
      </dsp:nvSpPr>
      <dsp:spPr>
        <a:xfrm>
          <a:off x="0" y="1212795"/>
          <a:ext cx="5695720" cy="1113840"/>
        </a:xfrm>
        <a:prstGeom prst="roundRect">
          <a:avLst/>
        </a:prstGeom>
        <a:solidFill>
          <a:srgbClr val="D0A8AC"/>
        </a:solidFill>
        <a:ln w="12700" cap="flat" cmpd="sng" algn="ctr">
          <a:solidFill>
            <a:srgbClr val="D0A8A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сложность для понимания и использования</a:t>
          </a:r>
          <a:r>
            <a:rPr lang="en-US" sz="2800" b="1" kern="1200" dirty="0"/>
            <a:t>;</a:t>
          </a:r>
          <a:endParaRPr lang="ru-RU" sz="2800" kern="1200" dirty="0"/>
        </a:p>
      </dsp:txBody>
      <dsp:txXfrm>
        <a:off x="54373" y="1267168"/>
        <a:ext cx="5586974" cy="1005094"/>
      </dsp:txXfrm>
    </dsp:sp>
    <dsp:sp modelId="{72327865-101C-4849-A7DA-B69001AC38AB}">
      <dsp:nvSpPr>
        <dsp:cNvPr id="0" name=""/>
        <dsp:cNvSpPr/>
      </dsp:nvSpPr>
      <dsp:spPr>
        <a:xfrm>
          <a:off x="0" y="2407275"/>
          <a:ext cx="5695720" cy="1113840"/>
        </a:xfrm>
        <a:prstGeom prst="roundRect">
          <a:avLst/>
        </a:prstGeom>
        <a:solidFill>
          <a:srgbClr val="D0A8AC"/>
        </a:solidFill>
        <a:ln w="12700" cap="flat" cmpd="sng" algn="ctr">
          <a:solidFill>
            <a:srgbClr val="D0A8A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необходимость постоянного обновления и корректировки.</a:t>
          </a:r>
          <a:endParaRPr lang="ru-RU" sz="2800" kern="1200"/>
        </a:p>
      </dsp:txBody>
      <dsp:txXfrm>
        <a:off x="54373" y="2461648"/>
        <a:ext cx="5586974" cy="10050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CE804-C908-41E7-A941-D482C556AC3E}">
      <dsp:nvSpPr>
        <dsp:cNvPr id="0" name=""/>
        <dsp:cNvSpPr/>
      </dsp:nvSpPr>
      <dsp:spPr>
        <a:xfrm>
          <a:off x="1984669" y="1549"/>
          <a:ext cx="1357795" cy="882566"/>
        </a:xfrm>
        <a:prstGeom prst="roundRect">
          <a:avLst/>
        </a:prstGeom>
        <a:solidFill>
          <a:srgbClr val="DCBEC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Неточность данных</a:t>
          </a:r>
          <a:endParaRPr lang="ru-RU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27752" y="44632"/>
        <a:ext cx="1271629" cy="796400"/>
      </dsp:txXfrm>
    </dsp:sp>
    <dsp:sp modelId="{AEED9937-69F8-4CE6-ADF0-DBC4619B7996}">
      <dsp:nvSpPr>
        <dsp:cNvPr id="0" name=""/>
        <dsp:cNvSpPr/>
      </dsp:nvSpPr>
      <dsp:spPr>
        <a:xfrm>
          <a:off x="900078" y="442833"/>
          <a:ext cx="3526978" cy="3526978"/>
        </a:xfrm>
        <a:custGeom>
          <a:avLst/>
          <a:gdLst/>
          <a:ahLst/>
          <a:cxnLst/>
          <a:rect l="0" t="0" r="0" b="0"/>
          <a:pathLst>
            <a:path>
              <a:moveTo>
                <a:pt x="2451716" y="139840"/>
              </a:moveTo>
              <a:arcTo wR="1763489" hR="1763489" stAng="17578259" swAng="196177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E3F177-3046-4B01-B5EB-A946C6ABA5BC}">
      <dsp:nvSpPr>
        <dsp:cNvPr id="0" name=""/>
        <dsp:cNvSpPr/>
      </dsp:nvSpPr>
      <dsp:spPr>
        <a:xfrm>
          <a:off x="3661847" y="1220090"/>
          <a:ext cx="1357795" cy="882566"/>
        </a:xfrm>
        <a:prstGeom prst="roundRect">
          <a:avLst/>
        </a:prstGeom>
        <a:solidFill>
          <a:srgbClr val="DCBEC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Сложность модели</a:t>
          </a:r>
          <a:endParaRPr lang="ru-RU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704930" y="1263173"/>
        <a:ext cx="1271629" cy="796400"/>
      </dsp:txXfrm>
    </dsp:sp>
    <dsp:sp modelId="{9DC8CD7F-2171-4C23-B5A1-969CA149AA18}">
      <dsp:nvSpPr>
        <dsp:cNvPr id="0" name=""/>
        <dsp:cNvSpPr/>
      </dsp:nvSpPr>
      <dsp:spPr>
        <a:xfrm>
          <a:off x="900078" y="442833"/>
          <a:ext cx="3526978" cy="3526978"/>
        </a:xfrm>
        <a:custGeom>
          <a:avLst/>
          <a:gdLst/>
          <a:ahLst/>
          <a:cxnLst/>
          <a:rect l="0" t="0" r="0" b="0"/>
          <a:pathLst>
            <a:path>
              <a:moveTo>
                <a:pt x="3524556" y="1671097"/>
              </a:moveTo>
              <a:arcTo wR="1763489" hR="1763489" stAng="21419810" swAng="219648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8D5733-1550-4EFF-810E-40BC1E148874}">
      <dsp:nvSpPr>
        <dsp:cNvPr id="0" name=""/>
        <dsp:cNvSpPr/>
      </dsp:nvSpPr>
      <dsp:spPr>
        <a:xfrm>
          <a:off x="3021222" y="3191731"/>
          <a:ext cx="1357795" cy="882566"/>
        </a:xfrm>
        <a:prstGeom prst="roundRect">
          <a:avLst/>
        </a:prstGeom>
        <a:solidFill>
          <a:srgbClr val="DCBEC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Ограниченный анализ</a:t>
          </a:r>
          <a:endParaRPr lang="ru-RU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064305" y="3234814"/>
        <a:ext cx="1271629" cy="796400"/>
      </dsp:txXfrm>
    </dsp:sp>
    <dsp:sp modelId="{893AC15A-54C5-4ECA-9D34-753914916DC0}">
      <dsp:nvSpPr>
        <dsp:cNvPr id="0" name=""/>
        <dsp:cNvSpPr/>
      </dsp:nvSpPr>
      <dsp:spPr>
        <a:xfrm>
          <a:off x="900078" y="442833"/>
          <a:ext cx="3526978" cy="3526978"/>
        </a:xfrm>
        <a:custGeom>
          <a:avLst/>
          <a:gdLst/>
          <a:ahLst/>
          <a:cxnLst/>
          <a:rect l="0" t="0" r="0" b="0"/>
          <a:pathLst>
            <a:path>
              <a:moveTo>
                <a:pt x="2114137" y="3491765"/>
              </a:moveTo>
              <a:arcTo wR="1763489" hR="1763489" stAng="4711860" swAng="1376279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864D1-25C0-4569-8D38-88689973C1F7}">
      <dsp:nvSpPr>
        <dsp:cNvPr id="0" name=""/>
        <dsp:cNvSpPr/>
      </dsp:nvSpPr>
      <dsp:spPr>
        <a:xfrm>
          <a:off x="948117" y="3191731"/>
          <a:ext cx="1357795" cy="882566"/>
        </a:xfrm>
        <a:prstGeom prst="roundRect">
          <a:avLst/>
        </a:prstGeom>
        <a:solidFill>
          <a:srgbClr val="DCBEC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Человеческий фактор</a:t>
          </a:r>
          <a:endParaRPr lang="ru-RU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991200" y="3234814"/>
        <a:ext cx="1271629" cy="796400"/>
      </dsp:txXfrm>
    </dsp:sp>
    <dsp:sp modelId="{D5F6F26D-41F7-4EAD-ACE9-463066733F50}">
      <dsp:nvSpPr>
        <dsp:cNvPr id="0" name=""/>
        <dsp:cNvSpPr/>
      </dsp:nvSpPr>
      <dsp:spPr>
        <a:xfrm>
          <a:off x="900078" y="442833"/>
          <a:ext cx="3526978" cy="3526978"/>
        </a:xfrm>
        <a:custGeom>
          <a:avLst/>
          <a:gdLst/>
          <a:ahLst/>
          <a:cxnLst/>
          <a:rect l="0" t="0" r="0" b="0"/>
          <a:pathLst>
            <a:path>
              <a:moveTo>
                <a:pt x="294724" y="2739514"/>
              </a:moveTo>
              <a:arcTo wR="1763489" hR="1763489" stAng="8783707" swAng="219648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C5B4F-4CD4-401F-84A5-07D2FD0524D9}">
      <dsp:nvSpPr>
        <dsp:cNvPr id="0" name=""/>
        <dsp:cNvSpPr/>
      </dsp:nvSpPr>
      <dsp:spPr>
        <a:xfrm>
          <a:off x="307492" y="1220090"/>
          <a:ext cx="1357795" cy="882566"/>
        </a:xfrm>
        <a:prstGeom prst="roundRect">
          <a:avLst/>
        </a:prstGeom>
        <a:solidFill>
          <a:srgbClr val="DCBEC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Зависимость от внешних данных</a:t>
          </a:r>
          <a:endParaRPr lang="ru-RU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50575" y="1263173"/>
        <a:ext cx="1271629" cy="796400"/>
      </dsp:txXfrm>
    </dsp:sp>
    <dsp:sp modelId="{97B3AF18-65C1-4C7D-BB3D-65A84593690C}">
      <dsp:nvSpPr>
        <dsp:cNvPr id="0" name=""/>
        <dsp:cNvSpPr/>
      </dsp:nvSpPr>
      <dsp:spPr>
        <a:xfrm>
          <a:off x="900078" y="442833"/>
          <a:ext cx="3526978" cy="3526978"/>
        </a:xfrm>
        <a:custGeom>
          <a:avLst/>
          <a:gdLst/>
          <a:ahLst/>
          <a:cxnLst/>
          <a:rect l="0" t="0" r="0" b="0"/>
          <a:pathLst>
            <a:path>
              <a:moveTo>
                <a:pt x="307242" y="768883"/>
              </a:moveTo>
              <a:arcTo wR="1763489" hR="1763489" stAng="12859968" swAng="1961773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FA54C-8797-4596-8710-BE73A68796A6}">
      <dsp:nvSpPr>
        <dsp:cNvPr id="0" name=""/>
        <dsp:cNvSpPr/>
      </dsp:nvSpPr>
      <dsp:spPr>
        <a:xfrm>
          <a:off x="0" y="0"/>
          <a:ext cx="3248026" cy="561600"/>
        </a:xfrm>
        <a:prstGeom prst="roundRect">
          <a:avLst/>
        </a:prstGeom>
        <a:solidFill>
          <a:srgbClr val="6247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Более 4 миллионов студентов</a:t>
          </a:r>
        </a:p>
      </dsp:txBody>
      <dsp:txXfrm>
        <a:off x="27415" y="27415"/>
        <a:ext cx="3193196" cy="5067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1BEEF-D4EA-4628-86E3-CA7CB7C201EA}">
      <dsp:nvSpPr>
        <dsp:cNvPr id="0" name=""/>
        <dsp:cNvSpPr/>
      </dsp:nvSpPr>
      <dsp:spPr>
        <a:xfrm>
          <a:off x="0" y="0"/>
          <a:ext cx="3248027" cy="561600"/>
        </a:xfrm>
        <a:prstGeom prst="roundRect">
          <a:avLst/>
        </a:prstGeom>
        <a:solidFill>
          <a:srgbClr val="6247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Более  700 вузов по России</a:t>
          </a:r>
        </a:p>
      </dsp:txBody>
      <dsp:txXfrm>
        <a:off x="27415" y="27415"/>
        <a:ext cx="3193197" cy="5067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390EB-7167-476E-8669-4429B1EDAAA2}">
      <dsp:nvSpPr>
        <dsp:cNvPr id="0" name=""/>
        <dsp:cNvSpPr/>
      </dsp:nvSpPr>
      <dsp:spPr>
        <a:xfrm>
          <a:off x="0" y="0"/>
          <a:ext cx="5676901" cy="561600"/>
        </a:xfrm>
        <a:prstGeom prst="roundRect">
          <a:avLst/>
        </a:prstGeom>
        <a:solidFill>
          <a:srgbClr val="624730"/>
        </a:solidFill>
        <a:ln w="12700" cap="flat" cmpd="sng" algn="ctr">
          <a:solidFill>
            <a:srgbClr val="6B4F3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55 вузов в Краснодарском крае и Республике Адыгея</a:t>
          </a:r>
          <a:endParaRPr lang="ru-RU" sz="1800" kern="1200" dirty="0"/>
        </a:p>
      </dsp:txBody>
      <dsp:txXfrm>
        <a:off x="27415" y="27415"/>
        <a:ext cx="5622071" cy="5067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BB083-2638-4D4C-A953-DFF6FB0C5BD8}">
      <dsp:nvSpPr>
        <dsp:cNvPr id="0" name=""/>
        <dsp:cNvSpPr/>
      </dsp:nvSpPr>
      <dsp:spPr>
        <a:xfrm>
          <a:off x="0" y="124688"/>
          <a:ext cx="5338306" cy="431730"/>
        </a:xfrm>
        <a:prstGeom prst="roundRect">
          <a:avLst/>
        </a:prstGeom>
        <a:solidFill>
          <a:srgbClr val="E9D5D1"/>
        </a:solidFill>
        <a:ln w="12700" cap="flat" cmpd="sng" algn="ctr">
          <a:solidFill>
            <a:srgbClr val="E9D5D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rgbClr val="931F22"/>
              </a:solidFill>
            </a:rPr>
            <a:t>Коллаборации</a:t>
          </a:r>
          <a:r>
            <a:rPr lang="ru-RU" sz="1800" kern="1200" dirty="0">
              <a:solidFill>
                <a:srgbClr val="931F22"/>
              </a:solidFill>
            </a:rPr>
            <a:t> со </a:t>
          </a:r>
          <a:r>
            <a:rPr lang="ru-RU" sz="1800" kern="1200" dirty="0" err="1">
              <a:solidFill>
                <a:srgbClr val="931F22"/>
              </a:solidFill>
            </a:rPr>
            <a:t>стейкхолдерами</a:t>
          </a:r>
          <a:endParaRPr lang="ru-RU" sz="1800" kern="1200" dirty="0">
            <a:solidFill>
              <a:srgbClr val="931F22"/>
            </a:solidFill>
          </a:endParaRPr>
        </a:p>
      </dsp:txBody>
      <dsp:txXfrm>
        <a:off x="21075" y="145763"/>
        <a:ext cx="5296156" cy="389580"/>
      </dsp:txXfrm>
    </dsp:sp>
    <dsp:sp modelId="{F84F2BE2-4DDC-46FB-BDF8-AB3558A730B0}">
      <dsp:nvSpPr>
        <dsp:cNvPr id="0" name=""/>
        <dsp:cNvSpPr/>
      </dsp:nvSpPr>
      <dsp:spPr>
        <a:xfrm>
          <a:off x="0" y="807868"/>
          <a:ext cx="5338306" cy="431730"/>
        </a:xfrm>
        <a:prstGeom prst="roundRect">
          <a:avLst/>
        </a:prstGeom>
        <a:solidFill>
          <a:srgbClr val="E9D5D1"/>
        </a:solidFill>
        <a:ln w="12700" cap="flat" cmpd="sng" algn="ctr">
          <a:solidFill>
            <a:srgbClr val="E9D5D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931F22"/>
              </a:solidFill>
            </a:rPr>
            <a:t>Создание и запуск сайта в информационных целях</a:t>
          </a:r>
        </a:p>
      </dsp:txBody>
      <dsp:txXfrm>
        <a:off x="21075" y="828943"/>
        <a:ext cx="5296156" cy="389580"/>
      </dsp:txXfrm>
    </dsp:sp>
    <dsp:sp modelId="{421B99DA-957A-4076-A994-87960BA09B9C}">
      <dsp:nvSpPr>
        <dsp:cNvPr id="0" name=""/>
        <dsp:cNvSpPr/>
      </dsp:nvSpPr>
      <dsp:spPr>
        <a:xfrm>
          <a:off x="0" y="1564309"/>
          <a:ext cx="5338306" cy="431730"/>
        </a:xfrm>
        <a:prstGeom prst="roundRect">
          <a:avLst/>
        </a:prstGeom>
        <a:solidFill>
          <a:srgbClr val="E9D5D1"/>
        </a:solidFill>
        <a:ln w="12700" cap="flat" cmpd="sng" algn="ctr">
          <a:solidFill>
            <a:srgbClr val="E9D5D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931F22"/>
              </a:solidFill>
            </a:rPr>
            <a:t>Контекстная реклама</a:t>
          </a:r>
        </a:p>
      </dsp:txBody>
      <dsp:txXfrm>
        <a:off x="21075" y="1585384"/>
        <a:ext cx="5296156" cy="3895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9EC57-EB92-44B5-9F88-5D055567D9C1}">
      <dsp:nvSpPr>
        <dsp:cNvPr id="0" name=""/>
        <dsp:cNvSpPr/>
      </dsp:nvSpPr>
      <dsp:spPr>
        <a:xfrm>
          <a:off x="0" y="21623"/>
          <a:ext cx="8532458" cy="684450"/>
        </a:xfrm>
        <a:prstGeom prst="roundRect">
          <a:avLst/>
        </a:prstGeom>
        <a:solidFill>
          <a:srgbClr val="E9D5D1"/>
        </a:solidFill>
        <a:ln w="12700" cap="flat" cmpd="sng" algn="ctr">
          <a:solidFill>
            <a:srgbClr val="E9D5D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931F22"/>
              </a:solidFill>
            </a:rPr>
            <a:t>Комплекс мероприятий вывода и дальнейшего продвижения на рынок мобильного приложения </a:t>
          </a:r>
        </a:p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931F22"/>
              </a:solidFill>
            </a:rPr>
            <a:t> «Финансовая модель </a:t>
          </a:r>
          <a:r>
            <a:rPr lang="ru-RU" sz="1500" b="1" kern="1200" dirty="0" err="1">
              <a:solidFill>
                <a:srgbClr val="931F22"/>
              </a:solidFill>
            </a:rPr>
            <a:t>стартап</a:t>
          </a:r>
          <a:r>
            <a:rPr lang="ru-RU" sz="1500" b="1" kern="1200" dirty="0">
              <a:solidFill>
                <a:srgbClr val="931F22"/>
              </a:solidFill>
            </a:rPr>
            <a:t>-проекта» :</a:t>
          </a:r>
          <a:endParaRPr lang="ru-RU" sz="1500" kern="1200" dirty="0">
            <a:solidFill>
              <a:srgbClr val="931F22"/>
            </a:solidFill>
          </a:endParaRPr>
        </a:p>
      </dsp:txBody>
      <dsp:txXfrm>
        <a:off x="33412" y="55035"/>
        <a:ext cx="8465634" cy="617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D438C-9BA8-4791-82DF-C552E7777410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23449-CA76-4358-85CC-2B490D100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150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18" Type="http://schemas.openxmlformats.org/officeDocument/2006/relationships/diagramQuickStyle" Target="../diagrams/quickStyle3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diagramLayout" Target="../diagrams/layout3.xml"/><Relationship Id="rId2" Type="http://schemas.openxmlformats.org/officeDocument/2006/relationships/image" Target="../media/image1.png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7.pn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19" Type="http://schemas.openxmlformats.org/officeDocument/2006/relationships/diagramColors" Target="../diagrams/colors3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QuickStyle" Target="../diagrams/quickStyle5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4.xml"/><Relationship Id="rId12" Type="http://schemas.openxmlformats.org/officeDocument/2006/relationships/diagramLayout" Target="../diagrams/layou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diagramData" Target="../diagrams/data5.xml"/><Relationship Id="rId5" Type="http://schemas.openxmlformats.org/officeDocument/2006/relationships/image" Target="../media/image7.png"/><Relationship Id="rId15" Type="http://schemas.microsoft.com/office/2007/relationships/diagramDrawing" Target="../diagrams/drawing5.xml"/><Relationship Id="rId10" Type="http://schemas.microsoft.com/office/2007/relationships/diagramDrawing" Target="../diagrams/drawing4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4.xml"/><Relationship Id="rId14" Type="http://schemas.openxmlformats.org/officeDocument/2006/relationships/diagramColors" Target="../diagrams/colors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3" Type="http://schemas.openxmlformats.org/officeDocument/2006/relationships/image" Target="../media/image2.png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" Type="http://schemas.openxmlformats.org/officeDocument/2006/relationships/image" Target="../media/image1.png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microsoft.com/office/2007/relationships/diagramDrawing" Target="../diagrams/drawing6.xml"/><Relationship Id="rId5" Type="http://schemas.openxmlformats.org/officeDocument/2006/relationships/image" Target="../media/image7.png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4" Type="http://schemas.openxmlformats.org/officeDocument/2006/relationships/image" Target="../media/image6.png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ordstat.yandex.ru/#!/history?words=%D1%84%D0%B8%D0%BD%D0%B0%D0%BD%D1%81%D0%BE%D0%B2%D0%B0%D1%8F%20%D0%BC%D0%BE%D0%B4%D0%B5%D0%BB%D1%8C%20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3" Type="http://schemas.openxmlformats.org/officeDocument/2006/relationships/image" Target="../media/image2.png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2" Type="http://schemas.openxmlformats.org/officeDocument/2006/relationships/image" Target="../media/image1.png"/><Relationship Id="rId1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microsoft.com/office/2007/relationships/diagramDrawing" Target="../diagrams/drawing9.xml"/><Relationship Id="rId5" Type="http://schemas.openxmlformats.org/officeDocument/2006/relationships/image" Target="../media/image7.png"/><Relationship Id="rId15" Type="http://schemas.openxmlformats.org/officeDocument/2006/relationships/diagramColors" Target="../diagrams/colors10.xml"/><Relationship Id="rId10" Type="http://schemas.openxmlformats.org/officeDocument/2006/relationships/diagramColors" Target="../diagrams/colors9.xml"/><Relationship Id="rId4" Type="http://schemas.openxmlformats.org/officeDocument/2006/relationships/image" Target="../media/image6.png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.png"/><Relationship Id="rId7" Type="http://schemas.openxmlformats.org/officeDocument/2006/relationships/hyperlink" Target="mailto:diiiannna@icloud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751C23"/>
                </a:solidFill>
                <a:ea typeface="Cambria Math" panose="02040503050406030204" pitchFamily="18" charset="0"/>
              </a:rPr>
              <a:t>Мобильное приложение «Финансовая модель </a:t>
            </a:r>
            <a:r>
              <a:rPr lang="ru-RU" sz="4800" dirty="0" err="1">
                <a:solidFill>
                  <a:srgbClr val="751C23"/>
                </a:solidFill>
                <a:ea typeface="Cambria Math" panose="02040503050406030204" pitchFamily="18" charset="0"/>
              </a:rPr>
              <a:t>стартап</a:t>
            </a:r>
            <a:r>
              <a:rPr lang="ru-RU" sz="4800" dirty="0">
                <a:solidFill>
                  <a:srgbClr val="751C23"/>
                </a:solidFill>
                <a:ea typeface="Cambria Math" panose="02040503050406030204" pitchFamily="18" charset="0"/>
              </a:rPr>
              <a:t>-проекта»</a:t>
            </a:r>
            <a:endParaRPr lang="ru-RU" sz="4800" dirty="0">
              <a:solidFill>
                <a:srgbClr val="751C23"/>
              </a:solidFill>
            </a:endParaRP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67708" y="5038342"/>
            <a:ext cx="4589678" cy="1655762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dirty="0" err="1">
                <a:solidFill>
                  <a:srgbClr val="751C23"/>
                </a:solidFill>
              </a:rPr>
              <a:t>Ашинова</a:t>
            </a:r>
            <a:r>
              <a:rPr lang="ru-RU" dirty="0">
                <a:solidFill>
                  <a:srgbClr val="751C23"/>
                </a:solidFill>
              </a:rPr>
              <a:t> Марина </a:t>
            </a:r>
            <a:r>
              <a:rPr lang="ru-RU" dirty="0" err="1">
                <a:solidFill>
                  <a:srgbClr val="751C23"/>
                </a:solidFill>
              </a:rPr>
              <a:t>Казбековна</a:t>
            </a:r>
            <a:r>
              <a:rPr lang="ru-RU" dirty="0">
                <a:solidFill>
                  <a:srgbClr val="751C23"/>
                </a:solidFill>
              </a:rPr>
              <a:t> – наставник</a:t>
            </a:r>
          </a:p>
          <a:p>
            <a:pPr algn="l"/>
            <a:r>
              <a:rPr lang="ru-RU" dirty="0">
                <a:solidFill>
                  <a:srgbClr val="751C23"/>
                </a:solidFill>
              </a:rPr>
              <a:t>Кат Диана </a:t>
            </a:r>
            <a:r>
              <a:rPr lang="ru-RU" dirty="0" err="1">
                <a:solidFill>
                  <a:srgbClr val="751C23"/>
                </a:solidFill>
              </a:rPr>
              <a:t>Аслановна</a:t>
            </a:r>
            <a:r>
              <a:rPr lang="ru-RU" dirty="0">
                <a:solidFill>
                  <a:srgbClr val="751C23"/>
                </a:solidFill>
              </a:rPr>
              <a:t>, группа ЭК-21  – лидер</a:t>
            </a:r>
          </a:p>
          <a:p>
            <a:pPr algn="l"/>
            <a:r>
              <a:rPr lang="ru-RU" dirty="0">
                <a:solidFill>
                  <a:srgbClr val="751C23"/>
                </a:solidFill>
              </a:rPr>
              <a:t>Сербина Ангелина Сергеевна, группа ПИ-21 – участник </a:t>
            </a:r>
          </a:p>
          <a:p>
            <a:pPr algn="l"/>
            <a:r>
              <a:rPr lang="ru-RU" dirty="0" err="1">
                <a:solidFill>
                  <a:srgbClr val="751C23"/>
                </a:solidFill>
              </a:rPr>
              <a:t>Ускова</a:t>
            </a:r>
            <a:r>
              <a:rPr lang="ru-RU" dirty="0">
                <a:solidFill>
                  <a:srgbClr val="751C23"/>
                </a:solidFill>
              </a:rPr>
              <a:t> Маргарита Евгеньевна, группа ПИ-21 – участник</a:t>
            </a:r>
          </a:p>
          <a:p>
            <a:pPr algn="l"/>
            <a:r>
              <a:rPr lang="ru-RU" dirty="0">
                <a:solidFill>
                  <a:srgbClr val="751C23"/>
                </a:solidFill>
              </a:rPr>
              <a:t>Алтухов Ростислав Алексеевич, группа ПИ-21 – участник</a:t>
            </a:r>
          </a:p>
          <a:p>
            <a:pPr algn="l"/>
            <a:r>
              <a:rPr lang="ru-RU" dirty="0" err="1">
                <a:solidFill>
                  <a:srgbClr val="751C23"/>
                </a:solidFill>
              </a:rPr>
              <a:t>Лотаков</a:t>
            </a:r>
            <a:r>
              <a:rPr lang="ru-RU" dirty="0">
                <a:solidFill>
                  <a:srgbClr val="751C23"/>
                </a:solidFill>
              </a:rPr>
              <a:t> Артур Вячеславович – участник</a:t>
            </a:r>
          </a:p>
          <a:p>
            <a:pPr algn="l"/>
            <a:endParaRPr lang="ru-RU" b="1" dirty="0"/>
          </a:p>
          <a:p>
            <a:pPr algn="l"/>
            <a:endParaRPr lang="ru-RU" b="1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rgbClr val="751C23"/>
                </a:solidFill>
                <a:latin typeface="+mj-lt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61494" y="663814"/>
            <a:ext cx="5248705" cy="835215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Актуальность проекта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4077095412"/>
              </p:ext>
            </p:extLst>
          </p:nvPr>
        </p:nvGraphicFramePr>
        <p:xfrm>
          <a:off x="161494" y="1470454"/>
          <a:ext cx="5278635" cy="5251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371878" y="850006"/>
            <a:ext cx="33217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843C0C"/>
                </a:solidFill>
                <a:latin typeface="+mj-lt"/>
              </a:rPr>
              <a:t>Цель проекта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1291788-FEEE-4EAD-9EE9-3A0A14862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7881761"/>
              </p:ext>
            </p:extLst>
          </p:nvPr>
        </p:nvGraphicFramePr>
        <p:xfrm>
          <a:off x="6264500" y="1743124"/>
          <a:ext cx="5408253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464299" y="3593709"/>
            <a:ext cx="47035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843C0C"/>
                </a:solidFill>
                <a:latin typeface="+mj-lt"/>
              </a:rPr>
              <a:t>Целевая аудитория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F7331F2-BC9C-4AB8-905E-4A21A2BA97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598703"/>
              </p:ext>
            </p:extLst>
          </p:nvPr>
        </p:nvGraphicFramePr>
        <p:xfrm>
          <a:off x="6464299" y="4459409"/>
          <a:ext cx="5664201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8EF7A3F-E567-4531-9A61-0B3E78DD8230}"/>
              </a:ext>
            </a:extLst>
          </p:cNvPr>
          <p:cNvSpPr txBox="1"/>
          <p:nvPr/>
        </p:nvSpPr>
        <p:spPr>
          <a:xfrm>
            <a:off x="6400799" y="5730465"/>
            <a:ext cx="19530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bg1"/>
                </a:solidFill>
              </a:rPr>
              <a:t>учебные центры </a:t>
            </a:r>
          </a:p>
          <a:p>
            <a:pPr lvl="0" algn="ctr"/>
            <a:r>
              <a:rPr lang="ru-RU" sz="1600" dirty="0">
                <a:solidFill>
                  <a:schemeClr val="bg1"/>
                </a:solidFill>
              </a:rPr>
              <a:t>дополнительного </a:t>
            </a:r>
          </a:p>
          <a:p>
            <a:pPr lvl="0" algn="ctr"/>
            <a:r>
              <a:rPr lang="ru-RU" sz="1600" dirty="0">
                <a:solidFill>
                  <a:schemeClr val="bg1"/>
                </a:solidFill>
              </a:rPr>
              <a:t>профессионального</a:t>
            </a:r>
          </a:p>
          <a:p>
            <a:pPr lvl="0" algn="ctr"/>
            <a:r>
              <a:rPr lang="ru-RU" sz="1600" dirty="0">
                <a:solidFill>
                  <a:schemeClr val="bg1"/>
                </a:solidFill>
              </a:rPr>
              <a:t>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6415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Arial" panose="020B0604020202020204" pitchFamily="34" charset="0"/>
                <a:buChar char="•"/>
              </a:pPr>
              <a:endParaRPr lang="ru-RU" sz="4000" b="1" dirty="0">
                <a:solidFill>
                  <a:srgbClr val="843C0C"/>
                </a:solidFill>
                <a:latin typeface="+mj-lt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:a16="http://schemas.microsoft.com/office/drawing/2014/main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623" y="460421"/>
            <a:ext cx="2681101" cy="911089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Проблемы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7498745" y="1258878"/>
            <a:ext cx="8817654" cy="9208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61973" y="726564"/>
            <a:ext cx="6972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843C0C"/>
                </a:solidFill>
                <a:latin typeface="+mj-lt"/>
                <a:cs typeface="Arial" panose="020B0604020202020204" pitchFamily="34" charset="0"/>
              </a:rPr>
              <a:t>Недостатки существующих решений</a:t>
            </a:r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2022401046"/>
              </p:ext>
            </p:extLst>
          </p:nvPr>
        </p:nvGraphicFramePr>
        <p:xfrm>
          <a:off x="6183248" y="2238402"/>
          <a:ext cx="5695720" cy="353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421035094"/>
              </p:ext>
            </p:extLst>
          </p:nvPr>
        </p:nvGraphicFramePr>
        <p:xfrm>
          <a:off x="84530" y="1846374"/>
          <a:ext cx="5327135" cy="4134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181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1270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61250" y="442329"/>
            <a:ext cx="11330650" cy="83521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51C23"/>
                </a:solidFill>
              </a:rPr>
              <a:t>Примерная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структурная схема приложения.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07686775-0FCA-49E3-A682-FF98DA1C7C7C}"/>
              </a:ext>
            </a:extLst>
          </p:cNvPr>
          <p:cNvSpPr txBox="1">
            <a:spLocks/>
          </p:cNvSpPr>
          <p:nvPr/>
        </p:nvSpPr>
        <p:spPr>
          <a:xfrm>
            <a:off x="284428" y="1501223"/>
            <a:ext cx="9741216" cy="9110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5125" y="1319272"/>
            <a:ext cx="3426590" cy="5305791"/>
          </a:xfrm>
          <a:prstGeom prst="roundRect">
            <a:avLst/>
          </a:prstGeom>
          <a:solidFill>
            <a:srgbClr val="751C2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Параметры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Длительность прогнозного периода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Начальный момент прогнозного периода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Инвестиции в проект:</a:t>
            </a:r>
          </a:p>
          <a:p>
            <a:r>
              <a:rPr lang="ru-RU" sz="1400" dirty="0"/>
              <a:t>-собственные средства</a:t>
            </a:r>
          </a:p>
          <a:p>
            <a:r>
              <a:rPr lang="ru-RU" sz="1400" dirty="0"/>
              <a:t>-государственные средства (субсидии)</a:t>
            </a:r>
          </a:p>
          <a:p>
            <a:r>
              <a:rPr lang="ru-RU" sz="1400" dirty="0"/>
              <a:t>- заемные средства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Итого инвестиций: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Соотношение собственных и государственных средств: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Стоимость продукции, работ, услуг (руб.)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Зарплата и средняя численность сотрудников Центра, чел. и </a:t>
            </a:r>
            <a:r>
              <a:rPr lang="ru-RU" sz="1400" dirty="0" err="1"/>
              <a:t>руб</a:t>
            </a:r>
            <a:r>
              <a:rPr lang="ru-RU" sz="1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Прогнозируемый уровень инфляции,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 Прогноз изменения темпов роста тарифов на электроэнергию,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 Прогноз отчислений в ФСС,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09564" y="1341349"/>
            <a:ext cx="3734512" cy="2222500"/>
          </a:xfrm>
          <a:prstGeom prst="roundRect">
            <a:avLst/>
          </a:prstGeom>
          <a:solidFill>
            <a:srgbClr val="751C2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Прогнозные показатели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59781" y="4208186"/>
            <a:ext cx="3734512" cy="2375049"/>
          </a:xfrm>
          <a:prstGeom prst="roundRect">
            <a:avLst/>
          </a:prstGeom>
          <a:solidFill>
            <a:srgbClr val="751C2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Оценка экономической эффективности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чистый дисконтированный доход ЧДД,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DPB(дисконтированный период окупаемости проекта, в месяцев)</a:t>
            </a:r>
          </a:p>
        </p:txBody>
      </p:sp>
      <p:sp>
        <p:nvSpPr>
          <p:cNvPr id="18" name="Стрелка вправо 47">
            <a:extLst>
              <a:ext uri="{FF2B5EF4-FFF2-40B4-BE49-F238E27FC236}">
                <a16:creationId xmlns:a16="http://schemas.microsoft.com/office/drawing/2014/main" id="{04BA6B20-F168-4450-BAE0-A2A2D9E661D8}"/>
              </a:ext>
            </a:extLst>
          </p:cNvPr>
          <p:cNvSpPr/>
          <p:nvPr/>
        </p:nvSpPr>
        <p:spPr>
          <a:xfrm>
            <a:off x="3946143" y="2168758"/>
            <a:ext cx="393107" cy="487110"/>
          </a:xfrm>
          <a:prstGeom prst="rightArrow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47">
            <a:extLst>
              <a:ext uri="{FF2B5EF4-FFF2-40B4-BE49-F238E27FC236}">
                <a16:creationId xmlns:a16="http://schemas.microsoft.com/office/drawing/2014/main" id="{04BA6B20-F168-4450-BAE0-A2A2D9E661D8}"/>
              </a:ext>
            </a:extLst>
          </p:cNvPr>
          <p:cNvSpPr/>
          <p:nvPr/>
        </p:nvSpPr>
        <p:spPr>
          <a:xfrm>
            <a:off x="8645199" y="2209044"/>
            <a:ext cx="393107" cy="487110"/>
          </a:xfrm>
          <a:prstGeom prst="rightArrow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9765368" y="1330735"/>
            <a:ext cx="2280145" cy="607526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Потребность в финансировании проекта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9765368" y="2144700"/>
            <a:ext cx="2236448" cy="607561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 капитальных вложений</a:t>
            </a:r>
          </a:p>
        </p:txBody>
      </p:sp>
      <p:sp>
        <p:nvSpPr>
          <p:cNvPr id="23" name="Пятиугольник 22"/>
          <p:cNvSpPr/>
          <p:nvPr/>
        </p:nvSpPr>
        <p:spPr>
          <a:xfrm>
            <a:off x="9772886" y="3710200"/>
            <a:ext cx="2236447" cy="596206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 объемов продаж</a:t>
            </a:r>
          </a:p>
        </p:txBody>
      </p:sp>
      <p:sp>
        <p:nvSpPr>
          <p:cNvPr id="24" name="Пятиугольник 23"/>
          <p:cNvSpPr/>
          <p:nvPr/>
        </p:nvSpPr>
        <p:spPr>
          <a:xfrm>
            <a:off x="9772885" y="2911841"/>
            <a:ext cx="2236447" cy="579157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 выручки</a:t>
            </a:r>
          </a:p>
        </p:txBody>
      </p:sp>
      <p:sp>
        <p:nvSpPr>
          <p:cNvPr id="28" name="Пятиугольник 27"/>
          <p:cNvSpPr/>
          <p:nvPr/>
        </p:nvSpPr>
        <p:spPr>
          <a:xfrm>
            <a:off x="9772887" y="4473592"/>
            <a:ext cx="2236446" cy="603861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 затрат на персонал</a:t>
            </a:r>
          </a:p>
        </p:txBody>
      </p:sp>
      <p:sp>
        <p:nvSpPr>
          <p:cNvPr id="29" name="Пятиугольник 28"/>
          <p:cNvSpPr/>
          <p:nvPr/>
        </p:nvSpPr>
        <p:spPr>
          <a:xfrm>
            <a:off x="9772887" y="5261269"/>
            <a:ext cx="2148914" cy="603861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 затрат по проекту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9795436" y="6008032"/>
            <a:ext cx="2136820" cy="603861"/>
          </a:xfrm>
          <a:prstGeom prst="homePlate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Прогнозный отчет о прибылях и убытках</a:t>
            </a:r>
          </a:p>
        </p:txBody>
      </p:sp>
      <p:sp>
        <p:nvSpPr>
          <p:cNvPr id="31" name="Стрелка вправо 30"/>
          <p:cNvSpPr/>
          <p:nvPr/>
        </p:nvSpPr>
        <p:spPr>
          <a:xfrm rot="10800000">
            <a:off x="8645199" y="5077453"/>
            <a:ext cx="393107" cy="487110"/>
          </a:xfrm>
          <a:prstGeom prst="rightArrow">
            <a:avLst/>
          </a:prstGeom>
          <a:solidFill>
            <a:srgbClr val="751C23"/>
          </a:solidFill>
          <a:ln>
            <a:solidFill>
              <a:srgbClr val="751C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Левая фигурная скобка 31">
            <a:extLst>
              <a:ext uri="{FF2B5EF4-FFF2-40B4-BE49-F238E27FC236}">
                <a16:creationId xmlns:a16="http://schemas.microsoft.com/office/drawing/2014/main" id="{F3A3454C-717C-45D9-ADCB-377308178043}"/>
              </a:ext>
            </a:extLst>
          </p:cNvPr>
          <p:cNvSpPr/>
          <p:nvPr/>
        </p:nvSpPr>
        <p:spPr>
          <a:xfrm>
            <a:off x="9215767" y="1149708"/>
            <a:ext cx="393107" cy="557699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03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1269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31150" y="362627"/>
            <a:ext cx="6422450" cy="835215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Рынок</a:t>
            </a: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3">
            <a:extLst>
              <a:ext uri="{FF2B5EF4-FFF2-40B4-BE49-F238E27FC236}">
                <a16:creationId xmlns:a16="http://schemas.microsoft.com/office/drawing/2014/main" id="{7D60E752-BE6A-440D-A8B2-010BAD9E6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044880"/>
              </p:ext>
            </p:extLst>
          </p:nvPr>
        </p:nvGraphicFramePr>
        <p:xfrm>
          <a:off x="458189" y="1083118"/>
          <a:ext cx="11014764" cy="5774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9692">
                  <a:extLst>
                    <a:ext uri="{9D8B030D-6E8A-4147-A177-3AD203B41FA5}">
                      <a16:colId xmlns:a16="http://schemas.microsoft.com/office/drawing/2014/main" val="2717209523"/>
                    </a:ext>
                  </a:extLst>
                </a:gridCol>
                <a:gridCol w="2765024">
                  <a:extLst>
                    <a:ext uri="{9D8B030D-6E8A-4147-A177-3AD203B41FA5}">
                      <a16:colId xmlns:a16="http://schemas.microsoft.com/office/drawing/2014/main" val="3118946004"/>
                    </a:ext>
                  </a:extLst>
                </a:gridCol>
                <a:gridCol w="2765024">
                  <a:extLst>
                    <a:ext uri="{9D8B030D-6E8A-4147-A177-3AD203B41FA5}">
                      <a16:colId xmlns:a16="http://schemas.microsoft.com/office/drawing/2014/main" val="1663996075"/>
                    </a:ext>
                  </a:extLst>
                </a:gridCol>
                <a:gridCol w="2765024">
                  <a:extLst>
                    <a:ext uri="{9D8B030D-6E8A-4147-A177-3AD203B41FA5}">
                      <a16:colId xmlns:a16="http://schemas.microsoft.com/office/drawing/2014/main" val="4128274278"/>
                    </a:ext>
                  </a:extLst>
                </a:gridCol>
              </a:tblGrid>
              <a:tr h="877867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</a:t>
                      </a:r>
                      <a:endParaRPr lang="ru-RU" dirty="0"/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Функционал</a:t>
                      </a:r>
                      <a:endParaRPr lang="ru-RU" dirty="0"/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Преимущества</a:t>
                      </a:r>
                      <a:endParaRPr lang="ru-RU" dirty="0"/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Недостатки</a:t>
                      </a:r>
                      <a:endParaRPr lang="ru-RU" dirty="0"/>
                    </a:p>
                  </a:txBody>
                  <a:tcPr>
                    <a:solidFill>
                      <a:srgbClr val="751C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506402"/>
                  </a:ext>
                </a:extLst>
              </a:tr>
              <a:tr h="10508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Альт-Инвест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(Россия)</a:t>
                      </a:r>
                      <a:endParaRPr lang="ru-R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финансами, ресурсами и сроками выполнения проектов, а также контролировать их реализацию на всех этапах. Создавать и анализировать различные варианты реализации проектов, оценивать их эффективность.</a:t>
                      </a:r>
                      <a:endParaRPr lang="ru-RU" sz="1000" dirty="0"/>
                    </a:p>
                  </a:txBody>
                  <a:tcPr>
                    <a:solidFill>
                      <a:srgbClr val="FCD4CC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Широкий функционал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Простота использования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Автоматизация процессов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Интеграция с другими системами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пользователей</a:t>
                      </a:r>
                      <a:endParaRPr lang="ru-RU" sz="1000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Сложность настройки для неопытных пользователей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Ограниченная поддержка мобильных устройств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стоимость лицензии</a:t>
                      </a:r>
                      <a:endParaRPr lang="ru-RU" sz="1000" dirty="0"/>
                    </a:p>
                  </a:txBody>
                  <a:tcPr>
                    <a:solidFill>
                      <a:srgbClr val="FCD4CC">
                        <a:alpha val="49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251959"/>
                  </a:ext>
                </a:extLst>
              </a:tr>
              <a:tr h="1185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Expert</a:t>
                      </a:r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USA)</a:t>
                      </a:r>
                      <a:endParaRPr lang="ru-R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позволяющая планировать инвестиционные решения без потери финансовых средств, предоставить необходимую финансовую отчётность потенциальным инвесторам и кредиторам, обосновать для них эффективность участия в проекте.</a:t>
                      </a:r>
                    </a:p>
                  </a:txBody>
                  <a:tcPr marL="68580" marR="68580" marT="0" marB="0">
                    <a:solidFill>
                      <a:srgbClr val="FCD4CC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финансовых моделей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инвестиционных проектов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Гибкость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Интеграция с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CD4CC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Высокая стоимость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Ограниченная мобильность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Сложность настройки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CD4CC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515412"/>
                  </a:ext>
                </a:extLst>
              </a:tr>
              <a:tr h="89164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ВРЕ24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Россия)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Онлайн-сервис для ведения бухгалтерии и управления финансами.</a:t>
                      </a:r>
                      <a:endParaRPr lang="ru-RU" sz="1000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Простота использования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Экономия времени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Мобильность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Безопасность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Гибкость</a:t>
                      </a:r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Ограниченный функционал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стоимость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Сложность интеграции с другими системами</a:t>
                      </a:r>
                      <a:endParaRPr lang="ru-RU" sz="1000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935819"/>
                  </a:ext>
                </a:extLst>
              </a:tr>
              <a:tr h="89164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MarketExpert.pro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(Россия)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Платформа для анализа рынков и прогнозирования продаж. Она помогает компаниям принимать обоснованные решения о стратегии развития, управлении ассортиментом и ценообразовании.</a:t>
                      </a:r>
                      <a:endParaRPr lang="ru-RU" sz="1000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Широкий функционал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Простота использования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Актуальность данных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стоимость подписки на программу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 службы поддержки</a:t>
                      </a:r>
                      <a:endParaRPr lang="ru-RU" sz="1000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392891"/>
                  </a:ext>
                </a:extLst>
              </a:tr>
              <a:tr h="877867">
                <a:tc>
                  <a:txBody>
                    <a:bodyPr/>
                    <a:lstStyle/>
                    <a:p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PlanBusiness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</a:t>
                      </a:r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Онлайн-сервис для самостоятельной разработки бизнес-плана с пошаговыми инструкциями по заполнению каждого раздела.</a:t>
                      </a:r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Простота использования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Понятный интерфейс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Гибкость программы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Модуль для анализа данных</a:t>
                      </a:r>
                    </a:p>
                  </a:txBody>
                  <a:tcPr marL="68580" marR="68580" marT="0" marB="0"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Большой функционал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стоимость программы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Сложный интерфейс</a:t>
                      </a:r>
                    </a:p>
                  </a:txBody>
                  <a:tcPr>
                    <a:solidFill>
                      <a:srgbClr val="FCD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43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5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C2C1E5E-B095-4EEF-87BB-45F53F2D849A}"/>
              </a:ext>
            </a:extLst>
          </p:cNvPr>
          <p:cNvGrpSpPr/>
          <p:nvPr/>
        </p:nvGrpSpPr>
        <p:grpSpPr>
          <a:xfrm>
            <a:off x="0" y="1269"/>
            <a:ext cx="12192000" cy="6858000"/>
            <a:chOff x="9053" y="0"/>
            <a:chExt cx="12192000" cy="68580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7CAB3BB9-8FCA-4041-9C83-F2AB7B04D16F}"/>
                </a:ext>
              </a:extLst>
            </p:cNvPr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865675D4-ED2A-492B-AD07-3A5174371C98}"/>
                </a:ext>
              </a:extLst>
            </p:cNvPr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A99FF622-0754-4272-BD57-13C2ACC34D2F}"/>
                  </a:ext>
                </a:extLst>
              </p:cNvPr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B50AC128-90AE-4312-B855-964A031210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66A61632-081A-4F5D-83A6-0EE2EB93BC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7B925244-A226-4E14-8A24-64ABA500FE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502077F7-406A-4ED7-B8C5-42A8309BE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B6D444E-08FA-41D1-9053-DC761DCFE784}"/>
              </a:ext>
            </a:extLst>
          </p:cNvPr>
          <p:cNvGrpSpPr/>
          <p:nvPr/>
        </p:nvGrpSpPr>
        <p:grpSpPr>
          <a:xfrm>
            <a:off x="685424" y="-1269"/>
            <a:ext cx="10287000" cy="6858000"/>
            <a:chOff x="866506" y="195239"/>
            <a:chExt cx="10287000" cy="685800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85CB162E-F16F-4260-A540-24EE35098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506" y="195239"/>
              <a:ext cx="10287000" cy="6858000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0BC05336-8F74-4AB8-AB5A-D14C3A620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alphaModFix amt="9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36" t="38576" r="41238" b="43948"/>
            <a:stretch/>
          </p:blipFill>
          <p:spPr>
            <a:xfrm>
              <a:off x="7421733" y="2707689"/>
              <a:ext cx="1464816" cy="1198486"/>
            </a:xfrm>
            <a:prstGeom prst="rect">
              <a:avLst/>
            </a:prstGeom>
          </p:spPr>
        </p:pic>
      </p:grpSp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05CCCB9E-AE76-4B7D-8A71-4DCA7045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505336"/>
              </p:ext>
            </p:extLst>
          </p:nvPr>
        </p:nvGraphicFramePr>
        <p:xfrm>
          <a:off x="419098" y="5484575"/>
          <a:ext cx="3248026" cy="561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E0229E4C-4021-46C8-B8BB-7027B80A8A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9312053"/>
              </p:ext>
            </p:extLst>
          </p:nvPr>
        </p:nvGraphicFramePr>
        <p:xfrm>
          <a:off x="419098" y="4875431"/>
          <a:ext cx="3248027" cy="561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5" name="Схема 24">
            <a:extLst>
              <a:ext uri="{FF2B5EF4-FFF2-40B4-BE49-F238E27FC236}">
                <a16:creationId xmlns:a16="http://schemas.microsoft.com/office/drawing/2014/main" id="{38454533-382E-465F-B786-1EF0B5F0D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891316"/>
              </p:ext>
            </p:extLst>
          </p:nvPr>
        </p:nvGraphicFramePr>
        <p:xfrm>
          <a:off x="419098" y="6224612"/>
          <a:ext cx="5676902" cy="561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4130700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5F77561-3B40-4EE5-BFC6-86857C52D78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E5A87391-7AFA-4BB5-BC00-A9989FB2F10D}"/>
                </a:ext>
              </a:extLst>
            </p:cNvPr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4B5C6414-7B88-4085-B29F-E9FC3B68C513}"/>
                </a:ext>
              </a:extLst>
            </p:cNvPr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1E4C17A7-FEF5-49E1-912F-1FBB9BD8C3B6}"/>
                  </a:ext>
                </a:extLst>
              </p:cNvPr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B0F9B96E-59E3-4237-8E64-67368A4111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E3C46BBB-215A-45F0-BBFC-99FC3505DE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0E218C9E-338B-4292-8585-46513B9B03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CAE58806-F897-4D4B-916A-18E2043A87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5228B57-1D40-4665-9B58-DCCBF15F3EBF}"/>
              </a:ext>
            </a:extLst>
          </p:cNvPr>
          <p:cNvSpPr txBox="1"/>
          <p:nvPr/>
        </p:nvSpPr>
        <p:spPr>
          <a:xfrm flipH="1">
            <a:off x="2771164" y="508105"/>
            <a:ext cx="75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solidFill>
                  <a:srgbClr val="751C23"/>
                </a:solidFill>
                <a:latin typeface="+mj-lt"/>
              </a:rPr>
              <a:t>Опрос потенциальных потребителей</a:t>
            </a:r>
            <a:r>
              <a:rPr lang="ru-RU" dirty="0">
                <a:latin typeface="+mj-lt"/>
              </a:rPr>
              <a:t>.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600B9E5-34FC-4A71-BB91-A67D5585AF57}"/>
              </a:ext>
            </a:extLst>
          </p:cNvPr>
          <p:cNvGrpSpPr/>
          <p:nvPr/>
        </p:nvGrpSpPr>
        <p:grpSpPr>
          <a:xfrm>
            <a:off x="2601157" y="4083728"/>
            <a:ext cx="6494331" cy="2666588"/>
            <a:chOff x="2665242" y="4204936"/>
            <a:chExt cx="6449321" cy="259715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1B06F8D-A322-4277-8335-DBC17D417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33" t="72868" r="35848" b="6071"/>
            <a:stretch/>
          </p:blipFill>
          <p:spPr>
            <a:xfrm>
              <a:off x="2665242" y="4204936"/>
              <a:ext cx="6449321" cy="2597150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903753F4-13A5-4915-855A-CC7EC4CA243E}"/>
                </a:ext>
              </a:extLst>
            </p:cNvPr>
            <p:cNvSpPr/>
            <p:nvPr/>
          </p:nvSpPr>
          <p:spPr>
            <a:xfrm>
              <a:off x="7920273" y="4259201"/>
              <a:ext cx="1175215" cy="3284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0DAC5CC-E9A5-4806-8138-4A016E79A2CB}"/>
                </a:ext>
              </a:extLst>
            </p:cNvPr>
            <p:cNvSpPr/>
            <p:nvPr/>
          </p:nvSpPr>
          <p:spPr>
            <a:xfrm>
              <a:off x="2665242" y="4492668"/>
              <a:ext cx="1175215" cy="3284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F31F0B4-EB36-4F55-BBCD-D6D490A3765D}"/>
              </a:ext>
            </a:extLst>
          </p:cNvPr>
          <p:cNvGrpSpPr/>
          <p:nvPr/>
        </p:nvGrpSpPr>
        <p:grpSpPr>
          <a:xfrm>
            <a:off x="175117" y="1311502"/>
            <a:ext cx="5113540" cy="2615157"/>
            <a:chOff x="106530" y="1468571"/>
            <a:chExt cx="4722921" cy="2381666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8B265EB-765E-4E7A-9F8A-78EE93CC80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30" t="25631" r="36432" b="39641"/>
            <a:stretch/>
          </p:blipFill>
          <p:spPr>
            <a:xfrm>
              <a:off x="106530" y="1468571"/>
              <a:ext cx="4722921" cy="2381666"/>
            </a:xfrm>
            <a:prstGeom prst="rect">
              <a:avLst/>
            </a:prstGeom>
          </p:spPr>
        </p:pic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C3EB757F-7CFC-4EAD-8621-0B8653FF985E}"/>
                </a:ext>
              </a:extLst>
            </p:cNvPr>
            <p:cNvSpPr/>
            <p:nvPr/>
          </p:nvSpPr>
          <p:spPr>
            <a:xfrm>
              <a:off x="177553" y="1688820"/>
              <a:ext cx="674703" cy="3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D6161D9-AB86-45D0-A3C6-7FEFEFCFF175}"/>
              </a:ext>
            </a:extLst>
          </p:cNvPr>
          <p:cNvGrpSpPr/>
          <p:nvPr/>
        </p:nvGrpSpPr>
        <p:grpSpPr>
          <a:xfrm>
            <a:off x="6798125" y="1311503"/>
            <a:ext cx="4874628" cy="2615157"/>
            <a:chOff x="6822017" y="1468571"/>
            <a:chExt cx="4508526" cy="2381666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6938448-7AE9-4F6C-861D-72668FFF14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57" t="43106" r="38263" b="22165"/>
            <a:stretch/>
          </p:blipFill>
          <p:spPr>
            <a:xfrm>
              <a:off x="6822017" y="1468571"/>
              <a:ext cx="4508526" cy="2381666"/>
            </a:xfrm>
            <a:prstGeom prst="rect">
              <a:avLst/>
            </a:prstGeom>
          </p:spPr>
        </p:pic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64EE670D-EBCC-4434-B960-C5B5EDEC6B87}"/>
                </a:ext>
              </a:extLst>
            </p:cNvPr>
            <p:cNvSpPr/>
            <p:nvPr/>
          </p:nvSpPr>
          <p:spPr>
            <a:xfrm>
              <a:off x="6915706" y="1824109"/>
              <a:ext cx="653988" cy="3994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0286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E13F614-6719-413B-8684-43967B4624B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8F30541-6AE6-4AA2-A300-2DD8AE28110F}"/>
                </a:ext>
              </a:extLst>
            </p:cNvPr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BEE2E4B-A5BC-4660-8492-6BD555914D2A}"/>
                </a:ext>
              </a:extLst>
            </p:cNvPr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06A430CA-F5CD-492C-805C-C4726D566D06}"/>
                  </a:ext>
                </a:extLst>
              </p:cNvPr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CAD4ED45-C8FF-488B-B4B1-3950943C7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4AF78AF0-BD7A-4D9C-81A9-E7C97AB725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154B38CD-5562-425E-A776-38D65BCC68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8EB66767-95B4-43D8-8F70-884148EA7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225A381-EA62-4864-92DE-6639F6440B3B}"/>
              </a:ext>
            </a:extLst>
          </p:cNvPr>
          <p:cNvSpPr txBox="1"/>
          <p:nvPr/>
        </p:nvSpPr>
        <p:spPr>
          <a:xfrm>
            <a:off x="393576" y="5786010"/>
            <a:ext cx="115942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6"/>
              </a:rPr>
              <a:t>https://wordstat.yandex.ru/#!/history?words=%D1%84%D0%B8%D0%BD%D0%B0%D0%BD%D1%81%D0%BE%D0%B2%D0%B0%D1%8F%20%D0%BC%D0%BE%D0%B4%D0%B5%D0%BB%D1%8C%20</a:t>
            </a:r>
            <a:endParaRPr lang="ru-RU" dirty="0"/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D6EC4A-8CD5-4C55-B6E7-21AB9873EA15}"/>
              </a:ext>
            </a:extLst>
          </p:cNvPr>
          <p:cNvSpPr txBox="1"/>
          <p:nvPr/>
        </p:nvSpPr>
        <p:spPr>
          <a:xfrm flipH="1">
            <a:off x="3969566" y="441058"/>
            <a:ext cx="3984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731922"/>
                </a:solidFill>
                <a:latin typeface="+mj-lt"/>
              </a:rPr>
              <a:t>Яндекс </a:t>
            </a:r>
            <a:r>
              <a:rPr lang="en-US" sz="4000" b="1" dirty="0" err="1">
                <a:solidFill>
                  <a:srgbClr val="731922"/>
                </a:solidFill>
                <a:latin typeface="+mj-lt"/>
              </a:rPr>
              <a:t>Wordstat</a:t>
            </a:r>
            <a:endParaRPr lang="ru-RU" sz="4000" b="1" dirty="0">
              <a:solidFill>
                <a:srgbClr val="731922"/>
              </a:solidFill>
              <a:latin typeface="+mj-lt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D98D54D-E785-4EFF-9809-6E78A3C8956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2" r="1553" b="25826"/>
          <a:stretch/>
        </p:blipFill>
        <p:spPr>
          <a:xfrm>
            <a:off x="189390" y="1424010"/>
            <a:ext cx="12002610" cy="35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45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DBD532A-C35F-4632-AB7E-5C97652D9FC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17D276AE-AC01-44F3-A9B8-E3F4F1CA21D1}"/>
                </a:ext>
              </a:extLst>
            </p:cNvPr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3FDA8331-013A-481C-BDF1-335286D9AA34}"/>
                </a:ext>
              </a:extLst>
            </p:cNvPr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EBAB4A51-F0DC-4ADB-86D6-452B34BF71A8}"/>
                  </a:ext>
                </a:extLst>
              </p:cNvPr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F87A265B-9CE7-49AD-8639-778D514492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43F7C857-2E51-4CC4-AF6D-2C402966AA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AE9FF3D1-D812-4B8F-BCA8-AF3880846B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A789A231-3D1C-4663-9023-DDB420434C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AB6DB8E-1F42-49FF-A91A-DAF1A365D951}"/>
              </a:ext>
            </a:extLst>
          </p:cNvPr>
          <p:cNvSpPr txBox="1"/>
          <p:nvPr/>
        </p:nvSpPr>
        <p:spPr>
          <a:xfrm>
            <a:off x="4527333" y="0"/>
            <a:ext cx="34778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731922"/>
                </a:solidFill>
                <a:latin typeface="+mj-lt"/>
              </a:rPr>
              <a:t>SWOT</a:t>
            </a:r>
            <a:r>
              <a:rPr lang="ru-RU" sz="4000" b="1" dirty="0">
                <a:solidFill>
                  <a:srgbClr val="731922"/>
                </a:solidFill>
                <a:latin typeface="+mj-lt"/>
              </a:rPr>
              <a:t>-анализ</a:t>
            </a:r>
          </a:p>
        </p:txBody>
      </p:sp>
      <p:graphicFrame>
        <p:nvGraphicFramePr>
          <p:cNvPr id="12" name="Таблица 4">
            <a:extLst>
              <a:ext uri="{FF2B5EF4-FFF2-40B4-BE49-F238E27FC236}">
                <a16:creationId xmlns:a16="http://schemas.microsoft.com/office/drawing/2014/main" id="{B7CA3E4F-C65B-44E2-A548-95A0E9042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47032"/>
              </p:ext>
            </p:extLst>
          </p:nvPr>
        </p:nvGraphicFramePr>
        <p:xfrm>
          <a:off x="608211" y="552386"/>
          <a:ext cx="11156272" cy="6095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6732">
                  <a:extLst>
                    <a:ext uri="{9D8B030D-6E8A-4147-A177-3AD203B41FA5}">
                      <a16:colId xmlns:a16="http://schemas.microsoft.com/office/drawing/2014/main" val="4079340546"/>
                    </a:ext>
                  </a:extLst>
                </a:gridCol>
                <a:gridCol w="5569540">
                  <a:extLst>
                    <a:ext uri="{9D8B030D-6E8A-4147-A177-3AD203B41FA5}">
                      <a16:colId xmlns:a16="http://schemas.microsoft.com/office/drawing/2014/main" val="4144415694"/>
                    </a:ext>
                  </a:extLst>
                </a:gridCol>
              </a:tblGrid>
              <a:tr h="586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</a:rPr>
                        <a:t>Сильные</a:t>
                      </a:r>
                      <a:r>
                        <a:rPr lang="en-US" sz="1800" spc="-1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стороны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7319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</a:rPr>
                        <a:t>Слабые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стороны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7319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995244"/>
                  </a:ext>
                </a:extLst>
              </a:tr>
              <a:tr h="3017049">
                <a:tc>
                  <a:txBody>
                    <a:bodyPr/>
                    <a:lstStyle/>
                    <a:p>
                      <a:pPr marL="69850" marR="73215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С1. Применение инновационных </a:t>
                      </a:r>
                      <a:r>
                        <a:rPr lang="ru-RU" sz="1600" spc="-28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технологий</a:t>
                      </a:r>
                    </a:p>
                    <a:p>
                      <a:pPr marL="69850" marR="33782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С2.</a:t>
                      </a:r>
                      <a:r>
                        <a:rPr lang="ru-RU" sz="16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 Простой и интуитивно понятный интерфейс. Для освоения основ работы с программой не требуются существенные усилия. Команды доступны на многих языках мира. Для жителей России программа автоматически устанавливается с интерфейсом на русском языке</a:t>
                      </a:r>
                    </a:p>
                    <a:p>
                      <a:pPr marL="698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С3.  Широкий функционал. Каждый может использовать только те функции, которые нужны лично ему. </a:t>
                      </a:r>
                    </a:p>
                    <a:p>
                      <a:pPr marL="69850" marR="13906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С4.</a:t>
                      </a:r>
                      <a:r>
                        <a:rPr lang="ru-RU" sz="1600" spc="1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Поддержка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Android</a:t>
                      </a:r>
                      <a:r>
                        <a:rPr lang="en-US" sz="1600" spc="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и</a:t>
                      </a:r>
                      <a:r>
                        <a:rPr lang="ru-RU" sz="1600" spc="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iOS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83185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Сл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1. Потребность</a:t>
                      </a:r>
                      <a:r>
                        <a:rPr lang="ru-RU" sz="1600" spc="-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в</a:t>
                      </a:r>
                      <a:r>
                        <a:rPr lang="ru-RU" sz="1600" spc="-2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финансах</a:t>
                      </a:r>
                      <a:r>
                        <a:rPr lang="ru-RU" sz="1600" spc="-3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и</a:t>
                      </a:r>
                      <a:r>
                        <a:rPr lang="ru-RU" sz="1600" spc="-28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инвестициях</a:t>
                      </a:r>
                    </a:p>
                    <a:p>
                      <a:pPr marL="69850" marR="29273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Сл</a:t>
                      </a:r>
                      <a:r>
                        <a:rPr lang="ru-RU" sz="1600" dirty="0">
                          <a:effectLst/>
                        </a:rPr>
                        <a:t> 2.</a:t>
                      </a:r>
                      <a:r>
                        <a:rPr lang="ru-RU" sz="1600" spc="-1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Отсутствие</a:t>
                      </a:r>
                      <a:r>
                        <a:rPr lang="ru-RU" sz="1600" spc="-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узнаваемости</a:t>
                      </a:r>
                      <a:r>
                        <a:rPr lang="ru-RU" sz="1600" spc="-2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и</a:t>
                      </a:r>
                      <a:r>
                        <a:rPr lang="ru-RU" sz="1600" spc="-4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бренда</a:t>
                      </a:r>
                    </a:p>
                    <a:p>
                      <a:pPr marL="69850" marR="29273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285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Сл</a:t>
                      </a:r>
                      <a:r>
                        <a:rPr lang="ru-RU" sz="1600" dirty="0">
                          <a:effectLst/>
                        </a:rPr>
                        <a:t> 3. Возможные сбои и ошибки при</a:t>
                      </a:r>
                      <a:r>
                        <a:rPr lang="ru-RU" sz="1600" spc="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использовании</a:t>
                      </a:r>
                      <a:r>
                        <a:rPr lang="ru-RU" sz="1600" spc="-1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приложения.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797129"/>
                  </a:ext>
                </a:extLst>
              </a:tr>
              <a:tr h="586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Возможности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7319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Угрозы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7319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26354"/>
                  </a:ext>
                </a:extLst>
              </a:tr>
              <a:tr h="1601993">
                <a:tc>
                  <a:txBody>
                    <a:bodyPr/>
                    <a:lstStyle/>
                    <a:p>
                      <a:pPr marL="69850" marR="83947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</a:rPr>
                        <a:t>В1. Модернизация приложения</a:t>
                      </a:r>
                      <a:r>
                        <a:rPr lang="ru-RU" sz="1600" spc="-285" dirty="0">
                          <a:effectLst/>
                        </a:rPr>
                        <a:t> </a:t>
                      </a:r>
                    </a:p>
                    <a:p>
                      <a:pPr marL="69850" marR="83947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</a:rPr>
                        <a:t>В2. Внесение новых функций в</a:t>
                      </a:r>
                      <a:r>
                        <a:rPr lang="ru-RU" sz="1600" spc="-28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приложение</a:t>
                      </a:r>
                    </a:p>
                    <a:p>
                      <a:pPr marL="69850" marR="4146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</a:rPr>
                        <a:t>В3. Поддержка других операционных</a:t>
                      </a:r>
                      <a:r>
                        <a:rPr lang="ru-RU" sz="1600" spc="-285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систем</a:t>
                      </a:r>
                    </a:p>
                    <a:p>
                      <a:pPr marL="69850" marR="80454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</a:rPr>
                        <a:t>В4. Выход на новые площадки</a:t>
                      </a:r>
                      <a:r>
                        <a:rPr lang="ru-RU" sz="1600" spc="5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</a:endParaRPr>
                    </a:p>
                    <a:p>
                      <a:pPr marL="69850" marR="80454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</a:rPr>
                        <a:t>В5. Соглашение с независимым</a:t>
                      </a:r>
                      <a:r>
                        <a:rPr lang="ru-RU" sz="1600" spc="-29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подрядчиком</a:t>
                      </a:r>
                    </a:p>
                    <a:p>
                      <a:pPr marL="69850" marR="15303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</a:rPr>
                        <a:t>В6.</a:t>
                      </a:r>
                      <a:r>
                        <a:rPr lang="ru-RU" sz="1600" spc="15" dirty="0">
                          <a:effectLst/>
                        </a:rPr>
                        <a:t> Возможность привлечения и</a:t>
                      </a:r>
                      <a:r>
                        <a:rPr lang="ru-RU" sz="1600" dirty="0">
                          <a:effectLst/>
                        </a:rPr>
                        <a:t>нвестиций на цифровых платформах.</a:t>
                      </a:r>
                      <a:r>
                        <a:rPr lang="ru-RU" sz="1600" spc="-10" dirty="0">
                          <a:effectLst/>
                        </a:rPr>
                        <a:t> </a:t>
                      </a:r>
                    </a:p>
                  </a:txBody>
                  <a:tcPr>
                    <a:solidFill>
                      <a:srgbClr val="FCD4CC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У1. Рост</a:t>
                      </a:r>
                      <a:r>
                        <a:rPr lang="ru-RU" sz="16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конкуренции</a:t>
                      </a:r>
                      <a:r>
                        <a:rPr lang="ru-RU" sz="16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на</a:t>
                      </a:r>
                      <a:r>
                        <a:rPr lang="ru-RU" sz="1600" spc="-1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рынке</a:t>
                      </a:r>
                    </a:p>
                    <a:p>
                      <a:pPr marL="69850" marR="4362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У2. Дефицит</a:t>
                      </a:r>
                      <a:r>
                        <a:rPr lang="ru-RU" sz="1600" spc="-2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места</a:t>
                      </a:r>
                      <a:r>
                        <a:rPr lang="ru-RU" sz="16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для</a:t>
                      </a:r>
                      <a:r>
                        <a:rPr lang="ru-RU" sz="16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приложения</a:t>
                      </a:r>
                      <a:r>
                        <a:rPr lang="ru-RU" sz="1600" spc="-3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в </a:t>
                      </a:r>
                      <a:r>
                        <a:rPr lang="ru-RU" sz="1600" spc="-28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смартфоне</a:t>
                      </a:r>
                    </a:p>
                    <a:p>
                      <a:pPr marL="698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У3. Отсутствие</a:t>
                      </a:r>
                      <a:r>
                        <a:rPr lang="ru-RU" sz="1600" spc="-1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спроса</a:t>
                      </a:r>
                    </a:p>
                    <a:p>
                      <a:pPr marL="69850" marR="229235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У4. Наличие множества альтернативных</a:t>
                      </a:r>
                      <a:r>
                        <a:rPr lang="ru-RU" sz="1600" spc="-28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технических</a:t>
                      </a:r>
                      <a:r>
                        <a:rPr lang="ru-RU" sz="1600" spc="-2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средств</a:t>
                      </a:r>
                      <a:r>
                        <a:rPr lang="ru-RU" sz="1600" spc="15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реабилитации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CD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514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343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23935" y="379503"/>
            <a:ext cx="3414346" cy="69915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Бизнес-модель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401776"/>
              </p:ext>
            </p:extLst>
          </p:nvPr>
        </p:nvGraphicFramePr>
        <p:xfrm>
          <a:off x="501737" y="959247"/>
          <a:ext cx="11188525" cy="5869573"/>
        </p:xfrm>
        <a:graphic>
          <a:graphicData uri="http://schemas.openxmlformats.org/drawingml/2006/table">
            <a:tbl>
              <a:tblPr firstRow="1" firstCol="1" bandRow="1"/>
              <a:tblGrid>
                <a:gridCol w="3376035">
                  <a:extLst>
                    <a:ext uri="{9D8B030D-6E8A-4147-A177-3AD203B41FA5}">
                      <a16:colId xmlns:a16="http://schemas.microsoft.com/office/drawing/2014/main" val="1413590036"/>
                    </a:ext>
                  </a:extLst>
                </a:gridCol>
                <a:gridCol w="3064401">
                  <a:extLst>
                    <a:ext uri="{9D8B030D-6E8A-4147-A177-3AD203B41FA5}">
                      <a16:colId xmlns:a16="http://schemas.microsoft.com/office/drawing/2014/main" val="2941134203"/>
                    </a:ext>
                  </a:extLst>
                </a:gridCol>
                <a:gridCol w="4748089">
                  <a:extLst>
                    <a:ext uri="{9D8B030D-6E8A-4147-A177-3AD203B41FA5}">
                      <a16:colId xmlns:a16="http://schemas.microsoft.com/office/drawing/2014/main" val="672327272"/>
                    </a:ext>
                  </a:extLst>
                </a:gridCol>
              </a:tblGrid>
              <a:tr h="200583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Ключевые виды деятельности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Функционирующее мобильное приложение для создания</a:t>
                      </a:r>
                      <a:r>
                        <a:rPr lang="ru-RU" sz="1300" baseline="0" dirty="0">
                          <a:effectLst/>
                        </a:rPr>
                        <a:t> финансовой модели </a:t>
                      </a:r>
                      <a:r>
                        <a:rPr lang="ru-RU" sz="1300" baseline="0" dirty="0" err="1">
                          <a:effectLst/>
                        </a:rPr>
                        <a:t>стартап</a:t>
                      </a:r>
                      <a:r>
                        <a:rPr lang="ru-RU" sz="1300" baseline="0" dirty="0">
                          <a:effectLst/>
                        </a:rPr>
                        <a:t>-проекта.</a:t>
                      </a:r>
                      <a:endParaRPr lang="ru-RU" sz="13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Поддержка и расширение базы специалистов сообщества;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Расширение функционала приложения.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Потребительские сегменты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  <a:defRPr/>
                      </a:pPr>
                      <a:r>
                        <a:rPr lang="ru-RU" sz="1100" dirty="0"/>
                        <a:t>люди, которые разрабатывают </a:t>
                      </a:r>
                      <a:r>
                        <a:rPr lang="ru-RU" sz="1100" dirty="0" err="1"/>
                        <a:t>стартап</a:t>
                      </a:r>
                      <a:r>
                        <a:rPr lang="ru-RU" sz="1100" dirty="0"/>
                        <a:t>-проекты</a:t>
                      </a:r>
                      <a:r>
                        <a:rPr lang="en-US" sz="1100" dirty="0"/>
                        <a:t>;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  <a:defRPr/>
                      </a:pPr>
                      <a:r>
                        <a:rPr lang="ru-RU" sz="1100" dirty="0"/>
                        <a:t>студенты высших учебных заведений</a:t>
                      </a:r>
                      <a:r>
                        <a:rPr lang="en-US" sz="1100" dirty="0"/>
                        <a:t>;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  <a:defRPr/>
                      </a:pPr>
                      <a:r>
                        <a:rPr lang="ru-RU" sz="1100" dirty="0"/>
                        <a:t>студенты средних специальных учебных заведений</a:t>
                      </a:r>
                      <a:r>
                        <a:rPr lang="en-US" sz="1100" dirty="0"/>
                        <a:t>;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  <a:defRPr/>
                      </a:pPr>
                      <a:r>
                        <a:rPr lang="ru-RU" sz="1100" dirty="0"/>
                        <a:t>предприниматели </a:t>
                      </a:r>
                      <a:r>
                        <a:rPr lang="en-US" sz="1100" dirty="0"/>
                        <a:t>;</a:t>
                      </a:r>
                      <a:endParaRPr lang="ru-RU" sz="1100" dirty="0"/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учебные центры дополнительного профессионального образования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100" dirty="0"/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  <a:defRPr/>
                      </a:pPr>
                      <a:r>
                        <a:rPr lang="ru-RU" sz="1100" dirty="0"/>
                        <a:t>молодёжь</a:t>
                      </a:r>
                      <a:r>
                        <a:rPr lang="en-US" sz="1100" dirty="0"/>
                        <a:t>.</a:t>
                      </a:r>
                      <a:endParaRPr lang="ru-RU" sz="1100" dirty="0"/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</a:pPr>
                      <a:endParaRPr lang="ru-RU" sz="1100" dirty="0">
                        <a:effectLst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Взаимодействие с клиентами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97485" algn="l"/>
                        </a:tabLst>
                      </a:pPr>
                      <a:r>
                        <a:rPr lang="ru-RU" sz="1300" dirty="0">
                          <a:effectLst/>
                        </a:rPr>
                        <a:t>Техническая поддержка;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97485" algn="l"/>
                        </a:tabLst>
                      </a:pPr>
                      <a:r>
                        <a:rPr lang="ru-RU" sz="1300" dirty="0">
                          <a:effectLst/>
                        </a:rPr>
                        <a:t>Консалтинг;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97485" algn="l"/>
                        </a:tabLst>
                      </a:pPr>
                      <a:r>
                        <a:rPr lang="ru-RU" sz="1300" dirty="0">
                          <a:effectLst/>
                        </a:rPr>
                        <a:t>Каналы сбыта;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97485" algn="l"/>
                        </a:tabLst>
                      </a:pPr>
                      <a:r>
                        <a:rPr lang="en-US" sz="1300" dirty="0" err="1">
                          <a:effectLst/>
                        </a:rPr>
                        <a:t>PlayMarket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97485" algn="l"/>
                        </a:tabLst>
                      </a:pPr>
                      <a:r>
                        <a:rPr lang="en-US" sz="1300" dirty="0" err="1">
                          <a:effectLst/>
                        </a:rPr>
                        <a:t>AppStore</a:t>
                      </a:r>
                      <a:r>
                        <a:rPr lang="en-US" sz="1300" dirty="0">
                          <a:effectLst/>
                        </a:rPr>
                        <a:t>;</a:t>
                      </a:r>
                      <a:endParaRPr lang="ru-RU" sz="13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97485" algn="l"/>
                        </a:tabLst>
                      </a:pPr>
                      <a:r>
                        <a:rPr lang="ru-RU" sz="1300" dirty="0">
                          <a:effectLst/>
                        </a:rPr>
                        <a:t>Личные контакты;</a:t>
                      </a: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85124"/>
                  </a:ext>
                </a:extLst>
              </a:tr>
              <a:tr h="9047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51C23"/>
                          </a:solidFill>
                          <a:effectLst/>
                        </a:rPr>
                        <a:t>Потоки доходов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Предоставление доступа к расширенным функциональным возможностям приложения в рамках продажи доступа по подписке</a:t>
                      </a:r>
                      <a:r>
                        <a:rPr lang="ru-RU" sz="1300" dirty="0">
                          <a:effectLst/>
                        </a:rPr>
                        <a:t>.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88182"/>
                  </a:ext>
                </a:extLst>
              </a:tr>
              <a:tr h="13207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Ключевые партнеры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en-GB" sz="1300" dirty="0">
                          <a:effectLst/>
                        </a:rPr>
                        <a:t>IT </a:t>
                      </a:r>
                      <a:r>
                        <a:rPr lang="ru-RU" sz="1300" dirty="0">
                          <a:effectLst/>
                        </a:rPr>
                        <a:t>специалисты;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Экспертные сообщества (представители бизнеса, науки и т.д.);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маркетологи.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Структура издержек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</a:pPr>
                      <a:r>
                        <a:rPr lang="ru-RU" sz="1100" dirty="0">
                          <a:effectLst/>
                        </a:rPr>
                        <a:t>Фиксированные затраты;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</a:pPr>
                      <a:r>
                        <a:rPr lang="ru-RU" sz="1100" dirty="0">
                          <a:effectLst/>
                        </a:rPr>
                        <a:t>Разработка и обслуживание приложения: зарплата программистов, </a:t>
                      </a:r>
                      <a:r>
                        <a:rPr lang="ru-RU" sz="1100" dirty="0" err="1">
                          <a:effectLst/>
                        </a:rPr>
                        <a:t>тестировщиков</a:t>
                      </a:r>
                      <a:r>
                        <a:rPr lang="ru-RU" sz="1100" dirty="0">
                          <a:effectLst/>
                        </a:rPr>
                        <a:t>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</a:pPr>
                      <a:r>
                        <a:rPr lang="ru-RU" sz="1100" dirty="0">
                          <a:effectLst/>
                        </a:rPr>
                        <a:t>Разработка функционала;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</a:pPr>
                      <a:r>
                        <a:rPr lang="ru-RU" sz="1100" dirty="0">
                          <a:effectLst/>
                        </a:rPr>
                        <a:t>Маркетинг, продвижение;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200" algn="l"/>
                        </a:tabLst>
                      </a:pPr>
                      <a:r>
                        <a:rPr lang="ru-RU" sz="1100" dirty="0">
                          <a:effectLst/>
                        </a:rPr>
                        <a:t>Прочие операционные затраты.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Ценностное предложение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300" dirty="0">
                          <a:effectLst/>
                        </a:rPr>
                        <a:t>Создание финансовой модели с использованием метрик юнит-экономики</a:t>
                      </a:r>
                      <a:r>
                        <a:rPr lang="en-US" sz="1300" dirty="0">
                          <a:effectLst/>
                        </a:rPr>
                        <a:t>;</a:t>
                      </a:r>
                      <a:endParaRPr lang="ru-RU" sz="13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300" dirty="0">
                          <a:effectLst/>
                        </a:rPr>
                        <a:t>Расчёт</a:t>
                      </a:r>
                      <a:r>
                        <a:rPr lang="ru-RU" sz="1300" baseline="0" dirty="0">
                          <a:effectLst/>
                        </a:rPr>
                        <a:t> финансовых показателей проекта, выработка комплекса практических контрольных мер по повышению финансовой эффективности, прогноз денежных потоков, оптимизация финансовых показателей.</a:t>
                      </a:r>
                      <a:endParaRPr lang="ru-RU" sz="1300" dirty="0">
                        <a:effectLst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370950"/>
                  </a:ext>
                </a:extLst>
              </a:tr>
              <a:tr h="163815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751C23"/>
                          </a:solidFill>
                          <a:effectLst/>
                        </a:rPr>
                        <a:t>Ключевые ресурсы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Разработанное приложение;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Команда проекта, включающая в себя отраслевых экспертов, программистов, разработчиков, менеджеров, маркетологов;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3835" algn="l"/>
                        </a:tabLst>
                      </a:pPr>
                      <a:r>
                        <a:rPr lang="ru-RU" sz="1300" dirty="0">
                          <a:effectLst/>
                        </a:rPr>
                        <a:t>Экспертное сообщество, включающее в себя специалистов отрасли (</a:t>
                      </a:r>
                      <a:r>
                        <a:rPr lang="en-GB" sz="1300" dirty="0">
                          <a:effectLst/>
                        </a:rPr>
                        <a:t>IT </a:t>
                      </a:r>
                      <a:r>
                        <a:rPr lang="ru-RU" sz="1300" dirty="0">
                          <a:effectLst/>
                        </a:rPr>
                        <a:t>специалисты, представители бизнеса и науки).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8" marR="37338" marT="0" marB="0">
                    <a:solidFill>
                      <a:srgbClr val="E9D5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153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827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Планы развития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30" name="Picture 6" descr="Mobile Apps Development | Esteplogic IT Solutions Pvt. Ltd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560"/>
            <a:ext cx="12192000" cy="518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45732466"/>
              </p:ext>
            </p:extLst>
          </p:nvPr>
        </p:nvGraphicFramePr>
        <p:xfrm>
          <a:off x="284428" y="3969023"/>
          <a:ext cx="5338307" cy="200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731170838"/>
              </p:ext>
            </p:extLst>
          </p:nvPr>
        </p:nvGraphicFramePr>
        <p:xfrm>
          <a:off x="128134" y="1945283"/>
          <a:ext cx="8532458" cy="727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79138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52" y="260928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Дорожная карта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590816"/>
              </p:ext>
            </p:extLst>
          </p:nvPr>
        </p:nvGraphicFramePr>
        <p:xfrm>
          <a:off x="284428" y="953415"/>
          <a:ext cx="11317488" cy="589969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324061">
                  <a:extLst>
                    <a:ext uri="{9D8B030D-6E8A-4147-A177-3AD203B41FA5}">
                      <a16:colId xmlns:a16="http://schemas.microsoft.com/office/drawing/2014/main" val="3096715635"/>
                    </a:ext>
                  </a:extLst>
                </a:gridCol>
                <a:gridCol w="785282">
                  <a:extLst>
                    <a:ext uri="{9D8B030D-6E8A-4147-A177-3AD203B41FA5}">
                      <a16:colId xmlns:a16="http://schemas.microsoft.com/office/drawing/2014/main" val="1315266681"/>
                    </a:ext>
                  </a:extLst>
                </a:gridCol>
                <a:gridCol w="750985">
                  <a:extLst>
                    <a:ext uri="{9D8B030D-6E8A-4147-A177-3AD203B41FA5}">
                      <a16:colId xmlns:a16="http://schemas.microsoft.com/office/drawing/2014/main" val="1695866516"/>
                    </a:ext>
                  </a:extLst>
                </a:gridCol>
                <a:gridCol w="737811">
                  <a:extLst>
                    <a:ext uri="{9D8B030D-6E8A-4147-A177-3AD203B41FA5}">
                      <a16:colId xmlns:a16="http://schemas.microsoft.com/office/drawing/2014/main" val="396078310"/>
                    </a:ext>
                  </a:extLst>
                </a:gridCol>
                <a:gridCol w="750985">
                  <a:extLst>
                    <a:ext uri="{9D8B030D-6E8A-4147-A177-3AD203B41FA5}">
                      <a16:colId xmlns:a16="http://schemas.microsoft.com/office/drawing/2014/main" val="2999443222"/>
                    </a:ext>
                  </a:extLst>
                </a:gridCol>
                <a:gridCol w="725891">
                  <a:extLst>
                    <a:ext uri="{9D8B030D-6E8A-4147-A177-3AD203B41FA5}">
                      <a16:colId xmlns:a16="http://schemas.microsoft.com/office/drawing/2014/main" val="498747123"/>
                    </a:ext>
                  </a:extLst>
                </a:gridCol>
                <a:gridCol w="767509">
                  <a:extLst>
                    <a:ext uri="{9D8B030D-6E8A-4147-A177-3AD203B41FA5}">
                      <a16:colId xmlns:a16="http://schemas.microsoft.com/office/drawing/2014/main" val="681563052"/>
                    </a:ext>
                  </a:extLst>
                </a:gridCol>
                <a:gridCol w="728483">
                  <a:extLst>
                    <a:ext uri="{9D8B030D-6E8A-4147-A177-3AD203B41FA5}">
                      <a16:colId xmlns:a16="http://schemas.microsoft.com/office/drawing/2014/main" val="389813293"/>
                    </a:ext>
                  </a:extLst>
                </a:gridCol>
                <a:gridCol w="728482">
                  <a:extLst>
                    <a:ext uri="{9D8B030D-6E8A-4147-A177-3AD203B41FA5}">
                      <a16:colId xmlns:a16="http://schemas.microsoft.com/office/drawing/2014/main" val="1911061871"/>
                    </a:ext>
                  </a:extLst>
                </a:gridCol>
                <a:gridCol w="793526">
                  <a:extLst>
                    <a:ext uri="{9D8B030D-6E8A-4147-A177-3AD203B41FA5}">
                      <a16:colId xmlns:a16="http://schemas.microsoft.com/office/drawing/2014/main" val="211536602"/>
                    </a:ext>
                  </a:extLst>
                </a:gridCol>
                <a:gridCol w="780515">
                  <a:extLst>
                    <a:ext uri="{9D8B030D-6E8A-4147-A177-3AD203B41FA5}">
                      <a16:colId xmlns:a16="http://schemas.microsoft.com/office/drawing/2014/main" val="765879083"/>
                    </a:ext>
                  </a:extLst>
                </a:gridCol>
                <a:gridCol w="715473">
                  <a:extLst>
                    <a:ext uri="{9D8B030D-6E8A-4147-A177-3AD203B41FA5}">
                      <a16:colId xmlns:a16="http://schemas.microsoft.com/office/drawing/2014/main" val="332244337"/>
                    </a:ext>
                  </a:extLst>
                </a:gridCol>
                <a:gridCol w="728485">
                  <a:extLst>
                    <a:ext uri="{9D8B030D-6E8A-4147-A177-3AD203B41FA5}">
                      <a16:colId xmlns:a16="http://schemas.microsoft.com/office/drawing/2014/main" val="2577646970"/>
                    </a:ext>
                  </a:extLst>
                </a:gridCol>
              </a:tblGrid>
              <a:tr h="244628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E9D5D1"/>
                          </a:solidFill>
                        </a:rPr>
                        <a:t>Мероприятия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E9D5D1"/>
                          </a:solidFill>
                        </a:rPr>
                        <a:t>Сроки выполнения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410424"/>
                  </a:ext>
                </a:extLst>
              </a:tr>
              <a:tr h="3912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751C23"/>
                          </a:solidFill>
                        </a:rPr>
                        <a:t>01.01. 2</a:t>
                      </a:r>
                      <a:r>
                        <a:rPr lang="en-US" sz="1000" b="1" dirty="0">
                          <a:solidFill>
                            <a:srgbClr val="751C23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rgbClr val="751C23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01.02. 2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01.03. 2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01.04. 2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01.05. 2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01.06. 2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01.07. 2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01.08. 2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01.09. 2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01.10. 2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01.11. 2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01.12. 2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1C2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51C2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616523"/>
                  </a:ext>
                </a:extLst>
              </a:tr>
              <a:tr h="6459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функционала приложения 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«Финансовая</a:t>
                      </a:r>
                      <a:r>
                        <a:rPr lang="ru-RU" sz="1300" b="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модель </a:t>
                      </a:r>
                      <a:r>
                        <a:rPr lang="ru-RU" sz="1300" b="0" baseline="0" dirty="0" err="1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300" b="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0" dirty="0">
                        <a:solidFill>
                          <a:srgbClr val="751C2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189705"/>
                  </a:ext>
                </a:extLst>
              </a:tr>
              <a:tr h="4493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платформы и языка программирования </a:t>
                      </a:r>
                      <a:endParaRPr lang="ru-RU" sz="1300" b="0" dirty="0">
                        <a:solidFill>
                          <a:srgbClr val="751C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552820"/>
                  </a:ext>
                </a:extLst>
              </a:tr>
              <a:tr h="6459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дизайна приложения 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30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</a:t>
                      </a:r>
                      <a:r>
                        <a:rPr lang="ru-RU" sz="130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модель </a:t>
                      </a:r>
                      <a:r>
                        <a:rPr lang="ru-RU" sz="1300" baseline="0" dirty="0" err="1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30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0" dirty="0">
                        <a:solidFill>
                          <a:srgbClr val="751C2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692067"/>
                  </a:ext>
                </a:extLst>
              </a:tr>
              <a:tr h="6459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baseline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мобильного приложения 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30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модель </a:t>
                      </a:r>
                      <a:r>
                        <a:rPr lang="ru-RU" sz="1300" dirty="0" err="1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30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654299"/>
                  </a:ext>
                </a:extLst>
              </a:tr>
              <a:tr h="645943">
                <a:tc>
                  <a:txBody>
                    <a:bodyPr/>
                    <a:lstStyle/>
                    <a:p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наполнения приложения «</a:t>
                      </a:r>
                      <a:r>
                        <a:rPr lang="ru-RU" sz="130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модель </a:t>
                      </a:r>
                      <a:r>
                        <a:rPr lang="ru-RU" sz="1300" dirty="0" err="1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30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692220"/>
                  </a:ext>
                </a:extLst>
              </a:tr>
              <a:tr h="2527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>
                          <a:solidFill>
                            <a:srgbClr val="751C2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Апробация и стабилизация 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980065"/>
                  </a:ext>
                </a:extLst>
              </a:tr>
              <a:tr h="6459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>
                          <a:solidFill>
                            <a:srgbClr val="751C2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и развитие проекта (техническая поддержка сервиса, выпуск обновлений)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227252"/>
                  </a:ext>
                </a:extLst>
              </a:tr>
              <a:tr h="449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>
                          <a:solidFill>
                            <a:srgbClr val="751C2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обратной связи потребителей</a:t>
                      </a: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309116"/>
                  </a:ext>
                </a:extLst>
              </a:tr>
              <a:tr h="8425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>
                          <a:solidFill>
                            <a:srgbClr val="751C2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</a:t>
                      </a:r>
                      <a:r>
                        <a:rPr lang="ru-RU" sz="1300" b="0" dirty="0" err="1">
                          <a:solidFill>
                            <a:srgbClr val="751C2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медиаплана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продвижения 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приложения «Финансовая модель </a:t>
                      </a:r>
                      <a:r>
                        <a:rPr lang="ru-RU" sz="1300" b="0" dirty="0" err="1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300" b="0" dirty="0">
                          <a:solidFill>
                            <a:srgbClr val="751C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-проекта»</a:t>
                      </a:r>
                      <a:endParaRPr lang="ru-RU" sz="1300" b="0" dirty="0">
                        <a:solidFill>
                          <a:srgbClr val="751C2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56552" marR="56552" marT="28276" marB="28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1C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172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410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58" y="-226489"/>
            <a:ext cx="3220121" cy="837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Команда проекта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365D033-0121-43CF-9FA3-6D259648BF3A}"/>
              </a:ext>
            </a:extLst>
          </p:cNvPr>
          <p:cNvSpPr txBox="1">
            <a:spLocks/>
          </p:cNvSpPr>
          <p:nvPr/>
        </p:nvSpPr>
        <p:spPr>
          <a:xfrm>
            <a:off x="294404" y="1279172"/>
            <a:ext cx="6392037" cy="1135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E1191A-571F-4A61-AB18-6C5D39DB35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r="8233" b="12472"/>
          <a:stretch/>
        </p:blipFill>
        <p:spPr>
          <a:xfrm>
            <a:off x="99166" y="639261"/>
            <a:ext cx="1967843" cy="2145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293D56-3EB6-4385-ABD3-7DAF69CA39C3}"/>
              </a:ext>
            </a:extLst>
          </p:cNvPr>
          <p:cNvSpPr txBox="1"/>
          <p:nvPr/>
        </p:nvSpPr>
        <p:spPr>
          <a:xfrm>
            <a:off x="-24061" y="2792134"/>
            <a:ext cx="3531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Автор идеи, менеджер проекта: </a:t>
            </a:r>
          </a:p>
          <a:p>
            <a:r>
              <a:rPr lang="ru-RU" b="1" dirty="0" err="1"/>
              <a:t>Ашинова</a:t>
            </a:r>
            <a:r>
              <a:rPr lang="ru-RU" b="1" dirty="0"/>
              <a:t> Марина </a:t>
            </a:r>
            <a:r>
              <a:rPr lang="ru-RU" b="1" dirty="0" err="1"/>
              <a:t>Казбековна</a:t>
            </a:r>
            <a:endParaRPr lang="ru-RU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DEE75D-1C40-4B5B-9C0F-DD03121B28E8}"/>
              </a:ext>
            </a:extLst>
          </p:cNvPr>
          <p:cNvSpPr txBox="1"/>
          <p:nvPr/>
        </p:nvSpPr>
        <p:spPr>
          <a:xfrm>
            <a:off x="-16845" y="3300239"/>
            <a:ext cx="35310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Профессор, д. э. н.</a:t>
            </a:r>
          </a:p>
          <a:p>
            <a:r>
              <a:rPr lang="ru-RU" sz="1400" dirty="0"/>
              <a:t>Профессор кафедры финансов и кредитов ФГБОУ ВО «МГТУ»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3EDE03-094B-4F16-87B3-A854FC71AA44}"/>
              </a:ext>
            </a:extLst>
          </p:cNvPr>
          <p:cNvSpPr txBox="1"/>
          <p:nvPr/>
        </p:nvSpPr>
        <p:spPr>
          <a:xfrm>
            <a:off x="2176630" y="4196603"/>
            <a:ext cx="2059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Лидер: Кат Диана</a:t>
            </a:r>
          </a:p>
          <a:p>
            <a:r>
              <a:rPr lang="ru-RU" b="1" dirty="0" err="1"/>
              <a:t>Аслановна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EF8C8-3E23-446A-9C50-90378D24BDC7}"/>
              </a:ext>
            </a:extLst>
          </p:cNvPr>
          <p:cNvSpPr txBox="1"/>
          <p:nvPr/>
        </p:nvSpPr>
        <p:spPr>
          <a:xfrm>
            <a:off x="9852592" y="835082"/>
            <a:ext cx="2034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Ускова Маргарита  </a:t>
            </a:r>
          </a:p>
          <a:p>
            <a:r>
              <a:rPr lang="ru-RU" b="1" dirty="0"/>
              <a:t>Евгеньевна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986070-3A93-406B-890F-D729948DA819}"/>
              </a:ext>
            </a:extLst>
          </p:cNvPr>
          <p:cNvSpPr txBox="1"/>
          <p:nvPr/>
        </p:nvSpPr>
        <p:spPr>
          <a:xfrm>
            <a:off x="5590886" y="854195"/>
            <a:ext cx="2163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Сербина Ангелина </a:t>
            </a:r>
          </a:p>
          <a:p>
            <a:r>
              <a:rPr lang="ru-RU" b="1" dirty="0"/>
              <a:t>Сергеевна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68ABB5-2724-4F4E-9D63-88BA050624EB}"/>
              </a:ext>
            </a:extLst>
          </p:cNvPr>
          <p:cNvSpPr txBox="1"/>
          <p:nvPr/>
        </p:nvSpPr>
        <p:spPr>
          <a:xfrm>
            <a:off x="4667682" y="3821404"/>
            <a:ext cx="3275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Алтухов Ростислав Алексеевич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B3834A-6E25-4423-9CCD-1D70A4BE211C}"/>
              </a:ext>
            </a:extLst>
          </p:cNvPr>
          <p:cNvSpPr txBox="1"/>
          <p:nvPr/>
        </p:nvSpPr>
        <p:spPr>
          <a:xfrm>
            <a:off x="2124610" y="4959359"/>
            <a:ext cx="28208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Студентка группы ЭК-21 факультета экономики и управления ФГБОУ ВО «МГТУ»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7CCC9B-47C2-49A6-B6DC-83EA202B4E42}"/>
              </a:ext>
            </a:extLst>
          </p:cNvPr>
          <p:cNvSpPr txBox="1"/>
          <p:nvPr/>
        </p:nvSpPr>
        <p:spPr>
          <a:xfrm>
            <a:off x="9816364" y="1506020"/>
            <a:ext cx="246374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Студентка группы ПИ-21 факультета информационных систем в экономике и юриспруденции ФГБОУ ВО «МГТУ»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CB71645-727C-405F-A42C-8D10CDDC18C8}"/>
              </a:ext>
            </a:extLst>
          </p:cNvPr>
          <p:cNvSpPr txBox="1"/>
          <p:nvPr/>
        </p:nvSpPr>
        <p:spPr>
          <a:xfrm>
            <a:off x="5514299" y="1529101"/>
            <a:ext cx="24754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Студентка группы ПИ-21 факультета информационных систем в экономике и юриспруденции ФГБОУ ВО «МГТУ»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DD50A8-49C3-48EF-ACA6-C1BE24346BA1}"/>
              </a:ext>
            </a:extLst>
          </p:cNvPr>
          <p:cNvSpPr txBox="1"/>
          <p:nvPr/>
        </p:nvSpPr>
        <p:spPr>
          <a:xfrm>
            <a:off x="4778138" y="4307161"/>
            <a:ext cx="24754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Студент группы ПИ-21 факультета информационных систем в экономике и юриспруденции ФГБОУ ВО «МГТУ»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9CC302-2EC1-4E7E-9382-6F6650E4FD9C}"/>
              </a:ext>
            </a:extLst>
          </p:cNvPr>
          <p:cNvSpPr txBox="1"/>
          <p:nvPr/>
        </p:nvSpPr>
        <p:spPr>
          <a:xfrm>
            <a:off x="10058380" y="3938173"/>
            <a:ext cx="1936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/>
              <a:t>Лотаков</a:t>
            </a:r>
            <a:r>
              <a:rPr lang="ru-RU" b="1" dirty="0"/>
              <a:t> Артур </a:t>
            </a:r>
          </a:p>
          <a:p>
            <a:r>
              <a:rPr lang="ru-RU" b="1" dirty="0"/>
              <a:t>Вячеславович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0B3876-506A-4B54-B1D9-9CBF7D525D89}"/>
              </a:ext>
            </a:extLst>
          </p:cNvPr>
          <p:cNvSpPr txBox="1"/>
          <p:nvPr/>
        </p:nvSpPr>
        <p:spPr>
          <a:xfrm flipH="1">
            <a:off x="10075023" y="4630326"/>
            <a:ext cx="2079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Аспирант 2 курса ФГБОУ</a:t>
            </a:r>
          </a:p>
          <a:p>
            <a:r>
              <a:rPr lang="ru-RU" sz="1400" dirty="0"/>
              <a:t>ВО «МГТУ»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DFC660-A80A-451C-A6C3-C5196C5B44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6" b="11316"/>
          <a:stretch/>
        </p:blipFill>
        <p:spPr>
          <a:xfrm>
            <a:off x="3523877" y="630411"/>
            <a:ext cx="2059050" cy="22198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DFC0C7-AE3C-4C08-9F22-8E043E6CCB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" t="2895" b="9661"/>
          <a:stretch/>
        </p:blipFill>
        <p:spPr>
          <a:xfrm>
            <a:off x="7900992" y="630411"/>
            <a:ext cx="1915372" cy="23175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3C7FE0F-8B59-43E7-944C-A8BFF5F8769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" b="3459"/>
          <a:stretch/>
        </p:blipFill>
        <p:spPr>
          <a:xfrm>
            <a:off x="8071540" y="3870203"/>
            <a:ext cx="1915372" cy="248015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F2EC97-D88F-45CC-B82E-ABDCB89C526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8983"/>
          <a:stretch/>
        </p:blipFill>
        <p:spPr>
          <a:xfrm>
            <a:off x="48715" y="4109622"/>
            <a:ext cx="2059050" cy="241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01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10" name="Рисунок 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1" name="Рисунок 10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Прямоугольник 11"/>
          <p:cNvSpPr/>
          <p:nvPr/>
        </p:nvSpPr>
        <p:spPr>
          <a:xfrm>
            <a:off x="3158660" y="379503"/>
            <a:ext cx="6096000" cy="107465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152400" algn="ctr">
              <a:lnSpc>
                <a:spcPct val="150000"/>
              </a:lnSpc>
              <a:spcAft>
                <a:spcPts val="60"/>
              </a:spcAft>
            </a:pPr>
            <a:r>
              <a:rPr lang="ru-RU" b="1" dirty="0">
                <a:solidFill>
                  <a:srgbClr val="751C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потребность в финансировании проекта</a:t>
            </a:r>
          </a:p>
          <a:p>
            <a:pPr algn="ctr"/>
            <a:r>
              <a:rPr lang="ru-RU" b="1" dirty="0">
                <a:solidFill>
                  <a:srgbClr val="751C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разбивке по основным категориям инвестиционных затрат</a:t>
            </a:r>
            <a:endParaRPr lang="ru-RU" b="1" dirty="0">
              <a:solidFill>
                <a:srgbClr val="751C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C4A3EE5-0EBF-4E0D-9525-6A4D36A82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953660"/>
              </p:ext>
            </p:extLst>
          </p:nvPr>
        </p:nvGraphicFramePr>
        <p:xfrm>
          <a:off x="1424062" y="1446010"/>
          <a:ext cx="9565196" cy="5409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588">
                  <a:extLst>
                    <a:ext uri="{9D8B030D-6E8A-4147-A177-3AD203B41FA5}">
                      <a16:colId xmlns:a16="http://schemas.microsoft.com/office/drawing/2014/main" val="3492754478"/>
                    </a:ext>
                  </a:extLst>
                </a:gridCol>
                <a:gridCol w="5656209">
                  <a:extLst>
                    <a:ext uri="{9D8B030D-6E8A-4147-A177-3AD203B41FA5}">
                      <a16:colId xmlns:a16="http://schemas.microsoft.com/office/drawing/2014/main" val="2454430668"/>
                    </a:ext>
                  </a:extLst>
                </a:gridCol>
                <a:gridCol w="3188399">
                  <a:extLst>
                    <a:ext uri="{9D8B030D-6E8A-4147-A177-3AD203B41FA5}">
                      <a16:colId xmlns:a16="http://schemas.microsoft.com/office/drawing/2014/main" val="3556734584"/>
                    </a:ext>
                  </a:extLst>
                </a:gridCol>
              </a:tblGrid>
              <a:tr h="2763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Сумма, </a:t>
                      </a:r>
                      <a:r>
                        <a:rPr lang="ru-RU" sz="1400" dirty="0" err="1">
                          <a:effectLst/>
                        </a:rPr>
                        <a:t>руб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318106"/>
                  </a:ext>
                </a:extLst>
              </a:tr>
              <a:tr h="276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Государственная пошлина за регистрацию ООО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4 000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451161"/>
                  </a:ext>
                </a:extLst>
              </a:tr>
              <a:tr h="565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Услуги юриста для составления Пользовательского соглашения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10 000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23067"/>
                  </a:ext>
                </a:extLst>
              </a:tr>
              <a:tr h="276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Создание технического задания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50 000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183034"/>
                  </a:ext>
                </a:extLst>
              </a:tr>
              <a:tr h="565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Проектирование и дизайн приложения «Финансовая модель стартап-проекта»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90 000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64151"/>
                  </a:ext>
                </a:extLst>
              </a:tr>
              <a:tr h="565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Разработка мобильного приложения «Финансовая модель стартап-проекта»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1 500 000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550322"/>
                  </a:ext>
                </a:extLst>
              </a:tr>
              <a:tr h="565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5.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Формирование и наполнение приложения «Финансовая модель стартап-проекта»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150 000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310880"/>
                  </a:ext>
                </a:extLst>
              </a:tr>
              <a:tr h="565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6.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Поддержка и развитие проекта ( техническая поддержка сервиса, выпуск обновлений)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60 000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97861"/>
                  </a:ext>
                </a:extLst>
              </a:tr>
              <a:tr h="565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7.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751C23"/>
                          </a:solidFill>
                          <a:effectLst/>
                        </a:rPr>
                        <a:t>Патентование, в т.ч. получение свидетельства на товарный знак</a:t>
                      </a:r>
                      <a:endParaRPr lang="ru-RU" sz="140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130 000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756686"/>
                  </a:ext>
                </a:extLst>
              </a:tr>
              <a:tr h="8546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8.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Составление медиаплана продвижения и популяризации приложения «Финансовая модель стартап-проекта»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751C23"/>
                          </a:solidFill>
                          <a:effectLst/>
                        </a:rPr>
                        <a:t>300 000</a:t>
                      </a:r>
                      <a:endParaRPr lang="ru-RU" sz="1400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959920"/>
                  </a:ext>
                </a:extLst>
              </a:tr>
              <a:tr h="27636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ИТОГО: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215" marR="114215" marT="57107" marB="57107">
                    <a:solidFill>
                      <a:srgbClr val="751C2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751C23"/>
                          </a:solidFill>
                          <a:effectLst/>
                        </a:rPr>
                        <a:t>2 300 000</a:t>
                      </a:r>
                      <a:endParaRPr lang="ru-RU" sz="1400" b="1" dirty="0">
                        <a:solidFill>
                          <a:srgbClr val="751C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661" marR="85661" marT="0" marB="0">
                    <a:solidFill>
                      <a:srgbClr val="E9D5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09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611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5871906" y="5115831"/>
            <a:ext cx="4236340" cy="1409257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Телефон: 8-918-224-17-53</a:t>
            </a:r>
          </a:p>
          <a:p>
            <a:pPr algn="l"/>
            <a:r>
              <a:rPr lang="en-US" dirty="0"/>
              <a:t>E-mail</a:t>
            </a:r>
            <a:r>
              <a:rPr lang="ru-RU" dirty="0"/>
              <a:t>: </a:t>
            </a:r>
            <a:r>
              <a:rPr lang="en-US" dirty="0">
                <a:hlinkClick r:id="rId7"/>
              </a:rPr>
              <a:t>diiiannna@icloud.com</a:t>
            </a:r>
            <a:endParaRPr lang="en-US" dirty="0"/>
          </a:p>
          <a:p>
            <a:pPr algn="l"/>
            <a:r>
              <a:rPr lang="ru-RU" dirty="0"/>
              <a:t>ВК: </a:t>
            </a:r>
            <a:r>
              <a:rPr lang="ru-RU" sz="2400" dirty="0"/>
              <a:t>https://vk.com/diiiannna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56238" y="2409982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8024812" y="4391620"/>
            <a:ext cx="1724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560410-7993-413F-B92D-0D36B5435A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07" y="3326339"/>
            <a:ext cx="3386287" cy="34546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5EBCAA7-8F7F-48A2-8D75-17189D2DE77B}"/>
              </a:ext>
            </a:extLst>
          </p:cNvPr>
          <p:cNvSpPr txBox="1"/>
          <p:nvPr/>
        </p:nvSpPr>
        <p:spPr>
          <a:xfrm>
            <a:off x="5565644" y="3297710"/>
            <a:ext cx="6116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Лидер: Кат Диана </a:t>
            </a:r>
            <a:r>
              <a:rPr lang="ru-RU" sz="2400" b="1" dirty="0" err="1"/>
              <a:t>Аслановна</a:t>
            </a:r>
            <a:endParaRPr lang="ru-RU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30CD23-7EAA-4CC2-AC46-BB9FDF0A195D}"/>
              </a:ext>
            </a:extLst>
          </p:cNvPr>
          <p:cNvSpPr txBox="1"/>
          <p:nvPr/>
        </p:nvSpPr>
        <p:spPr>
          <a:xfrm>
            <a:off x="5576741" y="3722272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</a:pPr>
            <a:r>
              <a:rPr lang="ru-RU" sz="1800" dirty="0"/>
              <a:t>Студентка группы ЭК–21  факультета экономики и управления ФГБОУ ВО «МГТУ»</a:t>
            </a: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1458</Words>
  <Application>Microsoft Office PowerPoint</Application>
  <PresentationFormat>Широкоэкранный</PresentationFormat>
  <Paragraphs>275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Тема Office</vt:lpstr>
      <vt:lpstr>Мобильное приложение «Финансовая модель стартап-проекта»</vt:lpstr>
      <vt:lpstr>Актуальность проекта</vt:lpstr>
      <vt:lpstr>Проблемы</vt:lpstr>
      <vt:lpstr>Примерная структурная схема приложения. </vt:lpstr>
      <vt:lpstr>Рынок</vt:lpstr>
      <vt:lpstr>Презентация PowerPoint</vt:lpstr>
      <vt:lpstr>Презентация PowerPoint</vt:lpstr>
      <vt:lpstr>Презентация PowerPoint</vt:lpstr>
      <vt:lpstr>Презентация PowerPoint</vt:lpstr>
      <vt:lpstr>Бизнес-модель</vt:lpstr>
      <vt:lpstr>Планы развития</vt:lpstr>
      <vt:lpstr>Дорожная карта</vt:lpstr>
      <vt:lpstr>Команда проекта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User</cp:lastModifiedBy>
  <cp:revision>86</cp:revision>
  <dcterms:created xsi:type="dcterms:W3CDTF">2022-12-07T07:35:46Z</dcterms:created>
  <dcterms:modified xsi:type="dcterms:W3CDTF">2023-11-25T10:56:10Z</dcterms:modified>
</cp:coreProperties>
</file>